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3.xml" ContentType="application/vnd.openxmlformats-officedocument.presentationml.tags+xml"/>
  <Override PartName="/ppt/notesSlides/notesSlide18.xml" ContentType="application/vnd.openxmlformats-officedocument.presentationml.notesSlide+xml"/>
  <Override PartName="/ppt/tags/tag14.xml" ContentType="application/vnd.openxmlformats-officedocument.presentationml.tags+xml"/>
  <Override PartName="/ppt/notesSlides/notesSlide19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16.xml" ContentType="application/vnd.openxmlformats-officedocument.presentationml.tags+xml"/>
  <Override PartName="/ppt/notesSlides/notesSlide26.xml" ContentType="application/vnd.openxmlformats-officedocument.presentationml.notesSlide+xml"/>
  <Override PartName="/ppt/tags/tag17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6"/>
  </p:sldMasterIdLst>
  <p:notesMasterIdLst>
    <p:notesMasterId r:id="rId35"/>
  </p:notesMasterIdLst>
  <p:handoutMasterIdLst>
    <p:handoutMasterId r:id="rId36"/>
  </p:handoutMasterIdLst>
  <p:sldIdLst>
    <p:sldId id="266" r:id="rId7"/>
    <p:sldId id="268" r:id="rId8"/>
    <p:sldId id="307" r:id="rId9"/>
    <p:sldId id="275" r:id="rId10"/>
    <p:sldId id="270" r:id="rId11"/>
    <p:sldId id="289" r:id="rId12"/>
    <p:sldId id="292" r:id="rId13"/>
    <p:sldId id="276" r:id="rId14"/>
    <p:sldId id="337" r:id="rId15"/>
    <p:sldId id="331" r:id="rId16"/>
    <p:sldId id="305" r:id="rId17"/>
    <p:sldId id="312" r:id="rId18"/>
    <p:sldId id="338" r:id="rId19"/>
    <p:sldId id="313" r:id="rId20"/>
    <p:sldId id="311" r:id="rId21"/>
    <p:sldId id="296" r:id="rId22"/>
    <p:sldId id="297" r:id="rId23"/>
    <p:sldId id="306" r:id="rId24"/>
    <p:sldId id="339" r:id="rId25"/>
    <p:sldId id="318" r:id="rId26"/>
    <p:sldId id="309" r:id="rId27"/>
    <p:sldId id="310" r:id="rId28"/>
    <p:sldId id="294" r:id="rId29"/>
    <p:sldId id="329" r:id="rId30"/>
    <p:sldId id="333" r:id="rId31"/>
    <p:sldId id="336" r:id="rId32"/>
    <p:sldId id="335" r:id="rId33"/>
    <p:sldId id="272" r:id="rId34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98CC91-F687-FA9F-54AD-142790783940}" name="Susie Jin" initials="SJ" userId="a1f823845b152e8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9C34"/>
    <a:srgbClr val="FFFF7F"/>
    <a:srgbClr val="FFFFC0"/>
    <a:srgbClr val="951B0F"/>
    <a:srgbClr val="FFFFA6"/>
    <a:srgbClr val="78D0F0"/>
    <a:srgbClr val="00B0F0"/>
    <a:srgbClr val="000099"/>
    <a:srgbClr val="3B3C5B"/>
    <a:srgbClr val="D92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91901" autoAdjust="0"/>
  </p:normalViewPr>
  <p:slideViewPr>
    <p:cSldViewPr>
      <p:cViewPr varScale="1">
        <p:scale>
          <a:sx n="120" d="100"/>
          <a:sy n="120" d="100"/>
        </p:scale>
        <p:origin x="184" y="5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3" d="100"/>
        <a:sy n="103" d="100"/>
      </p:scale>
      <p:origin x="0" y="0"/>
    </p:cViewPr>
  </p:sorterViewPr>
  <p:notesViewPr>
    <p:cSldViewPr>
      <p:cViewPr varScale="1">
        <p:scale>
          <a:sx n="114" d="100"/>
          <a:sy n="114" d="100"/>
        </p:scale>
        <p:origin x="-1722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A0622-C6DC-4FD2-ABD8-DDA167600CF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5ECF3-C548-4E2C-982A-AC21962E8F6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7558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15F43-2318-4079-8A6D-E087A6525080}" type="datetimeFigureOut">
              <a:rPr lang="en-US" smtClean="0"/>
              <a:t>2/1/23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58452-A64F-4FC9-BAD1-D42848DEA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you… As Mindy Kaling wrote: I hope I have earned the privilege of your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94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82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923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549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8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625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643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Canadian Food Inspection Agency requires a minimum daily caloric intake of at least 900 calories for full meal replacements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076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465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>
                <a:effectLst/>
                <a:latin typeface="Times" pitchFamily="2" charset="0"/>
              </a:rPr>
              <a:t>Farah has tried several</a:t>
            </a:r>
          </a:p>
          <a:p>
            <a:r>
              <a:rPr lang="en-CA" dirty="0">
                <a:effectLst/>
                <a:latin typeface="Times" pitchFamily="2" charset="0"/>
              </a:rPr>
              <a:t>different eating patterns over the years and does not wish to</a:t>
            </a:r>
          </a:p>
          <a:p>
            <a:r>
              <a:rPr lang="en-CA" dirty="0">
                <a:effectLst/>
                <a:latin typeface="Times" pitchFamily="2" charset="0"/>
              </a:rPr>
              <a:t>engage in a low- or very-low carbohydrate diet, nor does she</a:t>
            </a:r>
          </a:p>
          <a:p>
            <a:r>
              <a:rPr lang="en-CA" dirty="0">
                <a:effectLst/>
                <a:latin typeface="Times" pitchFamily="2" charset="0"/>
              </a:rPr>
              <a:t>feel that the </a:t>
            </a:r>
            <a:r>
              <a:rPr lang="en-CA" dirty="0">
                <a:effectLst/>
                <a:latin typeface="Helvetica" pitchFamily="2" charset="0"/>
              </a:rPr>
              <a:t>“</a:t>
            </a:r>
            <a:r>
              <a:rPr lang="en-CA" dirty="0">
                <a:effectLst/>
                <a:latin typeface="Times" pitchFamily="2" charset="0"/>
              </a:rPr>
              <a:t>Low-Calorie Diet for Remission of Type 2 Diabetes</a:t>
            </a:r>
            <a:r>
              <a:rPr lang="en-CA" dirty="0">
                <a:effectLst/>
                <a:latin typeface="Helvetica" pitchFamily="2" charset="0"/>
              </a:rPr>
              <a:t>”</a:t>
            </a:r>
            <a:endParaRPr lang="en-CA" dirty="0">
              <a:effectLst/>
              <a:latin typeface="Times" pitchFamily="2" charset="0"/>
            </a:endParaRPr>
          </a:p>
          <a:p>
            <a:r>
              <a:rPr lang="en-CA" dirty="0">
                <a:effectLst/>
                <a:latin typeface="Times" pitchFamily="2" charset="0"/>
              </a:rPr>
              <a:t>(</a:t>
            </a:r>
            <a:r>
              <a:rPr lang="en-CA" dirty="0">
                <a:solidFill>
                  <a:srgbClr val="2197D2"/>
                </a:solidFill>
                <a:effectLst/>
                <a:latin typeface="Times" pitchFamily="2" charset="0"/>
              </a:rPr>
              <a:t>Figure 5</a:t>
            </a:r>
            <a:r>
              <a:rPr lang="en-CA" dirty="0">
                <a:effectLst/>
                <a:latin typeface="Times" pitchFamily="2" charset="0"/>
              </a:rPr>
              <a:t>) is the best approach for her at this time.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376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>
                <a:effectLst/>
                <a:latin typeface="Times" pitchFamily="2" charset="0"/>
              </a:rPr>
              <a:t>Farah has tried several</a:t>
            </a:r>
          </a:p>
          <a:p>
            <a:r>
              <a:rPr lang="en-CA" dirty="0">
                <a:effectLst/>
                <a:latin typeface="Times" pitchFamily="2" charset="0"/>
              </a:rPr>
              <a:t>different eating patterns over the years and does not wish to</a:t>
            </a:r>
          </a:p>
          <a:p>
            <a:r>
              <a:rPr lang="en-CA" dirty="0">
                <a:effectLst/>
                <a:latin typeface="Times" pitchFamily="2" charset="0"/>
              </a:rPr>
              <a:t>engage in a low- or very-low carbohydrate diet, nor does she</a:t>
            </a:r>
          </a:p>
          <a:p>
            <a:r>
              <a:rPr lang="en-CA" dirty="0">
                <a:effectLst/>
                <a:latin typeface="Times" pitchFamily="2" charset="0"/>
              </a:rPr>
              <a:t>feel that the </a:t>
            </a:r>
            <a:r>
              <a:rPr lang="en-CA" dirty="0">
                <a:effectLst/>
                <a:latin typeface="Helvetica" pitchFamily="2" charset="0"/>
              </a:rPr>
              <a:t>“</a:t>
            </a:r>
            <a:r>
              <a:rPr lang="en-CA" dirty="0">
                <a:effectLst/>
                <a:latin typeface="Times" pitchFamily="2" charset="0"/>
              </a:rPr>
              <a:t>Low-Calorie Diet for Remission of Type 2 Diabetes</a:t>
            </a:r>
            <a:r>
              <a:rPr lang="en-CA" dirty="0">
                <a:effectLst/>
                <a:latin typeface="Helvetica" pitchFamily="2" charset="0"/>
              </a:rPr>
              <a:t>”</a:t>
            </a:r>
            <a:endParaRPr lang="en-CA" dirty="0">
              <a:effectLst/>
              <a:latin typeface="Times" pitchFamily="2" charset="0"/>
            </a:endParaRPr>
          </a:p>
          <a:p>
            <a:r>
              <a:rPr lang="en-CA" dirty="0">
                <a:effectLst/>
                <a:latin typeface="Times" pitchFamily="2" charset="0"/>
              </a:rPr>
              <a:t>(</a:t>
            </a:r>
            <a:r>
              <a:rPr lang="en-CA" dirty="0">
                <a:solidFill>
                  <a:srgbClr val="2197D2"/>
                </a:solidFill>
                <a:effectLst/>
                <a:latin typeface="Times" pitchFamily="2" charset="0"/>
              </a:rPr>
              <a:t>Figure 5</a:t>
            </a:r>
            <a:r>
              <a:rPr lang="en-CA" dirty="0">
                <a:effectLst/>
                <a:latin typeface="Times" pitchFamily="2" charset="0"/>
              </a:rPr>
              <a:t>) is the best approach for her at this time.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99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Lock these boxes for formatting!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679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You review with Mary that there is limited evidence on remission with bariatric surgery in those with a preoperative BMI &lt;30 kg/m</a:t>
            </a:r>
            <a:r>
              <a:rPr lang="en-CA" baseline="30000" dirty="0"/>
              <a:t>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You consider deprescribing antihyperglycemic agent(s) as per the recommendation #2 from the Remission of type 2 diabetes chapter (Citation 15), but because Mary is taking metformin monotherapy, which has a low risk for hypoglycemia and weight gain, you suggest to continue this medication dose unchanged.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As Mary is less than 55 years of age without a specific indication for cardiovascular or renal benefit from the ACE inhibitor/ ARB, Mary’s perindopril is discontinued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Mary is over 40 years old and may benefit from a statin, even with cholesterol levels at target, for cardiorenal protection. Mary’s statin is continued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12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the considerations when initiating a discussion about remission of type 2 diabetes with Farah?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936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the considerations when initiating a discussion about remission of type 2 diabetes with Farah?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847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Farah feels challenged with healthy eating: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Farah eats out for every lunch while at work → you develop physical opportunity through discussing meal planning preparedness for work and home meals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You support reflective motivation by having Farah reflect on “Beliefs about consequences and capabilities”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Farah has limited knowledge of “what are healthy food choices → You grow physical capability by asking Farah what she likes to eat and increasing knowledge of healthy foods… how to buy and how to prepare and cook these healthy foods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2513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724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>
                <a:effectLst/>
                <a:latin typeface="Times" pitchFamily="2" charset="0"/>
              </a:rPr>
              <a:t>Farah has tried several</a:t>
            </a:r>
          </a:p>
          <a:p>
            <a:r>
              <a:rPr lang="en-CA" dirty="0">
                <a:effectLst/>
                <a:latin typeface="Times" pitchFamily="2" charset="0"/>
              </a:rPr>
              <a:t>different eating patterns over the years and does not wish to</a:t>
            </a:r>
          </a:p>
          <a:p>
            <a:r>
              <a:rPr lang="en-CA" dirty="0">
                <a:effectLst/>
                <a:latin typeface="Times" pitchFamily="2" charset="0"/>
              </a:rPr>
              <a:t>engage in a low- or very-low carbohydrate diet, nor does she</a:t>
            </a:r>
          </a:p>
          <a:p>
            <a:r>
              <a:rPr lang="en-CA" dirty="0">
                <a:effectLst/>
                <a:latin typeface="Times" pitchFamily="2" charset="0"/>
              </a:rPr>
              <a:t>feel that the </a:t>
            </a:r>
            <a:r>
              <a:rPr lang="en-CA" dirty="0">
                <a:effectLst/>
                <a:latin typeface="Helvetica" pitchFamily="2" charset="0"/>
              </a:rPr>
              <a:t>“</a:t>
            </a:r>
            <a:r>
              <a:rPr lang="en-CA" dirty="0">
                <a:effectLst/>
                <a:latin typeface="Times" pitchFamily="2" charset="0"/>
              </a:rPr>
              <a:t>Low-Calorie Diet for Remission of Type 2 Diabetes</a:t>
            </a:r>
            <a:r>
              <a:rPr lang="en-CA" dirty="0">
                <a:effectLst/>
                <a:latin typeface="Helvetica" pitchFamily="2" charset="0"/>
              </a:rPr>
              <a:t>”</a:t>
            </a:r>
            <a:endParaRPr lang="en-CA" dirty="0">
              <a:effectLst/>
              <a:latin typeface="Times" pitchFamily="2" charset="0"/>
            </a:endParaRPr>
          </a:p>
          <a:p>
            <a:r>
              <a:rPr lang="en-CA" dirty="0">
                <a:effectLst/>
                <a:latin typeface="Times" pitchFamily="2" charset="0"/>
              </a:rPr>
              <a:t>(</a:t>
            </a:r>
            <a:r>
              <a:rPr lang="en-CA" dirty="0">
                <a:solidFill>
                  <a:srgbClr val="2197D2"/>
                </a:solidFill>
                <a:effectLst/>
                <a:latin typeface="Times" pitchFamily="2" charset="0"/>
              </a:rPr>
              <a:t>Figure 5</a:t>
            </a:r>
            <a:r>
              <a:rPr lang="en-CA" dirty="0">
                <a:effectLst/>
                <a:latin typeface="Times" pitchFamily="2" charset="0"/>
              </a:rPr>
              <a:t>) is the best approach for her at this time.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852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179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793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Thank you… As Mindy Kaling wrote: I hope I have earned the privilege of your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62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Lock these boxes for formatting!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92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96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the considerations when initiating a discussion about remission of type 2 diabetes with Mary?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59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Harpreet will have already introduced this slide, so I won’t be speaking to it, except to touch on the 2 points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41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the considerations when initiating a discussion about remission of type 2 diabetes with Mary?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Note: Mary is not on insulin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80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30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9054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583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002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630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715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478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556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492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0" y="4587974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15966"/>
            <a:ext cx="5611012" cy="7200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659982"/>
            <a:ext cx="2592288" cy="36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2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008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557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9FDEE-93A2-4349-98AC-D47DCA232F6D}" type="datetimeFigureOut">
              <a:rPr lang="en-CA" smtClean="0"/>
              <a:t>2023-02-01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274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3.emf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3.emf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3.emf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3.emf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3.emf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3.emf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3.emf"/><Relationship Id="rId4" Type="http://schemas.openxmlformats.org/officeDocument/2006/relationships/image" Target="../media/image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image" Target="../media/image3.emf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5" Type="http://schemas.openxmlformats.org/officeDocument/2006/relationships/image" Target="../media/image17.png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5" Type="http://schemas.openxmlformats.org/officeDocument/2006/relationships/image" Target="../media/image18.png"/><Relationship Id="rId4" Type="http://schemas.openxmlformats.org/officeDocument/2006/relationships/image" Target="../media/image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ommunity.diabetes.ca/home" TargetMode="Externa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3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3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2057978"/>
            <a:ext cx="9144000" cy="13058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0" y="2431572"/>
            <a:ext cx="9144000" cy="490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59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A2ED7B-8C4B-C30F-1DD8-0D5A11FCE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1649" y="3744418"/>
            <a:ext cx="9144000" cy="6275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/>
              <a:t>Presented by: </a:t>
            </a:r>
            <a:r>
              <a:rPr lang="en-US" dirty="0"/>
              <a:t>Susie Jin</a:t>
            </a:r>
            <a:r>
              <a:rPr lang="en-US" sz="2000" dirty="0"/>
              <a:t>, RPh CDE CRE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32AC84-D455-9A64-8ACE-C2D0B09F68A3}"/>
              </a:ext>
            </a:extLst>
          </p:cNvPr>
          <p:cNvSpPr txBox="1"/>
          <p:nvPr/>
        </p:nvSpPr>
        <p:spPr>
          <a:xfrm>
            <a:off x="3724686" y="4299559"/>
            <a:ext cx="1694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November 2022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76FBAE-5738-AA33-4EB4-9DF63C94A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045" y="874648"/>
            <a:ext cx="2161910" cy="74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3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2"/>
    </mc:Choice>
    <mc:Fallback xmlns="">
      <p:transition spd="slow" advTm="896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1C14529-6C82-F65A-F01A-960F4E6F68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26" y="1491630"/>
            <a:ext cx="8067542" cy="2376258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C73B3C2-7BD2-9250-CBDB-5FAF2991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E1106-DC1D-CB9A-278A-F0DC484A68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530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05"/>
    </mc:Choice>
    <mc:Fallback xmlns="">
      <p:transition spd="slow" advTm="3180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29B9416-3578-EF99-9C28-471B1CF27198}"/>
              </a:ext>
            </a:extLst>
          </p:cNvPr>
          <p:cNvGrpSpPr/>
          <p:nvPr/>
        </p:nvGrpSpPr>
        <p:grpSpPr>
          <a:xfrm>
            <a:off x="899592" y="860749"/>
            <a:ext cx="6876780" cy="3564020"/>
            <a:chOff x="899592" y="860749"/>
            <a:chExt cx="6876780" cy="3564020"/>
          </a:xfrm>
        </p:grpSpPr>
        <p:pic>
          <p:nvPicPr>
            <p:cNvPr id="8" name="Picture 7" descr="Graphical user interface&#10;&#10;Description automatically generated with low confidence">
              <a:extLst>
                <a:ext uri="{FF2B5EF4-FFF2-40B4-BE49-F238E27FC236}">
                  <a16:creationId xmlns:a16="http://schemas.microsoft.com/office/drawing/2014/main" id="{325F75DA-4DEB-6734-0045-141A70817A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01667" y="860749"/>
              <a:ext cx="6674705" cy="356402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0BCAE08-EEEC-563F-E458-CF08FCE64435}"/>
                </a:ext>
              </a:extLst>
            </p:cNvPr>
            <p:cNvSpPr/>
            <p:nvPr/>
          </p:nvSpPr>
          <p:spPr>
            <a:xfrm>
              <a:off x="899592" y="3291830"/>
              <a:ext cx="2016224" cy="1132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91B11EE-63FA-4FFE-9808-C1B42D3C60BD}"/>
                </a:ext>
              </a:extLst>
            </p:cNvPr>
            <p:cNvCxnSpPr/>
            <p:nvPr/>
          </p:nvCxnSpPr>
          <p:spPr>
            <a:xfrm>
              <a:off x="2915816" y="4424769"/>
              <a:ext cx="4533252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Footer Placeholder 1">
            <a:extLst>
              <a:ext uri="{FF2B5EF4-FFF2-40B4-BE49-F238E27FC236}">
                <a16:creationId xmlns:a16="http://schemas.microsoft.com/office/drawing/2014/main" id="{EFE8DBA2-0E1B-7C87-357C-660044929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7472549-7953-7DBA-B108-82CB4077EA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497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29"/>
    </mc:Choice>
    <mc:Fallback xmlns="">
      <p:transition spd="slow" advTm="38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5EB9D59-7C0E-9536-00D3-DF0C1EF225A6}"/>
              </a:ext>
            </a:extLst>
          </p:cNvPr>
          <p:cNvGrpSpPr/>
          <p:nvPr/>
        </p:nvGrpSpPr>
        <p:grpSpPr>
          <a:xfrm>
            <a:off x="395536" y="653027"/>
            <a:ext cx="5709877" cy="3968832"/>
            <a:chOff x="395536" y="653027"/>
            <a:chExt cx="5709877" cy="396883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EFE9B72-4BFE-402F-AE1E-841D4A871F94}"/>
                </a:ext>
              </a:extLst>
            </p:cNvPr>
            <p:cNvSpPr txBox="1"/>
            <p:nvPr/>
          </p:nvSpPr>
          <p:spPr>
            <a:xfrm>
              <a:off x="395536" y="843558"/>
              <a:ext cx="1944216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7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Engage Mary in shared decision-making</a:t>
              </a:r>
              <a:endPara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ADAAAF2-4FBD-5952-355B-DC973BA78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8588" y="653027"/>
              <a:ext cx="3066825" cy="3968832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65ECE1F7-D203-4F8E-78C8-1C4E123E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5B37C7-CBBB-6417-FD97-98F749D693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440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193"/>
    </mc:Choice>
    <mc:Fallback xmlns="">
      <p:transition spd="slow" advTm="10819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CC4BA53-B906-5358-315D-57017D93AAD5}"/>
              </a:ext>
            </a:extLst>
          </p:cNvPr>
          <p:cNvSpPr/>
          <p:nvPr/>
        </p:nvSpPr>
        <p:spPr>
          <a:xfrm>
            <a:off x="3203848" y="2571750"/>
            <a:ext cx="2736304" cy="1080106"/>
          </a:xfrm>
          <a:prstGeom prst="roundRect">
            <a:avLst>
              <a:gd name="adj" fmla="val 5245"/>
            </a:avLst>
          </a:prstGeom>
          <a:noFill/>
          <a:ln w="38100">
            <a:solidFill>
              <a:srgbClr val="951B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D98B3CB6-1081-CEE6-96FA-35831FD96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64" y="1127759"/>
            <a:ext cx="8099673" cy="3390713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65ECE1F7-D203-4F8E-78C8-1C4E123E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5B37C7-CBBB-6417-FD97-98F749D693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036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193"/>
    </mc:Choice>
    <mc:Fallback xmlns="">
      <p:transition spd="slow" advTm="1081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67D4B1C-8F9F-7B65-91D7-C19A714C7557}"/>
              </a:ext>
            </a:extLst>
          </p:cNvPr>
          <p:cNvSpPr/>
          <p:nvPr/>
        </p:nvSpPr>
        <p:spPr>
          <a:xfrm>
            <a:off x="647565" y="1653441"/>
            <a:ext cx="7848871" cy="2142445"/>
          </a:xfrm>
          <a:prstGeom prst="roundRect">
            <a:avLst>
              <a:gd name="adj" fmla="val 8305"/>
            </a:avLst>
          </a:prstGeom>
          <a:solidFill>
            <a:schemeClr val="bg1"/>
          </a:solidFill>
          <a:ln w="50800">
            <a:solidFill>
              <a:srgbClr val="951B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B202A3-ADCD-F33E-3D49-0C068CC62960}"/>
              </a:ext>
            </a:extLst>
          </p:cNvPr>
          <p:cNvSpPr txBox="1"/>
          <p:nvPr/>
        </p:nvSpPr>
        <p:spPr>
          <a:xfrm>
            <a:off x="719573" y="1649280"/>
            <a:ext cx="763284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effectLst/>
                <a:latin typeface="Helvetica" pitchFamily="2" charset="0"/>
              </a:rPr>
              <a:t>I understand that: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CA" sz="1200" dirty="0">
                <a:effectLst/>
                <a:latin typeface="Helvetica" pitchFamily="2" charset="0"/>
              </a:rPr>
              <a:t>there is a significant amount of evidence in the Diabetes Canada clinical practice guidelines that needs to be considered in the individualized approach to my type 2 diabetes management, and these options have been discussed with me;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CA" sz="1200" dirty="0">
                <a:latin typeface="Helvetica" pitchFamily="2" charset="0"/>
              </a:rPr>
              <a:t>e</a:t>
            </a:r>
            <a:r>
              <a:rPr lang="en-CA" sz="1200" dirty="0">
                <a:effectLst/>
                <a:latin typeface="Helvetica" pitchFamily="2" charset="0"/>
              </a:rPr>
              <a:t>ven if I don’t arrive at remission, through the pursuit of remission, with modest weight loss (i.e. approximately 5% to 10% of initial body weight), I could have substantial improvement in my insulin sensitivity, blood pressure and cholesterol, and improved management of glycemic targets;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CA" sz="1200" dirty="0">
                <a:latin typeface="Helvetica" pitchFamily="2" charset="0"/>
              </a:rPr>
              <a:t>t</a:t>
            </a:r>
            <a:r>
              <a:rPr lang="en-CA" sz="1200" dirty="0">
                <a:effectLst/>
                <a:latin typeface="Helvetica" pitchFamily="2" charset="0"/>
              </a:rPr>
              <a:t>here is evidence that shows the effect of stigma associated with body weight and type 2 diabetes, and I have a right to care that is free of discrimination, racism and oppression;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CA" sz="1200" dirty="0">
                <a:latin typeface="Helvetica" pitchFamily="2" charset="0"/>
              </a:rPr>
              <a:t>m</a:t>
            </a:r>
            <a:r>
              <a:rPr lang="en-CA" sz="1200" dirty="0">
                <a:effectLst/>
                <a:latin typeface="Helvetica" pitchFamily="2" charset="0"/>
              </a:rPr>
              <a:t>y diabetes plan can and needs to be adjusted at any time based on my needs and preferences; and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n-CA" sz="1200" dirty="0">
                <a:latin typeface="Helvetica" pitchFamily="2" charset="0"/>
              </a:rPr>
              <a:t>m</a:t>
            </a:r>
            <a:r>
              <a:rPr lang="en-CA" sz="1200" dirty="0">
                <a:effectLst/>
                <a:latin typeface="Helvetica" pitchFamily="2" charset="0"/>
              </a:rPr>
              <a:t>y quality of life is determined by me, and I am at the centre of the health-care model.</a:t>
            </a:r>
          </a:p>
        </p:txBody>
      </p:sp>
      <p:sp>
        <p:nvSpPr>
          <p:cNvPr id="16" name="Footer Placeholder 1">
            <a:extLst>
              <a:ext uri="{FF2B5EF4-FFF2-40B4-BE49-F238E27FC236}">
                <a16:creationId xmlns:a16="http://schemas.microsoft.com/office/drawing/2014/main" id="{64BB08E6-B4D7-B6B3-D55E-655DE9749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CD785B4-1DD0-8AF0-0136-09DD204755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060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45"/>
    </mc:Choice>
    <mc:Fallback xmlns="">
      <p:transition spd="slow" advTm="75145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0E8839-486C-F501-D930-BC7F3E1B3078}"/>
              </a:ext>
            </a:extLst>
          </p:cNvPr>
          <p:cNvGrpSpPr/>
          <p:nvPr/>
        </p:nvGrpSpPr>
        <p:grpSpPr>
          <a:xfrm>
            <a:off x="740344" y="867504"/>
            <a:ext cx="7720088" cy="3640908"/>
            <a:chOff x="740344" y="867504"/>
            <a:chExt cx="7720088" cy="3640908"/>
          </a:xfrm>
        </p:grpSpPr>
        <p:pic>
          <p:nvPicPr>
            <p:cNvPr id="12" name="Picture 11" descr="Graphical user interface, text, application, email&#10;&#10;Description automatically generated">
              <a:extLst>
                <a:ext uri="{FF2B5EF4-FFF2-40B4-BE49-F238E27FC236}">
                  <a16:creationId xmlns:a16="http://schemas.microsoft.com/office/drawing/2014/main" id="{15C49B62-B53D-522C-498B-FC46F72EC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344" y="872534"/>
              <a:ext cx="7663313" cy="3635878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5EEA2F6-B620-1D23-C911-C3D3176A1A94}"/>
                </a:ext>
              </a:extLst>
            </p:cNvPr>
            <p:cNvSpPr/>
            <p:nvPr/>
          </p:nvSpPr>
          <p:spPr>
            <a:xfrm>
              <a:off x="4772791" y="867504"/>
              <a:ext cx="3687641" cy="984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A38EA087-831C-BC2D-C72B-9906BD919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FCF7F22-A6AD-65C2-089E-DA2779481E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619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21"/>
    </mc:Choice>
    <mc:Fallback xmlns="">
      <p:transition spd="slow" advTm="5972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Text, email&#10;&#10;Description automatically generated">
            <a:extLst>
              <a:ext uri="{FF2B5EF4-FFF2-40B4-BE49-F238E27FC236}">
                <a16:creationId xmlns:a16="http://schemas.microsoft.com/office/drawing/2014/main" id="{F7FEC5AE-04C9-4A32-0142-81CE127FB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26" y="664138"/>
            <a:ext cx="6960949" cy="3851827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AC40A7F7-6EBB-2E64-1AC4-17BEB1111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BAAC68-B3D9-7496-CF42-8B38C545DD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824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113"/>
    </mc:Choice>
    <mc:Fallback xmlns="">
      <p:transition spd="slow" advTm="96113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D502277-4420-D5F6-DF02-4AB2BF428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604" y="710458"/>
            <a:ext cx="6728792" cy="37846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6E8A184B-572C-E6FB-33F5-98D107004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E96C0E-A597-BDA0-8250-130F9F4F68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2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51"/>
    </mc:Choice>
    <mc:Fallback xmlns="">
      <p:transition spd="slow" advTm="1775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EED1F9-28F4-B969-FF21-8D6DDD855AF8}"/>
              </a:ext>
            </a:extLst>
          </p:cNvPr>
          <p:cNvGrpSpPr/>
          <p:nvPr/>
        </p:nvGrpSpPr>
        <p:grpSpPr>
          <a:xfrm>
            <a:off x="395536" y="694647"/>
            <a:ext cx="7096511" cy="3925309"/>
            <a:chOff x="395536" y="694647"/>
            <a:chExt cx="7096511" cy="39253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EFE9B72-4BFE-402F-AE1E-841D4A871F94}"/>
                </a:ext>
              </a:extLst>
            </p:cNvPr>
            <p:cNvSpPr txBox="1"/>
            <p:nvPr/>
          </p:nvSpPr>
          <p:spPr>
            <a:xfrm>
              <a:off x="395536" y="843558"/>
              <a:ext cx="1944216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7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Engage Mary in shared decision-making</a:t>
              </a:r>
              <a:endPara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F8066F8-9C78-1FE2-D323-7066DAEE2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2236" y="694647"/>
              <a:ext cx="5079811" cy="3925309"/>
            </a:xfrm>
            <a:prstGeom prst="rect">
              <a:avLst/>
            </a:prstGeom>
          </p:spPr>
        </p:pic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243D3C3-1853-BDDA-F417-887AAE4CB0E6}"/>
              </a:ext>
            </a:extLst>
          </p:cNvPr>
          <p:cNvSpPr/>
          <p:nvPr/>
        </p:nvSpPr>
        <p:spPr>
          <a:xfrm>
            <a:off x="2411760" y="2931790"/>
            <a:ext cx="1656184" cy="1296144"/>
          </a:xfrm>
          <a:prstGeom prst="roundRect">
            <a:avLst>
              <a:gd name="adj" fmla="val 3768"/>
            </a:avLst>
          </a:prstGeom>
          <a:noFill/>
          <a:ln w="38100">
            <a:solidFill>
              <a:srgbClr val="951B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EDD3A23A-DA42-73D0-7AB5-F37485222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11EB93-96DA-7D24-5890-20B0C73D26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026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56"/>
    </mc:Choice>
    <mc:Fallback xmlns="">
      <p:transition spd="slow" advTm="35456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404A06FC-4AC0-795D-5D28-32EFB9605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275" y="1491627"/>
            <a:ext cx="6075591" cy="2275663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EDD3A23A-DA42-73D0-7AB5-F37485222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11EB93-96DA-7D24-5890-20B0C73D26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491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56"/>
    </mc:Choice>
    <mc:Fallback xmlns="">
      <p:transition spd="slow" advTm="3545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6502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 DISCLOSURE OF COMMERCIAL SUPPORT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179511" y="793036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have relationships with for-profit and not-for-profit organizations over the past two years: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550CE61-69C9-4316-AFBA-34982DFB83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3505"/>
              </p:ext>
            </p:extLst>
          </p:nvPr>
        </p:nvGraphicFramePr>
        <p:xfrm>
          <a:off x="125760" y="1313816"/>
          <a:ext cx="8892478" cy="3130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064">
                  <a:extLst>
                    <a:ext uri="{9D8B030D-6E8A-4147-A177-3AD203B41FA5}">
                      <a16:colId xmlns:a16="http://schemas.microsoft.com/office/drawing/2014/main" val="3327610896"/>
                    </a:ext>
                  </a:extLst>
                </a:gridCol>
                <a:gridCol w="3408834">
                  <a:extLst>
                    <a:ext uri="{9D8B030D-6E8A-4147-A177-3AD203B41FA5}">
                      <a16:colId xmlns:a16="http://schemas.microsoft.com/office/drawing/2014/main" val="1952303198"/>
                    </a:ext>
                  </a:extLst>
                </a:gridCol>
                <a:gridCol w="2621580">
                  <a:extLst>
                    <a:ext uri="{9D8B030D-6E8A-4147-A177-3AD203B41FA5}">
                      <a16:colId xmlns:a16="http://schemas.microsoft.com/office/drawing/2014/main" val="741542345"/>
                    </a:ext>
                  </a:extLst>
                </a:gridCol>
              </a:tblGrid>
              <a:tr h="48500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NATURE OF RELATIONSHIP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 OF THE FOR-PROFIT OR NOT-FOR-PROFIT ORGANIZATION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DESCRIPTION OF RELATIONSHIP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841013"/>
                  </a:ext>
                </a:extLst>
              </a:tr>
              <a:tr h="427942">
                <a:tc>
                  <a:txBody>
                    <a:bodyPr/>
                    <a:lstStyle/>
                    <a:p>
                      <a:pPr algn="l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Any direct financial payments including receipt of honoraria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1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Abbott, AstraZeneca, Boehringer Ingelheim, Dexcom, Eisai, GlaxoSmithKline, Novo Nordisk, Pfizer, Roche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Honoraria for speaker’s fee and/or development of educational programs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716357"/>
                  </a:ext>
                </a:extLst>
              </a:tr>
              <a:tr h="427942">
                <a:tc>
                  <a:txBody>
                    <a:bodyPr/>
                    <a:lstStyle/>
                    <a:p>
                      <a:pPr algn="l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Membership on advisory boards or speakers’ bureaus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1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Abbott, Dexcom, Eisai, Novo Nordisk</a:t>
                      </a:r>
                      <a:endParaRPr lang="en-US" sz="115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Advisory Board / Consulting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972087"/>
                  </a:ext>
                </a:extLst>
              </a:tr>
              <a:tr h="340546">
                <a:tc>
                  <a:txBody>
                    <a:bodyPr/>
                    <a:lstStyle/>
                    <a:p>
                      <a:pPr algn="l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Funded grants of clinical trials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150" b="0" i="0" u="none" strike="noStrike" kern="120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Novo </a:t>
                      </a:r>
                      <a:r>
                        <a:rPr lang="en-CA" sz="11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Nordisk</a:t>
                      </a:r>
                      <a:endParaRPr lang="en-US" sz="115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Clinical research and support for manuscript publication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206297"/>
                  </a:ext>
                </a:extLst>
              </a:tr>
              <a:tr h="340546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Patents on a drug, product or device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491535"/>
                  </a:ext>
                </a:extLst>
              </a:tr>
              <a:tr h="770296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 other investments/relationship that could be seen as having the potential to influence the content of the educational activity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182232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17FA8E4-C550-1920-4EB6-899B6F25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B788B1-3163-CABA-C844-DFFE1C1015F5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E58172F-5D7F-D46E-CBA2-56195282FE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0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12"/>
    </mc:Choice>
    <mc:Fallback xmlns="">
      <p:transition spd="slow" advTm="43212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MARY… with Shared Decision-Making…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16">
            <a:extLst>
              <a:ext uri="{FF2B5EF4-FFF2-40B4-BE49-F238E27FC236}">
                <a16:creationId xmlns:a16="http://schemas.microsoft.com/office/drawing/2014/main" id="{F3497FC1-A5FF-99A1-84E9-1DF1D3A9F9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610708"/>
              </p:ext>
            </p:extLst>
          </p:nvPr>
        </p:nvGraphicFramePr>
        <p:xfrm>
          <a:off x="539552" y="539750"/>
          <a:ext cx="8136904" cy="41453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873135445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1919665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Consideration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Management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648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22250" indent="-222250">
                        <a:lnSpc>
                          <a:spcPct val="80000"/>
                        </a:lnSpc>
                        <a:buFont typeface="Wingdings" pitchFamily="2" charset="2"/>
                        <a:buChar char="ü"/>
                        <a:tabLst/>
                      </a:pPr>
                      <a:endParaRPr lang="en-US" baseline="30000" dirty="0"/>
                    </a:p>
                    <a:p>
                      <a:pPr marL="222250" indent="-222250">
                        <a:lnSpc>
                          <a:spcPct val="80000"/>
                        </a:lnSpc>
                        <a:buFont typeface="Wingdings" pitchFamily="2" charset="2"/>
                        <a:buChar char="ü"/>
                        <a:tabLst/>
                      </a:pPr>
                      <a:endParaRPr lang="en-US" baseline="30000" dirty="0"/>
                    </a:p>
                    <a:p>
                      <a:pPr marL="222250" indent="-222250">
                        <a:lnSpc>
                          <a:spcPct val="80000"/>
                        </a:lnSpc>
                        <a:buFont typeface="Wingdings" pitchFamily="2" charset="2"/>
                        <a:buChar char="ü"/>
                        <a:tabLst/>
                      </a:pPr>
                      <a:endParaRPr lang="en-US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7007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7607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2788321"/>
                  </a:ext>
                </a:extLst>
              </a:tr>
              <a:tr h="548352"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buFontTx/>
                        <a:buNone/>
                      </a:pPr>
                      <a:endParaRPr lang="en-US" dirty="0"/>
                    </a:p>
                    <a:p>
                      <a:pPr marL="0" indent="0">
                        <a:lnSpc>
                          <a:spcPct val="80000"/>
                        </a:lnSpc>
                        <a:buFontTx/>
                        <a:buNone/>
                      </a:pPr>
                      <a:endParaRPr lang="en-US" dirty="0"/>
                    </a:p>
                    <a:p>
                      <a:pPr marL="0" indent="0">
                        <a:lnSpc>
                          <a:spcPct val="80000"/>
                        </a:lnSpc>
                        <a:buFontTx/>
                        <a:buNone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0188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3520583"/>
                  </a:ext>
                </a:extLst>
              </a:tr>
            </a:tbl>
          </a:graphicData>
        </a:graphic>
      </p:graphicFrame>
      <p:sp>
        <p:nvSpPr>
          <p:cNvPr id="17" name="Right Arrow 16">
            <a:extLst>
              <a:ext uri="{FF2B5EF4-FFF2-40B4-BE49-F238E27FC236}">
                <a16:creationId xmlns:a16="http://schemas.microsoft.com/office/drawing/2014/main" id="{3F4DEF6C-A633-340D-22A0-5D3B44B251E8}"/>
              </a:ext>
            </a:extLst>
          </p:cNvPr>
          <p:cNvSpPr/>
          <p:nvPr/>
        </p:nvSpPr>
        <p:spPr>
          <a:xfrm>
            <a:off x="4860032" y="1131590"/>
            <a:ext cx="288032" cy="1440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52179120-01B7-9BE6-BBA4-CDB8AE1CC9A4}"/>
              </a:ext>
            </a:extLst>
          </p:cNvPr>
          <p:cNvSpPr/>
          <p:nvPr/>
        </p:nvSpPr>
        <p:spPr>
          <a:xfrm>
            <a:off x="4860032" y="1635646"/>
            <a:ext cx="288032" cy="1440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09CA1953-E67B-5C41-B5EE-5501DB213185}"/>
              </a:ext>
            </a:extLst>
          </p:cNvPr>
          <p:cNvSpPr/>
          <p:nvPr/>
        </p:nvSpPr>
        <p:spPr>
          <a:xfrm>
            <a:off x="4860032" y="2499742"/>
            <a:ext cx="288032" cy="1440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2978B01E-F9E5-A874-A09A-13E146A5762F}"/>
              </a:ext>
            </a:extLst>
          </p:cNvPr>
          <p:cNvSpPr/>
          <p:nvPr/>
        </p:nvSpPr>
        <p:spPr>
          <a:xfrm>
            <a:off x="4860032" y="4227934"/>
            <a:ext cx="288032" cy="1440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E35F71-78CA-68E0-B797-E40D6B6E59AD}"/>
              </a:ext>
            </a:extLst>
          </p:cNvPr>
          <p:cNvSpPr txBox="1"/>
          <p:nvPr/>
        </p:nvSpPr>
        <p:spPr>
          <a:xfrm>
            <a:off x="539552" y="915566"/>
            <a:ext cx="4468596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2250" indent="-222250">
              <a:lnSpc>
                <a:spcPct val="80000"/>
              </a:lnSpc>
              <a:buFont typeface="Wingdings" pitchFamily="2" charset="2"/>
              <a:buChar char="ü"/>
              <a:tabLst/>
            </a:pPr>
            <a:r>
              <a:rPr lang="en-US" dirty="0"/>
              <a:t>Diagnosed with type 2 diabetes 3 years ago</a:t>
            </a:r>
          </a:p>
          <a:p>
            <a:pPr marL="222250" indent="-222250">
              <a:lnSpc>
                <a:spcPct val="80000"/>
              </a:lnSpc>
              <a:buFont typeface="Wingdings" pitchFamily="2" charset="2"/>
              <a:buChar char="ü"/>
              <a:tabLst/>
            </a:pPr>
            <a:r>
              <a:rPr lang="en-US" dirty="0"/>
              <a:t>BMI 30 kg/m</a:t>
            </a:r>
            <a:r>
              <a:rPr lang="en-US" baseline="300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D181FA-BF1F-D34B-FEDD-35641E132DB2}"/>
              </a:ext>
            </a:extLst>
          </p:cNvPr>
          <p:cNvSpPr txBox="1"/>
          <p:nvPr/>
        </p:nvSpPr>
        <p:spPr>
          <a:xfrm>
            <a:off x="5132716" y="915566"/>
            <a:ext cx="3615748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Low-calorie approach to Remission of type 2 diabetes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943D86-FB7C-D20F-0674-A68E944D7F17}"/>
              </a:ext>
            </a:extLst>
          </p:cNvPr>
          <p:cNvSpPr txBox="1"/>
          <p:nvPr/>
        </p:nvSpPr>
        <p:spPr>
          <a:xfrm>
            <a:off x="5132716" y="1563638"/>
            <a:ext cx="3615748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Continue metformin initially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3ECC4A-0049-EAD0-1057-99CB59601B60}"/>
              </a:ext>
            </a:extLst>
          </p:cNvPr>
          <p:cNvSpPr txBox="1"/>
          <p:nvPr/>
        </p:nvSpPr>
        <p:spPr>
          <a:xfrm>
            <a:off x="5132716" y="2427734"/>
            <a:ext cx="3615748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Discontinue </a:t>
            </a:r>
            <a:r>
              <a:rPr lang="en-US" dirty="0" err="1"/>
              <a:t>ACEi</a:t>
            </a:r>
            <a:r>
              <a:rPr lang="en-US" dirty="0"/>
              <a:t>/ARB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3FAD6D-F483-B6F3-B053-B6E5A10F53BD}"/>
              </a:ext>
            </a:extLst>
          </p:cNvPr>
          <p:cNvSpPr txBox="1"/>
          <p:nvPr/>
        </p:nvSpPr>
        <p:spPr>
          <a:xfrm>
            <a:off x="5132716" y="3291830"/>
            <a:ext cx="3615748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Continue statin for cardiorenal protection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A06673-DAB4-AE48-7269-D01E1A17BC33}"/>
              </a:ext>
            </a:extLst>
          </p:cNvPr>
          <p:cNvSpPr txBox="1"/>
          <p:nvPr/>
        </p:nvSpPr>
        <p:spPr>
          <a:xfrm>
            <a:off x="5132716" y="3939902"/>
            <a:ext cx="3615748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No increase in physical activity during phase I of the low-calorie diet for remission of type 2 diabetes</a:t>
            </a: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AAB5F37B-5C7C-8035-DD89-E662E86E4FC4}"/>
              </a:ext>
            </a:extLst>
          </p:cNvPr>
          <p:cNvSpPr/>
          <p:nvPr/>
        </p:nvSpPr>
        <p:spPr>
          <a:xfrm>
            <a:off x="4860032" y="3435846"/>
            <a:ext cx="288032" cy="1440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4E7272-196E-CC07-90B6-2C9F50A184B1}"/>
              </a:ext>
            </a:extLst>
          </p:cNvPr>
          <p:cNvSpPr txBox="1"/>
          <p:nvPr/>
        </p:nvSpPr>
        <p:spPr>
          <a:xfrm>
            <a:off x="538396" y="4155926"/>
            <a:ext cx="3615748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Sedentary lifestyle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6FA61B-B85D-BD90-E8EA-741DFECD43F1}"/>
              </a:ext>
            </a:extLst>
          </p:cNvPr>
          <p:cNvSpPr txBox="1"/>
          <p:nvPr/>
        </p:nvSpPr>
        <p:spPr>
          <a:xfrm>
            <a:off x="539552" y="3177257"/>
            <a:ext cx="4450306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n-US" dirty="0"/>
              <a:t>Rosuvastatin 5mg PO </a:t>
            </a:r>
            <a:r>
              <a:rPr lang="en-US" dirty="0" err="1"/>
              <a:t>qhs</a:t>
            </a:r>
            <a:endParaRPr lang="en-US" dirty="0"/>
          </a:p>
          <a:p>
            <a:pPr marL="285750" indent="-285750">
              <a:lnSpc>
                <a:spcPct val="80000"/>
              </a:lnSpc>
              <a:buFont typeface="Times New Roman Bold"/>
              <a:buChar char="→"/>
            </a:pPr>
            <a:r>
              <a:rPr lang="en-US" dirty="0"/>
              <a:t>Over 40 </a:t>
            </a:r>
            <a:r>
              <a:rPr lang="en-US" dirty="0" err="1"/>
              <a:t>y.o</a:t>
            </a:r>
            <a:r>
              <a:rPr lang="en-US" dirty="0"/>
              <a:t>. (even with cholesterol levels  at target)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605022-1B39-CE02-C458-F6527975932D}"/>
              </a:ext>
            </a:extLst>
          </p:cNvPr>
          <p:cNvSpPr txBox="1"/>
          <p:nvPr/>
        </p:nvSpPr>
        <p:spPr>
          <a:xfrm>
            <a:off x="539552" y="1995686"/>
            <a:ext cx="4450306" cy="120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Perindopril 4mg PO daily</a:t>
            </a:r>
          </a:p>
          <a:p>
            <a:pPr marL="285750" indent="-285750">
              <a:lnSpc>
                <a:spcPct val="80000"/>
              </a:lnSpc>
              <a:buFont typeface="Times New Roman Bold"/>
              <a:buChar char="→"/>
            </a:pPr>
            <a:r>
              <a:rPr lang="en-US" dirty="0"/>
              <a:t>Less than 55 </a:t>
            </a:r>
            <a:r>
              <a:rPr lang="en-US" dirty="0" err="1"/>
              <a:t>y.o</a:t>
            </a:r>
            <a:r>
              <a:rPr lang="en-US" dirty="0"/>
              <a:t>.</a:t>
            </a:r>
          </a:p>
          <a:p>
            <a:pPr marL="627063" indent="-130175">
              <a:lnSpc>
                <a:spcPct val="80000"/>
              </a:lnSpc>
              <a:buFontTx/>
              <a:buNone/>
              <a:tabLst/>
            </a:pPr>
            <a:r>
              <a:rPr lang="en-US" dirty="0"/>
              <a:t>￫no need to consider CV risk factors to assess if indicated for CV protection</a:t>
            </a:r>
          </a:p>
          <a:p>
            <a:pPr marL="285750" indent="-285750">
              <a:lnSpc>
                <a:spcPct val="80000"/>
              </a:lnSpc>
              <a:buFont typeface="Times New Roman Bold"/>
              <a:buChar char="→"/>
            </a:pPr>
            <a:r>
              <a:rPr lang="en-US" dirty="0"/>
              <a:t>BP at target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48D4FB-5470-4448-A4FD-FA0DD55B3AC6}"/>
              </a:ext>
            </a:extLst>
          </p:cNvPr>
          <p:cNvSpPr txBox="1"/>
          <p:nvPr/>
        </p:nvSpPr>
        <p:spPr>
          <a:xfrm>
            <a:off x="539552" y="1454640"/>
            <a:ext cx="4450306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Metformin 500mg PO BID</a:t>
            </a:r>
          </a:p>
          <a:p>
            <a:pPr marL="285750" indent="-285750">
              <a:lnSpc>
                <a:spcPct val="80000"/>
              </a:lnSpc>
              <a:buFont typeface="Times New Roman Bold"/>
              <a:buChar char="→"/>
            </a:pPr>
            <a:r>
              <a:rPr lang="en-US" dirty="0"/>
              <a:t>Low risk for hypoglycemia and weight gain</a:t>
            </a:r>
          </a:p>
        </p:txBody>
      </p:sp>
      <p:sp>
        <p:nvSpPr>
          <p:cNvPr id="24" name="Footer Placeholder 1">
            <a:extLst>
              <a:ext uri="{FF2B5EF4-FFF2-40B4-BE49-F238E27FC236}">
                <a16:creationId xmlns:a16="http://schemas.microsoft.com/office/drawing/2014/main" id="{13C5D08B-A619-373F-96D8-396E59BF0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0D5844E-041C-E168-B289-A4EA50B3CD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245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672"/>
    </mc:Choice>
    <mc:Fallback xmlns="">
      <p:transition spd="slow" advTm="11767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Meet FARAH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55 year old female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iagnosed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type 2 diabetes 10 years ago</a:t>
            </a:r>
          </a:p>
          <a:p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Works part-time as a librarian and enjoys volunteering weekly at a local hospital</a:t>
            </a:r>
          </a:p>
          <a:p>
            <a:endParaRPr lang="en-CA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Activity level: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oderately intense walking for 30 minutes, 3 times/week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esistance band full-body strength training 1 to 2 times/week</a:t>
            </a:r>
          </a:p>
          <a:p>
            <a:endParaRPr lang="en-CA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 medical history:</a:t>
            </a:r>
          </a:p>
          <a:p>
            <a:pPr marL="358775" lvl="1" indent="-127000">
              <a:buFont typeface="Arial" panose="020B0604020202020204" pitchFamily="34" charset="0"/>
              <a:buChar char="•"/>
            </a:pP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Hypertension</a:t>
            </a:r>
          </a:p>
          <a:p>
            <a:pPr marL="358775" lvl="1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yslipidemia</a:t>
            </a:r>
          </a:p>
          <a:p>
            <a:pPr marL="358775" lvl="1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steoarthritis</a:t>
            </a: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 </a:t>
            </a: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FEB9B2-281A-F30F-4F59-844A22BE0FF6}"/>
              </a:ext>
            </a:extLst>
          </p:cNvPr>
          <p:cNvSpPr txBox="1"/>
          <p:nvPr/>
        </p:nvSpPr>
        <p:spPr>
          <a:xfrm>
            <a:off x="5004048" y="3505820"/>
            <a:ext cx="3606244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Pertinent negatives: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ASCVD, CHF or CKD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foot-related complications</a:t>
            </a:r>
            <a:endParaRPr lang="en-CA" sz="17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02FAC9-4F3B-FA25-FBA9-3F720D4DA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D42A0F-52E1-C1FF-1909-358B91137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27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Meet FARAH</a:t>
            </a:r>
            <a:r>
              <a:rPr lang="en-CA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(continued)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55 year old female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iagnosed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type 2 diabetes 10 years 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Investigations:</a:t>
            </a:r>
          </a:p>
          <a:p>
            <a:pPr marL="401638" indent="-169863">
              <a:buFont typeface="Arial" panose="020B0604020202020204" pitchFamily="34" charset="0"/>
              <a:buChar char="•"/>
            </a:pP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 7.2% (stable for one year)</a:t>
            </a:r>
          </a:p>
          <a:p>
            <a:pPr marL="401638" indent="-169863">
              <a:buFont typeface="Arial" panose="020B0604020202020204" pitchFamily="34" charset="0"/>
              <a:buChar char="•"/>
            </a:pPr>
            <a:r>
              <a:rPr lang="en-CA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ACR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normal</a:t>
            </a:r>
          </a:p>
          <a:p>
            <a:pPr marL="401638" indent="-169863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 2.0 mmol/L</a:t>
            </a: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 </a:t>
            </a: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Physical Examination: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MI: 42 kg/m</a:t>
            </a:r>
            <a:r>
              <a:rPr lang="en-CA" sz="1700" baseline="30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P: 120/80 mmHg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7F38F03-BA6C-FD19-CBD5-D3E70FE24A9D}"/>
              </a:ext>
            </a:extLst>
          </p:cNvPr>
          <p:cNvSpPr txBox="1"/>
          <p:nvPr/>
        </p:nvSpPr>
        <p:spPr>
          <a:xfrm>
            <a:off x="3779912" y="2311588"/>
            <a:ext cx="590465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 medications: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etformin 1,000 mg PO BID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erindopril/indapamide 4/1.25 mg PO daily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osuvastatin 10 mg PO 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qhs</a:t>
            </a:r>
            <a:endParaRPr lang="en-CA" sz="17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aproxen 250 mg PO BID PRN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nsulin glargine U-100 40 units SC once daily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nsulin 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glulisine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18 units SC ac meals</a:t>
            </a:r>
          </a:p>
          <a:p>
            <a:pPr marL="454025" indent="-222250"/>
            <a:endParaRPr lang="en-CA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4025" indent="-222250">
              <a:buFont typeface="Arial" panose="020B0604020202020204" pitchFamily="34" charset="0"/>
              <a:buChar char="•"/>
            </a:pP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F09C30EE-3E99-B2CD-E3EF-25FFF780B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8E37F8-1AB2-0FB7-2751-F4C813D7F3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28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843558"/>
            <a:ext cx="194421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ssess Farah’s capability, opportunity, motivation and behaviour</a:t>
            </a: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the COM-B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0330925-EE6D-4693-6DF2-BF49A3AFA3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4" t="9777" r="10801" b="43000"/>
          <a:stretch/>
        </p:blipFill>
        <p:spPr>
          <a:xfrm>
            <a:off x="2483768" y="667325"/>
            <a:ext cx="4896544" cy="384108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8C4337-C8E8-4884-77EA-4A8C58866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6CEF0F-32BB-44DC-64A1-16A4103350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05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FARAH… with Shared Decision-Making…</a:t>
            </a:r>
          </a:p>
        </p:txBody>
      </p:sp>
      <p:graphicFrame>
        <p:nvGraphicFramePr>
          <p:cNvPr id="5" name="Table 16">
            <a:extLst>
              <a:ext uri="{FF2B5EF4-FFF2-40B4-BE49-F238E27FC236}">
                <a16:creationId xmlns:a16="http://schemas.microsoft.com/office/drawing/2014/main" id="{F3497FC1-A5FF-99A1-84E9-1DF1D3A9F9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399545"/>
              </p:ext>
            </p:extLst>
          </p:nvPr>
        </p:nvGraphicFramePr>
        <p:xfrm>
          <a:off x="539552" y="1073249"/>
          <a:ext cx="8136904" cy="337788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873135445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1919665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Consideration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Management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648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22250" indent="-222250">
                        <a:lnSpc>
                          <a:spcPct val="80000"/>
                        </a:lnSpc>
                        <a:buFont typeface="Wingdings" pitchFamily="2" charset="2"/>
                        <a:buChar char="ü"/>
                        <a:tabLst/>
                      </a:pPr>
                      <a:endParaRPr lang="en-US" sz="1800" baseline="30000" dirty="0"/>
                    </a:p>
                    <a:p>
                      <a:pPr marL="222250" indent="-222250">
                        <a:lnSpc>
                          <a:spcPct val="80000"/>
                        </a:lnSpc>
                        <a:buFont typeface="Wingdings" pitchFamily="2" charset="2"/>
                        <a:buChar char="ü"/>
                        <a:tabLst/>
                      </a:pPr>
                      <a:endParaRPr lang="en-US" sz="1800" baseline="30000" dirty="0"/>
                    </a:p>
                    <a:p>
                      <a:pPr marL="222250" indent="-222250">
                        <a:lnSpc>
                          <a:spcPct val="80000"/>
                        </a:lnSpc>
                        <a:buFont typeface="Wingdings" pitchFamily="2" charset="2"/>
                        <a:buChar char="ü"/>
                        <a:tabLst/>
                      </a:pPr>
                      <a:endParaRPr lang="en-US" sz="500" baseline="0" dirty="0"/>
                    </a:p>
                    <a:p>
                      <a:pPr marL="222250" indent="-222250">
                        <a:lnSpc>
                          <a:spcPct val="80000"/>
                        </a:lnSpc>
                        <a:buFont typeface="Wingdings" pitchFamily="2" charset="2"/>
                        <a:buChar char="ü"/>
                        <a:tabLst/>
                      </a:pPr>
                      <a:endParaRPr lang="en-US" sz="1800" baseline="30000" dirty="0"/>
                    </a:p>
                    <a:p>
                      <a:pPr marL="222250" indent="-222250">
                        <a:lnSpc>
                          <a:spcPct val="80000"/>
                        </a:lnSpc>
                        <a:buFont typeface="Wingdings" pitchFamily="2" charset="2"/>
                        <a:buChar char="ü"/>
                        <a:tabLst/>
                      </a:pPr>
                      <a:endParaRPr lang="en-US" sz="18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7007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7607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2788321"/>
                  </a:ext>
                </a:extLst>
              </a:tr>
              <a:tr h="548352"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buFontTx/>
                        <a:buNone/>
                      </a:pPr>
                      <a:endParaRPr lang="en-US" dirty="0"/>
                    </a:p>
                    <a:p>
                      <a:pPr marL="0" indent="0">
                        <a:lnSpc>
                          <a:spcPct val="80000"/>
                        </a:lnSpc>
                        <a:buFontTx/>
                        <a:buNone/>
                      </a:pPr>
                      <a:endParaRPr lang="en-US" dirty="0"/>
                    </a:p>
                    <a:p>
                      <a:pPr marL="0" indent="0">
                        <a:lnSpc>
                          <a:spcPct val="80000"/>
                        </a:lnSpc>
                        <a:buFontTx/>
                        <a:buNone/>
                      </a:pP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0188372"/>
                  </a:ext>
                </a:extLst>
              </a:tr>
            </a:tbl>
          </a:graphicData>
        </a:graphic>
      </p:graphicFrame>
      <p:sp>
        <p:nvSpPr>
          <p:cNvPr id="17" name="Right Arrow 16">
            <a:extLst>
              <a:ext uri="{FF2B5EF4-FFF2-40B4-BE49-F238E27FC236}">
                <a16:creationId xmlns:a16="http://schemas.microsoft.com/office/drawing/2014/main" id="{3F4DEF6C-A633-340D-22A0-5D3B44B251E8}"/>
              </a:ext>
            </a:extLst>
          </p:cNvPr>
          <p:cNvSpPr/>
          <p:nvPr/>
        </p:nvSpPr>
        <p:spPr>
          <a:xfrm>
            <a:off x="4860032" y="1737097"/>
            <a:ext cx="288032" cy="1440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52179120-01B7-9BE6-BBA4-CDB8AE1CC9A4}"/>
              </a:ext>
            </a:extLst>
          </p:cNvPr>
          <p:cNvSpPr/>
          <p:nvPr/>
        </p:nvSpPr>
        <p:spPr>
          <a:xfrm>
            <a:off x="4860032" y="2457177"/>
            <a:ext cx="288032" cy="1440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09CA1953-E67B-5C41-B5EE-5501DB213185}"/>
              </a:ext>
            </a:extLst>
          </p:cNvPr>
          <p:cNvSpPr/>
          <p:nvPr/>
        </p:nvSpPr>
        <p:spPr>
          <a:xfrm>
            <a:off x="4932040" y="3249265"/>
            <a:ext cx="288032" cy="1440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E35F71-78CA-68E0-B797-E40D6B6E59AD}"/>
              </a:ext>
            </a:extLst>
          </p:cNvPr>
          <p:cNvSpPr txBox="1"/>
          <p:nvPr/>
        </p:nvSpPr>
        <p:spPr>
          <a:xfrm>
            <a:off x="539552" y="1449065"/>
            <a:ext cx="4585614" cy="762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2250" indent="-222250">
              <a:lnSpc>
                <a:spcPct val="80000"/>
              </a:lnSpc>
              <a:buFont typeface="Wingdings" pitchFamily="2" charset="2"/>
              <a:buChar char="ü"/>
              <a:tabLst/>
            </a:pPr>
            <a:r>
              <a:rPr lang="en-US" dirty="0"/>
              <a:t>Diagnosed with type 2 diabetes 10 years ago</a:t>
            </a:r>
          </a:p>
          <a:p>
            <a:pPr marL="222250" indent="-222250">
              <a:lnSpc>
                <a:spcPct val="80000"/>
              </a:lnSpc>
              <a:buFont typeface="Wingdings" pitchFamily="2" charset="2"/>
              <a:buChar char="ü"/>
              <a:tabLst/>
            </a:pPr>
            <a:r>
              <a:rPr lang="en-US" dirty="0"/>
              <a:t>BMI 42 kg/m</a:t>
            </a:r>
            <a:r>
              <a:rPr lang="en-US" baseline="30000" dirty="0"/>
              <a:t>2</a:t>
            </a:r>
          </a:p>
          <a:p>
            <a:pPr marL="222250" indent="-222250">
              <a:lnSpc>
                <a:spcPct val="80000"/>
              </a:lnSpc>
              <a:buFont typeface="Wingdings" pitchFamily="2" charset="2"/>
              <a:buChar char="ü"/>
              <a:tabLst/>
            </a:pPr>
            <a:r>
              <a:rPr lang="en-US" dirty="0"/>
              <a:t>Currently on insulin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D181FA-BF1F-D34B-FEDD-35641E132DB2}"/>
              </a:ext>
            </a:extLst>
          </p:cNvPr>
          <p:cNvSpPr txBox="1"/>
          <p:nvPr/>
        </p:nvSpPr>
        <p:spPr>
          <a:xfrm>
            <a:off x="5132716" y="1665089"/>
            <a:ext cx="3615748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Referral to bariatric surgery program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943D86-FB7C-D20F-0674-A68E944D7F17}"/>
              </a:ext>
            </a:extLst>
          </p:cNvPr>
          <p:cNvSpPr txBox="1"/>
          <p:nvPr/>
        </p:nvSpPr>
        <p:spPr>
          <a:xfrm>
            <a:off x="5132716" y="2199290"/>
            <a:ext cx="3615748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Reduce by 20% with GLP-1 RA start. Farah to</a:t>
            </a:r>
            <a:r>
              <a:rPr lang="en-US" b="1" dirty="0">
                <a:latin typeface="Noteworthy" panose="02000400000000000000" pitchFamily="2" charset="77"/>
                <a:ea typeface="Noteworthy" panose="02000400000000000000" pitchFamily="2" charset="77"/>
              </a:rPr>
              <a:t> ↓</a:t>
            </a:r>
            <a:r>
              <a:rPr lang="en-US" dirty="0">
                <a:ea typeface="Noteworthy" panose="02000400000000000000" pitchFamily="2" charset="77"/>
              </a:rPr>
              <a:t> insulin further if hypoglycemia</a:t>
            </a:r>
            <a:endParaRPr lang="en-CA" dirty="0">
              <a:ea typeface="Noteworthy" panose="02000400000000000000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3ECC4A-0049-EAD0-1057-99CB59601B60}"/>
              </a:ext>
            </a:extLst>
          </p:cNvPr>
          <p:cNvSpPr txBox="1"/>
          <p:nvPr/>
        </p:nvSpPr>
        <p:spPr>
          <a:xfrm>
            <a:off x="5132716" y="2961233"/>
            <a:ext cx="3615748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Discontinue diuretic, continue  </a:t>
            </a:r>
            <a:r>
              <a:rPr lang="en-US" dirty="0" err="1"/>
              <a:t>ACEi</a:t>
            </a:r>
            <a:r>
              <a:rPr lang="en-US" dirty="0"/>
              <a:t>/ARB at CV protective dose, i.e. </a:t>
            </a:r>
            <a:r>
              <a:rPr lang="en-US" b="1" dirty="0">
                <a:latin typeface="Noteworthy" panose="02000400000000000000" pitchFamily="2" charset="77"/>
                <a:ea typeface="Noteworthy" panose="02000400000000000000" pitchFamily="2" charset="77"/>
              </a:rPr>
              <a:t>↑</a:t>
            </a:r>
            <a:r>
              <a:rPr lang="en-US" dirty="0"/>
              <a:t>perindopril 8mg PO daily</a:t>
            </a:r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3FAD6D-F483-B6F3-B053-B6E5A10F53BD}"/>
              </a:ext>
            </a:extLst>
          </p:cNvPr>
          <p:cNvSpPr txBox="1"/>
          <p:nvPr/>
        </p:nvSpPr>
        <p:spPr>
          <a:xfrm>
            <a:off x="5132716" y="3897337"/>
            <a:ext cx="3615748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Continue statin for cardiorenal protection</a:t>
            </a: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AAB5F37B-5C7C-8035-DD89-E662E86E4FC4}"/>
              </a:ext>
            </a:extLst>
          </p:cNvPr>
          <p:cNvSpPr/>
          <p:nvPr/>
        </p:nvSpPr>
        <p:spPr>
          <a:xfrm>
            <a:off x="4860032" y="4041353"/>
            <a:ext cx="288032" cy="14401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6FA61B-B85D-BD90-E8EA-741DFECD43F1}"/>
              </a:ext>
            </a:extLst>
          </p:cNvPr>
          <p:cNvSpPr txBox="1"/>
          <p:nvPr/>
        </p:nvSpPr>
        <p:spPr>
          <a:xfrm>
            <a:off x="539552" y="3753321"/>
            <a:ext cx="4450306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n-US" dirty="0"/>
              <a:t>Rosuvastatin 10mg PO </a:t>
            </a:r>
            <a:r>
              <a:rPr lang="en-US" dirty="0" err="1"/>
              <a:t>qhs</a:t>
            </a:r>
            <a:endParaRPr lang="en-US" dirty="0"/>
          </a:p>
          <a:p>
            <a:pPr marL="285750" indent="-285750">
              <a:lnSpc>
                <a:spcPct val="80000"/>
              </a:lnSpc>
              <a:buFont typeface="Times New Roman Bold"/>
              <a:buChar char="→"/>
            </a:pPr>
            <a:r>
              <a:rPr lang="en-US" dirty="0"/>
              <a:t>Over 40 </a:t>
            </a:r>
            <a:r>
              <a:rPr lang="en-US" dirty="0" err="1"/>
              <a:t>y.o</a:t>
            </a:r>
            <a:r>
              <a:rPr lang="en-US" dirty="0"/>
              <a:t>. (even with cholesterol levels  at target)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605022-1B39-CE02-C458-F6527975932D}"/>
              </a:ext>
            </a:extLst>
          </p:cNvPr>
          <p:cNvSpPr txBox="1"/>
          <p:nvPr/>
        </p:nvSpPr>
        <p:spPr>
          <a:xfrm>
            <a:off x="539552" y="2961233"/>
            <a:ext cx="4450306" cy="758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Perindopril/Indapamide 4/1.25mg PO daily</a:t>
            </a:r>
          </a:p>
          <a:p>
            <a:pPr marL="285750" indent="-285750">
              <a:lnSpc>
                <a:spcPct val="80000"/>
              </a:lnSpc>
              <a:buFont typeface="Times New Roman Bold"/>
              <a:buChar char="→"/>
            </a:pPr>
            <a:r>
              <a:rPr lang="en-US" dirty="0"/>
              <a:t>55 </a:t>
            </a:r>
            <a:r>
              <a:rPr lang="en-US" dirty="0" err="1"/>
              <a:t>y.o</a:t>
            </a:r>
            <a:r>
              <a:rPr lang="en-US" dirty="0"/>
              <a:t>. with hypertension and dyslipidemia</a:t>
            </a:r>
          </a:p>
          <a:p>
            <a:pPr marL="285750" indent="-285750">
              <a:lnSpc>
                <a:spcPct val="80000"/>
              </a:lnSpc>
              <a:buFont typeface="Times New Roman Bold"/>
              <a:buChar char="→"/>
            </a:pPr>
            <a:r>
              <a:rPr lang="en-US" dirty="0"/>
              <a:t>BP at target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48D4FB-5470-4448-A4FD-FA0DD55B3AC6}"/>
              </a:ext>
            </a:extLst>
          </p:cNvPr>
          <p:cNvSpPr txBox="1"/>
          <p:nvPr/>
        </p:nvSpPr>
        <p:spPr>
          <a:xfrm>
            <a:off x="539552" y="2313161"/>
            <a:ext cx="4450306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Insulin glargine U-100 40 units SC once daily</a:t>
            </a:r>
          </a:p>
          <a:p>
            <a:pPr>
              <a:lnSpc>
                <a:spcPct val="80000"/>
              </a:lnSpc>
            </a:pPr>
            <a:r>
              <a:rPr lang="en-US" dirty="0"/>
              <a:t>Insulin </a:t>
            </a:r>
            <a:r>
              <a:rPr lang="en-US" dirty="0" err="1"/>
              <a:t>glulisine</a:t>
            </a:r>
            <a:r>
              <a:rPr lang="en-US" dirty="0"/>
              <a:t> 18 units SC ac meals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5D2D25-8C47-3A8C-2245-C937EB699E6B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396C85-19C6-7C36-7AFC-9FCB79019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0E1D34F-AE9D-0243-880D-F49BFDA22A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90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ACE / ARB for cardiovascular / renal protection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F1A7EF41-06A9-78C8-6096-FD81A5CD1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A3F1E2-770E-9EC8-7DDC-057F145B81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pic>
        <p:nvPicPr>
          <p:cNvPr id="14" name="Picture 13" descr="Timeline&#10;&#10;Description automatically generated">
            <a:extLst>
              <a:ext uri="{FF2B5EF4-FFF2-40B4-BE49-F238E27FC236}">
                <a16:creationId xmlns:a16="http://schemas.microsoft.com/office/drawing/2014/main" id="{01E9D084-793D-4E55-C4F2-A0AA09B3E1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722233"/>
            <a:ext cx="5400600" cy="374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63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12347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Reviewing, adjusting or advancing therapy in type 2 diabetes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9A113C-2AE7-2E84-0629-240EA3ECF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136C35-1675-122B-2C1F-AAD1C855C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pic>
        <p:nvPicPr>
          <p:cNvPr id="9" name="Picture 8" descr="Timeline&#10;&#10;Description automatically generated">
            <a:extLst>
              <a:ext uri="{FF2B5EF4-FFF2-40B4-BE49-F238E27FC236}">
                <a16:creationId xmlns:a16="http://schemas.microsoft.com/office/drawing/2014/main" id="{5DC8D3B4-FE39-3992-0292-D6ABB9CFC7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79414"/>
            <a:ext cx="5472608" cy="378467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0E224C0-3D16-2AC1-2435-A4D9EFFD7B03}"/>
              </a:ext>
            </a:extLst>
          </p:cNvPr>
          <p:cNvSpPr/>
          <p:nvPr/>
        </p:nvSpPr>
        <p:spPr>
          <a:xfrm>
            <a:off x="1835696" y="2643758"/>
            <a:ext cx="2736304" cy="288032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68D819-44A3-43CB-B633-5BD5DE912857}"/>
              </a:ext>
            </a:extLst>
          </p:cNvPr>
          <p:cNvSpPr/>
          <p:nvPr/>
        </p:nvSpPr>
        <p:spPr>
          <a:xfrm>
            <a:off x="1835696" y="2643758"/>
            <a:ext cx="2736304" cy="864096"/>
          </a:xfrm>
          <a:prstGeom prst="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E8066E-65B7-F603-350D-81A46A2ACBA6}"/>
              </a:ext>
            </a:extLst>
          </p:cNvPr>
          <p:cNvSpPr/>
          <p:nvPr/>
        </p:nvSpPr>
        <p:spPr>
          <a:xfrm>
            <a:off x="4636773" y="2647291"/>
            <a:ext cx="2671531" cy="284499"/>
          </a:xfrm>
          <a:prstGeom prst="rect">
            <a:avLst/>
          </a:prstGeom>
          <a:noFill/>
          <a:ln w="44450">
            <a:solidFill>
              <a:srgbClr val="3E9C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846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30"/>
    </mc:Choice>
    <mc:Fallback xmlns="">
      <p:transition spd="slow" advTm="59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12347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 Targets expanded to include the option of type 2 diabetes remission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9A113C-2AE7-2E84-0629-240EA3ECF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136C35-1675-122B-2C1F-AAD1C855C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F64B59F-BCA5-B41D-997F-D64AEE31B8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08" y="832967"/>
            <a:ext cx="6656784" cy="36109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86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30"/>
    </mc:Choice>
    <mc:Fallback xmlns="">
      <p:transition spd="slow" advTm="5993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80C5A88-20B9-8164-A07A-3A9A96E7BF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5" b="22544"/>
          <a:stretch/>
        </p:blipFill>
        <p:spPr>
          <a:xfrm>
            <a:off x="1782949" y="122573"/>
            <a:ext cx="5578102" cy="2740278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6816F4-396E-4398-83ED-72364D9E9DB4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5A879D-5BF6-9D8B-15CE-9F3419FC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CC532E-1D30-F635-04D5-893CC28E1D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B25902-337D-6B87-171F-22390953D3A9}"/>
              </a:ext>
            </a:extLst>
          </p:cNvPr>
          <p:cNvSpPr txBox="1"/>
          <p:nvPr/>
        </p:nvSpPr>
        <p:spPr>
          <a:xfrm>
            <a:off x="2754804" y="3507854"/>
            <a:ext cx="3656835" cy="1018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60"/>
              </a:lnSpc>
            </a:pPr>
            <a:r>
              <a:rPr lang="en-US" dirty="0" err="1">
                <a:hlinkClick r:id="rId5"/>
              </a:rPr>
              <a:t>Community.diabetes.ca</a:t>
            </a:r>
            <a:endParaRPr lang="en-US" dirty="0"/>
          </a:p>
          <a:p>
            <a:pPr marL="285750" indent="-146050">
              <a:lnSpc>
                <a:spcPts val="1760"/>
              </a:lnSpc>
              <a:buFont typeface="Arial" panose="020B0604020202020204" pitchFamily="34" charset="0"/>
              <a:buChar char="•"/>
            </a:pPr>
            <a:r>
              <a:rPr lang="en-US" dirty="0"/>
              <a:t>Community </a:t>
            </a:r>
            <a:r>
              <a:rPr lang="en-US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→</a:t>
            </a:r>
            <a:r>
              <a:rPr lang="en-US" dirty="0"/>
              <a:t> Community Forum</a:t>
            </a:r>
          </a:p>
          <a:p>
            <a:pPr marL="285750" indent="-146050">
              <a:lnSpc>
                <a:spcPts val="1760"/>
              </a:lnSpc>
              <a:buFont typeface="Arial" panose="020B0604020202020204" pitchFamily="34" charset="0"/>
              <a:buChar char="•"/>
            </a:pPr>
            <a:r>
              <a:rPr lang="en-US" dirty="0"/>
              <a:t>Ask a Question</a:t>
            </a:r>
          </a:p>
          <a:p>
            <a:pPr marL="285750" indent="-146050">
              <a:lnSpc>
                <a:spcPts val="1760"/>
              </a:lnSpc>
              <a:buFont typeface="Arial" panose="020B0604020202020204" pitchFamily="34" charset="0"/>
              <a:buChar char="•"/>
            </a:pPr>
            <a:r>
              <a:rPr lang="en-US" dirty="0"/>
              <a:t>Contact 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2854584"/>
            <a:ext cx="9144000" cy="653270"/>
          </a:xfrm>
          <a:prstGeom prst="rect">
            <a:avLst/>
          </a:prstGeom>
          <a:solidFill>
            <a:srgbClr val="00B0F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0" y="291960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091101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6502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MITIGATION OF BIAS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550CE61-69C9-4316-AFBA-34982DFB83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485984"/>
              </p:ext>
            </p:extLst>
          </p:nvPr>
        </p:nvGraphicFramePr>
        <p:xfrm>
          <a:off x="395536" y="860750"/>
          <a:ext cx="8424936" cy="3072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1585">
                  <a:extLst>
                    <a:ext uri="{9D8B030D-6E8A-4147-A177-3AD203B41FA5}">
                      <a16:colId xmlns:a16="http://schemas.microsoft.com/office/drawing/2014/main" val="3327610896"/>
                    </a:ext>
                  </a:extLst>
                </a:gridCol>
                <a:gridCol w="5713351">
                  <a:extLst>
                    <a:ext uri="{9D8B030D-6E8A-4147-A177-3AD203B41FA5}">
                      <a16:colId xmlns:a16="http://schemas.microsoft.com/office/drawing/2014/main" val="1952303198"/>
                    </a:ext>
                  </a:extLst>
                </a:gridCol>
              </a:tblGrid>
              <a:tr h="73235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POTENTIAL SOURCE OF BIAS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MEASURES TAKEN TO MITIGATE BIAS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841013"/>
                  </a:ext>
                </a:extLst>
              </a:tr>
              <a:tr h="6048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#1: Industry/Not-for-profit</a:t>
                      </a:r>
                      <a:r>
                        <a:rPr lang="en-US" sz="12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biases</a:t>
                      </a:r>
                      <a:endParaRPr lang="en-US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CPGs developed in line with Conflict Of Interest disclosure and management policies of Diabetes Canada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716357"/>
                  </a:ext>
                </a:extLst>
              </a:tr>
              <a:tr h="484641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#2: Personal biases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Diverse membership of chapter revision authors and steering committee membership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972087"/>
                  </a:ext>
                </a:extLst>
              </a:tr>
              <a:tr h="610650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Clinical Practice Guidelines are based on independent critical appraisal of published evidence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206297"/>
                  </a:ext>
                </a:extLst>
              </a:tr>
              <a:tr h="481322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 support used in justification of clinical care recommendations conform to generally accepted standard, clinical practice guidelines and consensus statements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491535"/>
                  </a:ext>
                </a:extLst>
              </a:tr>
            </a:tbl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E1A286-0938-4BF0-87D6-125EA3A15987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3DEDAE-02E9-7A87-A925-B5E827716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E01DA9-87DF-68A0-1DAD-278CC0DA13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E84E27D-C465-D96C-4F82-EE1D8BB7DC3C}"/>
              </a:ext>
            </a:extLst>
          </p:cNvPr>
          <p:cNvSpPr/>
          <p:nvPr/>
        </p:nvSpPr>
        <p:spPr>
          <a:xfrm>
            <a:off x="395536" y="860750"/>
            <a:ext cx="8424936" cy="307257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7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13"/>
    </mc:Choice>
    <mc:Fallback xmlns="">
      <p:transition spd="slow" advTm="4051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ADA46A2-72B2-476C-4FCB-65A5479A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568928-C131-977C-1771-B9F37340B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39AC821-E9DD-FCEC-0798-34F8D28740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940" y="-10692"/>
            <a:ext cx="6176404" cy="40556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9BEFAB-BF02-EF09-B7D6-1DAC261703A8}"/>
              </a:ext>
            </a:extLst>
          </p:cNvPr>
          <p:cNvSpPr txBox="1"/>
          <p:nvPr/>
        </p:nvSpPr>
        <p:spPr>
          <a:xfrm>
            <a:off x="1652443" y="3939902"/>
            <a:ext cx="5511845" cy="574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038">
              <a:lnSpc>
                <a:spcPct val="80000"/>
              </a:lnSpc>
              <a:spcAft>
                <a:spcPts val="300"/>
              </a:spcAft>
            </a:pPr>
            <a:r>
              <a:rPr lang="en-CA" sz="900" b="1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Acknowledgements</a:t>
            </a:r>
          </a:p>
          <a:p>
            <a:pPr marL="46038">
              <a:lnSpc>
                <a:spcPct val="80000"/>
              </a:lnSpc>
            </a:pPr>
            <a:r>
              <a:rPr lang="en-CA" sz="90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The authors are particularly grateful for the organizational, communication and editorial skills of </a:t>
            </a:r>
            <a:r>
              <a:rPr lang="en-CA" sz="900" b="1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Tracy</a:t>
            </a:r>
            <a:r>
              <a:rPr lang="en-CA" sz="90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CA" sz="900" b="1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Barnes</a:t>
            </a:r>
            <a:r>
              <a:rPr lang="en-CA" sz="90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who has contributed extensively to the quality of this manuscript. </a:t>
            </a:r>
            <a:r>
              <a:rPr lang="en-CA" sz="900" dirty="0">
                <a:effectLst/>
                <a:latin typeface="Cambria" panose="02040503050406030204" pitchFamily="18" charset="0"/>
              </a:rPr>
              <a:t>Thank you, also, to </a:t>
            </a:r>
            <a:r>
              <a:rPr lang="en-CA" sz="900" b="1" dirty="0">
                <a:effectLst/>
                <a:latin typeface="Cambria" panose="02040503050406030204" pitchFamily="18" charset="0"/>
              </a:rPr>
              <a:t>Jill Toffoli </a:t>
            </a:r>
            <a:r>
              <a:rPr lang="en-CA" sz="900" dirty="0">
                <a:effectLst/>
                <a:latin typeface="Cambria" panose="02040503050406030204" pitchFamily="18" charset="0"/>
              </a:rPr>
              <a:t>for her help editing and preparing the manuscript, in particular, her design work on the tables and figures.</a:t>
            </a:r>
          </a:p>
        </p:txBody>
      </p:sp>
    </p:spTree>
    <p:extLst>
      <p:ext uri="{BB962C8B-B14F-4D97-AF65-F5344CB8AC3E}">
        <p14:creationId xmlns:p14="http://schemas.microsoft.com/office/powerpoint/2010/main" val="1129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56"/>
    </mc:Choice>
    <mc:Fallback xmlns="">
      <p:transition spd="slow" advTm="11005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Diabetes: User’s Guide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Figure 1. Potential Goals and Approaches for Type 2 Diabetes</a:t>
            </a:r>
          </a:p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Figure 2. The Capability, Opportunity, Motivation, 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(COM-B) Model</a:t>
            </a:r>
          </a:p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Figure 3. 5As Adapted for Remission of Type 2 Diabetes</a:t>
            </a:r>
          </a:p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Figure 4. Shared Decision-Making Checklist for Remission of Type 2 Diabetes</a:t>
            </a:r>
          </a:p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Figure 5. Low-Calorie Diet for Remission of Type 2 Diabetes</a:t>
            </a:r>
          </a:p>
          <a:p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Frequently Asked Questions (FAQs)</a:t>
            </a:r>
          </a:p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Case-Studies</a:t>
            </a:r>
          </a:p>
          <a:p>
            <a:pPr marL="285750" indent="-285750">
              <a:buClr>
                <a:srgbClr val="00B050"/>
              </a:buClr>
              <a:buFont typeface="Wingdings" pitchFamily="2" charset="2"/>
              <a:buChar char="ü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 with a HIGH potential for remission of type 2 diabetes</a:t>
            </a:r>
          </a:p>
          <a:p>
            <a:pPr marL="285750" indent="-285750"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 in whose circumstances it would be advisable to proceed with CAUTION when considering remission of type 2 diabetes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ü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 where remission of type 2 diabetes is NOT RECOMMENDED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EB7527-2F19-8DDD-6210-8B4406DA1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B5BF92-D056-467B-4BE1-9FF4C4D5E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465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27"/>
    </mc:Choice>
    <mc:Fallback xmlns="">
      <p:transition spd="slow" advTm="2752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Meet MARY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 year old female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iagnosed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type 2 diabetes </a:t>
            </a: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years ago</a:t>
            </a:r>
          </a:p>
          <a:p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Works part-time as a receptionist, typically with long hours and high stress</a:t>
            </a:r>
          </a:p>
          <a:p>
            <a:endParaRPr lang="en-CA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Activity level: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sedentary</a:t>
            </a:r>
            <a:endParaRPr lang="en-CA" sz="17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CA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 medical history:</a:t>
            </a:r>
          </a:p>
          <a:p>
            <a:pPr marL="358775" lvl="1" indent="-127000">
              <a:buFont typeface="Arial" panose="020B0604020202020204" pitchFamily="34" charset="0"/>
              <a:buChar char="•"/>
            </a:pP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Hypertension</a:t>
            </a:r>
          </a:p>
          <a:p>
            <a:pPr marL="358775" lvl="1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yslipidemia </a:t>
            </a: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FEB9B2-281A-F30F-4F59-844A22BE0FF6}"/>
              </a:ext>
            </a:extLst>
          </p:cNvPr>
          <p:cNvSpPr txBox="1"/>
          <p:nvPr/>
        </p:nvSpPr>
        <p:spPr>
          <a:xfrm>
            <a:off x="4998204" y="3388226"/>
            <a:ext cx="3562642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Pertinent negatives: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ASCVD, CHF or CKD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retinopathy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foot-related complications</a:t>
            </a:r>
            <a:endParaRPr lang="en-CA" sz="17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30FDB3-2997-1770-71B1-221E5125A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B022F7-404C-BA08-6E2C-795EC701B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284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584"/>
    </mc:Choice>
    <mc:Fallback xmlns="">
      <p:transition spd="slow" advTm="11858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Considerations re: Remission of Type 2 Diabetes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843558"/>
            <a:ext cx="820891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iagnosed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type 2 diabetes 3 years 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9AF00F9-BEA1-75D8-AD43-31917C8E1D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t="4690" r="9677" b="8236"/>
          <a:stretch/>
        </p:blipFill>
        <p:spPr>
          <a:xfrm>
            <a:off x="465713" y="1316514"/>
            <a:ext cx="5688632" cy="31994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29FE5D-AD44-EF66-39D8-44147F4BBD7F}"/>
              </a:ext>
            </a:extLst>
          </p:cNvPr>
          <p:cNvSpPr txBox="1"/>
          <p:nvPr/>
        </p:nvSpPr>
        <p:spPr>
          <a:xfrm>
            <a:off x="6473846" y="1284312"/>
            <a:ext cx="263465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emission is more likely in people with a shorter duration of diabetes when there is preserved beta-cell function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respect to the low-calorie diet approach, study population had diabetes duration of less than 6 years</a:t>
            </a:r>
            <a:endParaRPr lang="en-CA" sz="17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9A113C-2AE7-2E84-0629-240EA3ECF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136C35-1675-122B-2C1F-AAD1C855CC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124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30"/>
    </mc:Choice>
    <mc:Fallback xmlns="">
      <p:transition spd="slow" advTm="5993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Meet MARY</a:t>
            </a:r>
            <a:r>
              <a:rPr lang="en-CA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(continued)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 year old female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iagnosed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type 2 diabetes </a:t>
            </a: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years 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Investigations:</a:t>
            </a:r>
          </a:p>
          <a:p>
            <a:pPr marL="401638" indent="-169863">
              <a:buFont typeface="Arial" panose="020B0604020202020204" pitchFamily="34" charset="0"/>
              <a:buChar char="•"/>
            </a:pP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 8.0% (up from 7.0% one year ago)</a:t>
            </a:r>
          </a:p>
          <a:p>
            <a:pPr marL="401638" indent="-169863">
              <a:buFont typeface="Arial" panose="020B0604020202020204" pitchFamily="34" charset="0"/>
              <a:buChar char="•"/>
            </a:pPr>
            <a:r>
              <a:rPr lang="en-CA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ACR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normal</a:t>
            </a:r>
          </a:p>
          <a:p>
            <a:pPr marL="401638" indent="-169863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 1.8 mmol/L</a:t>
            </a: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 </a:t>
            </a: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Physical Examination: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MI: 30 kg/m</a:t>
            </a:r>
            <a:r>
              <a:rPr lang="en-CA" sz="1700" baseline="30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P: 120/80 mmHg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B64996D-C24B-C8BB-0A7C-B3065AB0DD9A}"/>
              </a:ext>
            </a:extLst>
          </p:cNvPr>
          <p:cNvSpPr txBox="1"/>
          <p:nvPr/>
        </p:nvSpPr>
        <p:spPr>
          <a:xfrm>
            <a:off x="5004048" y="3142005"/>
            <a:ext cx="37444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 medications: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etformin 500 mg PO BID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erindopril 4 mg PO daily</a:t>
            </a:r>
          </a:p>
          <a:p>
            <a:pPr marL="358775" indent="-127000">
              <a:buFont typeface="Arial" panose="020B0604020202020204" pitchFamily="34" charset="0"/>
              <a:buChar char="•"/>
            </a:pPr>
            <a:r>
              <a: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osuvastatin 5 mg PO </a:t>
            </a:r>
            <a:r>
              <a:rPr lang="en-CA" sz="17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qhs</a:t>
            </a:r>
            <a:endParaRPr lang="en-CA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4025" indent="-222250">
              <a:buFont typeface="Arial" panose="020B0604020202020204" pitchFamily="34" charset="0"/>
              <a:buChar char="•"/>
            </a:pP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EBA47C-595F-BF2B-7B7A-0B3D2BC5B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179503-958F-E863-4746-1001067FB9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68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436"/>
    </mc:Choice>
    <mc:Fallback xmlns="">
      <p:transition spd="slow" advTm="48436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Conversations re: Remission of Type 2 Diabetes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430B8DB-6BB5-AB2C-761B-E78265251A4A}"/>
              </a:ext>
            </a:extLst>
          </p:cNvPr>
          <p:cNvGrpSpPr/>
          <p:nvPr/>
        </p:nvGrpSpPr>
        <p:grpSpPr>
          <a:xfrm>
            <a:off x="395536" y="694647"/>
            <a:ext cx="7096511" cy="3925309"/>
            <a:chOff x="395536" y="694647"/>
            <a:chExt cx="7096511" cy="39253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EFE9B72-4BFE-402F-AE1E-841D4A871F94}"/>
                </a:ext>
              </a:extLst>
            </p:cNvPr>
            <p:cNvSpPr txBox="1"/>
            <p:nvPr/>
          </p:nvSpPr>
          <p:spPr>
            <a:xfrm>
              <a:off x="395536" y="843558"/>
              <a:ext cx="1944216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7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Engage Mary in shared decision-making</a:t>
              </a:r>
              <a:endParaRPr lang="en-CA" sz="17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CA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F8066F8-9C78-1FE2-D323-7066DAEE2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2236" y="694647"/>
              <a:ext cx="5079811" cy="3925309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C73B3C2-7BD2-9250-CBDB-5FAF2991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— User’s Guide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Susie Jin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RPh CDE CRE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E1106-DC1D-CB9A-278A-F0DC484A68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570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05"/>
    </mc:Choice>
    <mc:Fallback xmlns="">
      <p:transition spd="slow" advTm="31805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5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|16|23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4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|3.7|2.2|8.5|42.4|14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2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2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19.6|15.1|10.2|9.8|29|15.5|2.7|0.7|0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17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17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3|37.6|11.6|2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17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3.5|9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16.3|18.2|16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16.3|18.2|16.2"/>
</p:tagLst>
</file>

<file path=ppt/theme/theme1.xml><?xml version="1.0" encoding="utf-8"?>
<a:theme xmlns:a="http://schemas.openxmlformats.org/drawingml/2006/main" name="Office Them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E775E98BDCD34AA07F99E5AC8349A8" ma:contentTypeVersion="130" ma:contentTypeDescription="Create a new document." ma:contentTypeScope="" ma:versionID="64d28951922e179daf5b1ab0050b987a">
  <xsd:schema xmlns:xsd="http://www.w3.org/2001/XMLSchema" xmlns:xs="http://www.w3.org/2001/XMLSchema" xmlns:p="http://schemas.microsoft.com/office/2006/metadata/properties" xmlns:ns1="http://schemas.microsoft.com/sharepoint/v3" xmlns:ns2="202f137e-1084-49bf-8dc4-52cce1a03cbd" xmlns:ns3="68221544-c3bc-4b19-95c0-c11e5345a436" xmlns:ns4="http://schemas.microsoft.com/sharepoint/v3/fields" xmlns:ns5="03205bda-8045-47af-9adc-30d806f00034" targetNamespace="http://schemas.microsoft.com/office/2006/metadata/properties" ma:root="true" ma:fieldsID="15ad452b8a40f837b19bb5e3f2f9de8c" ns1:_="" ns2:_="" ns3:_="" ns4:_="" ns5:_="">
    <xsd:import namespace="http://schemas.microsoft.com/sharepoint/v3"/>
    <xsd:import namespace="202f137e-1084-49bf-8dc4-52cce1a03cbd"/>
    <xsd:import namespace="68221544-c3bc-4b19-95c0-c11e5345a436"/>
    <xsd:import namespace="http://schemas.microsoft.com/sharepoint/v3/fields"/>
    <xsd:import namespace="03205bda-8045-47af-9adc-30d806f000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_DCDateCreated" minOccurs="0"/>
                <xsd:element ref="ns4:_DCDateModified" minOccurs="0"/>
                <xsd:element ref="ns1:_dlc_ExpireDateSaved" minOccurs="0"/>
                <xsd:element ref="ns1:_dlc_ExpireDate" minOccurs="0"/>
                <xsd:element ref="ns1:_dlc_Exempt" minOccurs="0"/>
                <xsd:element ref="ns1:_ip_UnifiedCompliancePolicyProperties" minOccurs="0"/>
                <xsd:element ref="ns1:_ip_UnifiedCompliancePolicyUIAction" minOccurs="0"/>
                <xsd:element ref="ns5:SharedWithUsers" minOccurs="0"/>
                <xsd:element ref="ns5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pireDateSaved" ma:index="18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19" nillable="true" ma:displayName="Expiration Date" ma:description="" ma:hidden="true" ma:indexed="true" ma:internalName="_dlc_ExpireDate" ma:readOnly="true">
      <xsd:simpleType>
        <xsd:restriction base="dms:DateTime"/>
      </xsd:simpleType>
    </xsd:element>
    <xsd:element name="_dlc_Exempt" ma:index="20" nillable="true" ma:displayName="Exempt from Policy" ma:hidden="true" ma:internalName="_dlc_Exempt" ma:readOnly="true">
      <xsd:simpleType>
        <xsd:restriction base="dms:Unknown"/>
      </xsd:simpleType>
    </xsd:element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f137e-1084-49bf-8dc4-52cce1a03cb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221544-c3bc-4b19-95c0-c11e5345a4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2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16" nillable="true" ma:displayName="Date Created" ma:description="The date on which this resource was created" ma:format="DateTime" ma:internalName="_DCDateCreated">
      <xsd:simpleType>
        <xsd:restriction base="dms:DateTime"/>
      </xsd:simpleType>
    </xsd:element>
    <xsd:element name="_DCDateModified" ma:index="17" nillable="true" ma:displayName="Date Modified" ma:description="The date on which this resource was last modified" ma:format="DateTime" ma:internalName="_DCDateModifi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5bda-8045-47af-9adc-30d806f0003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DCDateModified xmlns="http://schemas.microsoft.com/sharepoint/v3/fields" xsi:nil="true"/>
    <_ip_UnifiedCompliancePolicyProperties xmlns="http://schemas.microsoft.com/sharepoint/v3" xsi:nil="true"/>
    <_DCDateCreated xmlns="http://schemas.microsoft.com/sharepoint/v3/fields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p:Policy xmlns:p="office.server.policy" id="" local="true">
  <p:Name>Document</p:Name>
  <p:Description>Delete all previous versions 7 years after their last modified date.</p:Description>
  <p:Statement>Delete all previous versions 7 years after their last modified date.</p:Statement>
  <p:PolicyItems>
    <p:PolicyItem featureId="Microsoft.Office.RecordsManagement.PolicyFeatures.Expiration" staticId="0x0101|351795386" UniqueId="12f8c153-f641-4348-8023-654ffcb3326d">
      <p:Name>Retention</p:Name>
      <p:Description>Automatic scheduling of content for processing, and performing a retention action on content that has reached its due date.</p:Description>
      <p:CustomData>
        <Schedules nextStageId="2">
          <Schedule type="Default">
            <stages>
              <data stageId="1">
                <formula id="Microsoft.Office.RecordsManagement.PolicyFeatures.Expiration.Formula.BuiltIn">
                  <number>7</number>
                  <property>_DCDateModified</property>
                  <propertyId>810dbd02-bbf5-4c67-b1ce-5ad7c5a512b2</propertyId>
                  <period>years</period>
                </formula>
                <action type="action" id="Microsoft.Office.RecordsManagement.PolicyFeatures.Expiration.Action.DeletePreviousVersions"/>
              </data>
            </stages>
          </Schedule>
        </Schedules>
      </p:CustomData>
    </p:PolicyItem>
  </p:PolicyItems>
</p:Policy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Version=16.0.0.0, Culture=neutral, PublicKeyToken=71e9bce111e9429c</Assembly>
    <Class>Microsoft.Office.RecordsManagement.Internal.UpdateExpireDate</Class>
    <Data/>
    <Filter/>
  </Receiver>
</spe:Receivers>
</file>

<file path=customXml/itemProps1.xml><?xml version="1.0" encoding="utf-8"?>
<ds:datastoreItem xmlns:ds="http://schemas.openxmlformats.org/officeDocument/2006/customXml" ds:itemID="{D2241992-6305-4953-BEFC-FB507FB8D5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02f137e-1084-49bf-8dc4-52cce1a03cbd"/>
    <ds:schemaRef ds:uri="68221544-c3bc-4b19-95c0-c11e5345a436"/>
    <ds:schemaRef ds:uri="http://schemas.microsoft.com/sharepoint/v3/fields"/>
    <ds:schemaRef ds:uri="03205bda-8045-47af-9adc-30d806f000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1ACAE7-BB05-4479-955F-CEB6DEBE0F77}">
  <ds:schemaRefs>
    <ds:schemaRef ds:uri="03205bda-8045-47af-9adc-30d806f00034"/>
    <ds:schemaRef ds:uri="http://schemas.microsoft.com/office/2006/documentManagement/types"/>
    <ds:schemaRef ds:uri="http://purl.org/dc/terms/"/>
    <ds:schemaRef ds:uri="http://schemas.microsoft.com/sharepoint/v3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sharepoint/v3/fields"/>
    <ds:schemaRef ds:uri="http://schemas.openxmlformats.org/package/2006/metadata/core-properties"/>
    <ds:schemaRef ds:uri="http://purl.org/dc/dcmitype/"/>
    <ds:schemaRef ds:uri="68221544-c3bc-4b19-95c0-c11e5345a436"/>
    <ds:schemaRef ds:uri="202f137e-1084-49bf-8dc4-52cce1a03cb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31BC7EE-972D-483A-9438-37C31C953F9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0853F16-3311-40C5-8A9E-CDC7087A73AE}">
  <ds:schemaRefs>
    <ds:schemaRef ds:uri="office.server.policy"/>
  </ds:schemaRefs>
</ds:datastoreItem>
</file>

<file path=customXml/itemProps5.xml><?xml version="1.0" encoding="utf-8"?>
<ds:datastoreItem xmlns:ds="http://schemas.openxmlformats.org/officeDocument/2006/customXml" ds:itemID="{C0FCD3DA-6CF2-450C-BE15-2D8C1CD13A74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86138</TotalTime>
  <Words>2297</Words>
  <Application>Microsoft Macintosh PowerPoint</Application>
  <PresentationFormat>On-screen Show (16:9)</PresentationFormat>
  <Paragraphs>289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Calibri</vt:lpstr>
      <vt:lpstr>Cambria</vt:lpstr>
      <vt:lpstr>Helvetica</vt:lpstr>
      <vt:lpstr>Noteworthy</vt:lpstr>
      <vt:lpstr>NOTEWORTHY LIGHT</vt:lpstr>
      <vt:lpstr>Open Sans</vt:lpstr>
      <vt:lpstr>Times</vt:lpstr>
      <vt:lpstr>Times New Roman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Alarica Fernandes</dc:creator>
  <cp:lastModifiedBy>Susie Jin</cp:lastModifiedBy>
  <cp:revision>184</cp:revision>
  <cp:lastPrinted>2023-01-19T16:28:04Z</cp:lastPrinted>
  <dcterms:created xsi:type="dcterms:W3CDTF">2016-07-13T19:02:46Z</dcterms:created>
  <dcterms:modified xsi:type="dcterms:W3CDTF">2023-02-02T02:10:11Z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0x010100ABE775E98BDCD34AA07F99E5AC8349A8</vt:lpwstr>
  </property>
</Properties>
</file>