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oleObject"/>
  <Default Extension="png" ContentType="image/png"/>
  <Default Extension="vml" ContentType="application/vnd.openxmlformats-officedocument.vmlDrawi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95" r:id="rId2"/>
    <p:sldMasterId id="2147483796" r:id="rId3"/>
    <p:sldMasterId id="2147483797" r:id="rId4"/>
    <p:sldMasterId id="2147483798" r:id="rId5"/>
    <p:sldMasterId id="2147483799" r:id="rId6"/>
  </p:sldMasterIdLst>
  <p:notesMasterIdLst>
    <p:notesMasterId r:id="rId45"/>
  </p:notesMasterIdLst>
  <p:handoutMasterIdLst>
    <p:handoutMasterId r:id="rId46"/>
  </p:handoutMasterIdLst>
  <p:sldIdLst>
    <p:sldId id="368" r:id="rId7"/>
    <p:sldId id="409" r:id="rId8"/>
    <p:sldId id="289" r:id="rId9"/>
    <p:sldId id="369" r:id="rId10"/>
    <p:sldId id="370" r:id="rId11"/>
    <p:sldId id="371" r:id="rId12"/>
    <p:sldId id="372" r:id="rId13"/>
    <p:sldId id="401" r:id="rId14"/>
    <p:sldId id="402" r:id="rId15"/>
    <p:sldId id="362" r:id="rId16"/>
    <p:sldId id="374" r:id="rId17"/>
    <p:sldId id="375" r:id="rId18"/>
    <p:sldId id="376" r:id="rId19"/>
    <p:sldId id="377" r:id="rId20"/>
    <p:sldId id="378" r:id="rId21"/>
    <p:sldId id="400" r:id="rId22"/>
    <p:sldId id="379" r:id="rId23"/>
    <p:sldId id="403" r:id="rId24"/>
    <p:sldId id="348" r:id="rId25"/>
    <p:sldId id="319" r:id="rId26"/>
    <p:sldId id="324" r:id="rId27"/>
    <p:sldId id="325" r:id="rId28"/>
    <p:sldId id="363" r:id="rId29"/>
    <p:sldId id="364" r:id="rId30"/>
    <p:sldId id="328" r:id="rId31"/>
    <p:sldId id="365" r:id="rId32"/>
    <p:sldId id="366" r:id="rId33"/>
    <p:sldId id="367" r:id="rId34"/>
    <p:sldId id="314" r:id="rId35"/>
    <p:sldId id="387" r:id="rId36"/>
    <p:sldId id="356" r:id="rId37"/>
    <p:sldId id="408" r:id="rId38"/>
    <p:sldId id="351" r:id="rId39"/>
    <p:sldId id="291" r:id="rId40"/>
    <p:sldId id="361" r:id="rId41"/>
    <p:sldId id="406" r:id="rId42"/>
    <p:sldId id="407" r:id="rId43"/>
    <p:sldId id="386" r:id="rId44"/>
  </p:sldIdLst>
  <p:sldSz cx="9144000" cy="6858000" type="letter"/>
  <p:notesSz cx="7010400" cy="9236075"/>
  <p:defaultTextStyle>
    <a:defPPr>
      <a:defRPr lang="en-US"/>
    </a:defPPr>
    <a:lvl1pPr algn="l" defTabSz="841375" rtl="0" fontAlgn="base">
      <a:spcBef>
        <a:spcPct val="0"/>
      </a:spcBef>
      <a:spcAft>
        <a:spcPct val="0"/>
      </a:spcAft>
      <a:defRPr sz="2400" kern="1200">
        <a:solidFill>
          <a:schemeClr val="tx1"/>
        </a:solidFill>
        <a:latin typeface="Calibri" pitchFamily="34" charset="0"/>
        <a:ea typeface="+mn-ea"/>
        <a:cs typeface="Arial" charset="0"/>
      </a:defRPr>
    </a:lvl1pPr>
    <a:lvl2pPr marL="420688" indent="36513" algn="l" defTabSz="841375" rtl="0" fontAlgn="base">
      <a:spcBef>
        <a:spcPct val="0"/>
      </a:spcBef>
      <a:spcAft>
        <a:spcPct val="0"/>
      </a:spcAft>
      <a:defRPr sz="2400" kern="1200">
        <a:solidFill>
          <a:schemeClr val="tx1"/>
        </a:solidFill>
        <a:latin typeface="Calibri" pitchFamily="34" charset="0"/>
        <a:ea typeface="+mn-ea"/>
        <a:cs typeface="Arial" charset="0"/>
      </a:defRPr>
    </a:lvl2pPr>
    <a:lvl3pPr marL="841375" indent="73025" algn="l" defTabSz="841375" rtl="0" fontAlgn="base">
      <a:spcBef>
        <a:spcPct val="0"/>
      </a:spcBef>
      <a:spcAft>
        <a:spcPct val="0"/>
      </a:spcAft>
      <a:defRPr sz="2400" kern="1200">
        <a:solidFill>
          <a:schemeClr val="tx1"/>
        </a:solidFill>
        <a:latin typeface="Calibri" pitchFamily="34" charset="0"/>
        <a:ea typeface="+mn-ea"/>
        <a:cs typeface="Arial" charset="0"/>
      </a:defRPr>
    </a:lvl3pPr>
    <a:lvl4pPr marL="1262063" indent="109538" algn="l" defTabSz="841375" rtl="0" fontAlgn="base">
      <a:spcBef>
        <a:spcPct val="0"/>
      </a:spcBef>
      <a:spcAft>
        <a:spcPct val="0"/>
      </a:spcAft>
      <a:defRPr sz="2400" kern="1200">
        <a:solidFill>
          <a:schemeClr val="tx1"/>
        </a:solidFill>
        <a:latin typeface="Calibri" pitchFamily="34" charset="0"/>
        <a:ea typeface="+mn-ea"/>
        <a:cs typeface="Arial" charset="0"/>
      </a:defRPr>
    </a:lvl4pPr>
    <a:lvl5pPr marL="1682750" indent="146050" algn="l" defTabSz="841375" rtl="0" fontAlgn="base">
      <a:spcBef>
        <a:spcPct val="0"/>
      </a:spcBef>
      <a:spcAft>
        <a:spcPct val="0"/>
      </a:spcAft>
      <a:defRPr sz="2400" kern="1200">
        <a:solidFill>
          <a:schemeClr val="tx1"/>
        </a:solidFill>
        <a:latin typeface="Calibri" pitchFamily="34" charset="0"/>
        <a:ea typeface="+mn-ea"/>
        <a:cs typeface="Arial" charset="0"/>
      </a:defRPr>
    </a:lvl5pPr>
    <a:lvl6pPr marL="2286000" algn="l" defTabSz="914400" rtl="0" eaLnBrk="1" latinLnBrk="0" hangingPunct="1">
      <a:defRPr sz="2400" kern="1200">
        <a:solidFill>
          <a:schemeClr val="tx1"/>
        </a:solidFill>
        <a:latin typeface="Calibri" pitchFamily="34" charset="0"/>
        <a:ea typeface="+mn-ea"/>
        <a:cs typeface="Arial" charset="0"/>
      </a:defRPr>
    </a:lvl6pPr>
    <a:lvl7pPr marL="2743200" algn="l" defTabSz="914400" rtl="0" eaLnBrk="1" latinLnBrk="0" hangingPunct="1">
      <a:defRPr sz="2400" kern="1200">
        <a:solidFill>
          <a:schemeClr val="tx1"/>
        </a:solidFill>
        <a:latin typeface="Calibri" pitchFamily="34" charset="0"/>
        <a:ea typeface="+mn-ea"/>
        <a:cs typeface="Arial" charset="0"/>
      </a:defRPr>
    </a:lvl7pPr>
    <a:lvl8pPr marL="3200400" algn="l" defTabSz="914400" rtl="0" eaLnBrk="1" latinLnBrk="0" hangingPunct="1">
      <a:defRPr sz="2400" kern="1200">
        <a:solidFill>
          <a:schemeClr val="tx1"/>
        </a:solidFill>
        <a:latin typeface="Calibri" pitchFamily="34" charset="0"/>
        <a:ea typeface="+mn-ea"/>
        <a:cs typeface="Arial" charset="0"/>
      </a:defRPr>
    </a:lvl8pPr>
    <a:lvl9pPr marL="3657600" algn="l" defTabSz="914400" rtl="0" eaLnBrk="1" latinLnBrk="0" hangingPunct="1">
      <a:defRPr sz="2400"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1E3268"/>
    <a:srgbClr val="00B2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919" autoAdjust="0"/>
    <p:restoredTop sz="95147" autoAdjust="0"/>
  </p:normalViewPr>
  <p:slideViewPr>
    <p:cSldViewPr snapToGrid="0" snapToObjects="1">
      <p:cViewPr varScale="1">
        <p:scale>
          <a:sx n="80" d="100"/>
          <a:sy n="80" d="100"/>
        </p:scale>
        <p:origin x="1248" y="19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816"/>
    </p:cViewPr>
  </p:sorterViewPr>
  <p:notesViewPr>
    <p:cSldViewPr snapToGrid="0" snapToObjects="1">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esProps" Target="presProps.xml"/><Relationship Id="rId48" Type="http://schemas.openxmlformats.org/officeDocument/2006/relationships/viewProps" Target="viewProps.xml"/><Relationship Id="rId49" Type="http://schemas.openxmlformats.org/officeDocument/2006/relationships/theme" Target="theme/theme1.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5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9" Type="http://schemas.openxmlformats.org/officeDocument/2006/relationships/slide" Target="slides/slide3.xml"/><Relationship Id="rId6" Type="http://schemas.openxmlformats.org/officeDocument/2006/relationships/slideMaster" Target="slideMasters/slideMaster6.xml"/><Relationship Id="rId7" Type="http://schemas.openxmlformats.org/officeDocument/2006/relationships/slide" Target="slides/slide1.xml"/><Relationship Id="rId8" Type="http://schemas.openxmlformats.org/officeDocument/2006/relationships/slide" Target="slides/slide2.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695DFC-FE4F-E548-A9F3-1E5D52C7D61D}" type="doc">
      <dgm:prSet loTypeId="urn:microsoft.com/office/officeart/2005/8/layout/cycle5" loCatId="cycle" qsTypeId="urn:microsoft.com/office/officeart/2005/8/quickstyle/simple4" qsCatId="simple" csTypeId="urn:microsoft.com/office/officeart/2005/8/colors/accent1_2#1" csCatId="accent1" phldr="1"/>
      <dgm:spPr/>
      <dgm:t>
        <a:bodyPr/>
        <a:lstStyle/>
        <a:p>
          <a:endParaRPr lang="en-US"/>
        </a:p>
      </dgm:t>
    </dgm:pt>
    <dgm:pt modelId="{9A7A1FB7-6B25-1A42-AC12-325AD37882EF}">
      <dgm:prSet phldrT="[Text]" custT="1"/>
      <dgm:spPr>
        <a:solidFill>
          <a:schemeClr val="accent6"/>
        </a:solidFill>
      </dgm:spPr>
      <dgm:t>
        <a:bodyPr/>
        <a:lstStyle/>
        <a:p>
          <a:pPr algn="ctr"/>
          <a:r>
            <a:rPr lang="en-US" sz="2400" dirty="0">
              <a:latin typeface="Arial"/>
              <a:cs typeface="Arial"/>
            </a:rPr>
            <a:t>Hyperglycemia</a:t>
          </a:r>
        </a:p>
      </dgm:t>
    </dgm:pt>
    <dgm:pt modelId="{27087109-12A2-254D-9F9C-58F3374B6E9E}" type="parTrans" cxnId="{0473C586-6185-C74C-BEDD-02671EC44C2E}">
      <dgm:prSet/>
      <dgm:spPr/>
      <dgm:t>
        <a:bodyPr/>
        <a:lstStyle/>
        <a:p>
          <a:endParaRPr lang="en-US" sz="3200">
            <a:latin typeface="Arial"/>
            <a:cs typeface="Arial"/>
          </a:endParaRPr>
        </a:p>
      </dgm:t>
    </dgm:pt>
    <dgm:pt modelId="{8C171493-5B60-A74D-A44F-9ABAC3B53976}" type="sibTrans" cxnId="{0473C586-6185-C74C-BEDD-02671EC44C2E}">
      <dgm:prSet/>
      <dgm:spPr>
        <a:ln>
          <a:solidFill>
            <a:schemeClr val="tx1"/>
          </a:solidFill>
        </a:ln>
      </dgm:spPr>
      <dgm:t>
        <a:bodyPr/>
        <a:lstStyle/>
        <a:p>
          <a:endParaRPr lang="en-US" sz="3200">
            <a:latin typeface="Arial"/>
            <a:cs typeface="Arial"/>
          </a:endParaRPr>
        </a:p>
      </dgm:t>
    </dgm:pt>
    <dgm:pt modelId="{48783FD8-4D79-DF40-ABDD-39D4358A73B4}">
      <dgm:prSet phldrT="[Text]" custT="1"/>
      <dgm:spPr>
        <a:solidFill>
          <a:schemeClr val="accent6"/>
        </a:solidFill>
      </dgm:spPr>
      <dgm:t>
        <a:bodyPr/>
        <a:lstStyle/>
        <a:p>
          <a:pPr algn="ctr"/>
          <a:r>
            <a:rPr lang="en-US" sz="2000" dirty="0">
              <a:latin typeface="Arial"/>
              <a:cs typeface="Arial"/>
            </a:rPr>
            <a:t>Acute Illness</a:t>
          </a:r>
        </a:p>
      </dgm:t>
    </dgm:pt>
    <dgm:pt modelId="{6CBD0063-D92B-8D4E-BC6C-379A714034AA}" type="parTrans" cxnId="{DEAC88CA-2518-4B4B-B46D-DBCE3F77D526}">
      <dgm:prSet/>
      <dgm:spPr/>
      <dgm:t>
        <a:bodyPr/>
        <a:lstStyle/>
        <a:p>
          <a:endParaRPr lang="en-US" sz="3200">
            <a:latin typeface="Arial"/>
            <a:cs typeface="Arial"/>
          </a:endParaRPr>
        </a:p>
      </dgm:t>
    </dgm:pt>
    <dgm:pt modelId="{707A32D5-ABE7-5C42-9311-6772105F2C11}" type="sibTrans" cxnId="{DEAC88CA-2518-4B4B-B46D-DBCE3F77D526}">
      <dgm:prSet/>
      <dgm:spPr>
        <a:ln>
          <a:solidFill>
            <a:schemeClr val="tx1"/>
          </a:solidFill>
        </a:ln>
      </dgm:spPr>
      <dgm:t>
        <a:bodyPr/>
        <a:lstStyle/>
        <a:p>
          <a:endParaRPr lang="en-US" sz="3200">
            <a:latin typeface="Arial"/>
            <a:cs typeface="Arial"/>
          </a:endParaRPr>
        </a:p>
      </dgm:t>
    </dgm:pt>
    <dgm:pt modelId="{4963B089-BDDB-644F-8831-EBDAEF773970}">
      <dgm:prSet phldrT="[Text]" custT="1"/>
      <dgm:spPr>
        <a:solidFill>
          <a:schemeClr val="accent6"/>
        </a:solidFill>
      </dgm:spPr>
      <dgm:t>
        <a:bodyPr/>
        <a:lstStyle/>
        <a:p>
          <a:pPr algn="ctr"/>
          <a:r>
            <a:rPr lang="en-US" sz="2000" dirty="0">
              <a:latin typeface="Arial"/>
              <a:cs typeface="Arial"/>
            </a:rPr>
            <a:t>Increased stress hormones, use of glucocorticoids, decreased level of activity</a:t>
          </a:r>
        </a:p>
      </dgm:t>
    </dgm:pt>
    <dgm:pt modelId="{CEE1D4AD-72C9-D640-A6F1-2A27C200AFA3}" type="parTrans" cxnId="{B2D37C1F-A477-A34F-85BA-6D3D497E4323}">
      <dgm:prSet/>
      <dgm:spPr/>
      <dgm:t>
        <a:bodyPr/>
        <a:lstStyle/>
        <a:p>
          <a:endParaRPr lang="en-US" sz="3200">
            <a:latin typeface="Arial"/>
            <a:cs typeface="Arial"/>
          </a:endParaRPr>
        </a:p>
      </dgm:t>
    </dgm:pt>
    <dgm:pt modelId="{AADE6859-DF9E-B448-A65A-FA137E93D1EF}" type="sibTrans" cxnId="{B2D37C1F-A477-A34F-85BA-6D3D497E4323}">
      <dgm:prSet/>
      <dgm:spPr>
        <a:ln>
          <a:solidFill>
            <a:schemeClr val="tx1"/>
          </a:solidFill>
        </a:ln>
      </dgm:spPr>
      <dgm:t>
        <a:bodyPr/>
        <a:lstStyle/>
        <a:p>
          <a:endParaRPr lang="en-US" sz="3200">
            <a:latin typeface="Arial"/>
            <a:cs typeface="Arial"/>
          </a:endParaRPr>
        </a:p>
      </dgm:t>
    </dgm:pt>
    <dgm:pt modelId="{46915A83-5659-134C-8551-CF2621EC1D11}">
      <dgm:prSet phldrT="[Text]" custT="1"/>
      <dgm:spPr>
        <a:solidFill>
          <a:schemeClr val="accent6"/>
        </a:solidFill>
      </dgm:spPr>
      <dgm:t>
        <a:bodyPr/>
        <a:lstStyle/>
        <a:p>
          <a:pPr algn="ctr"/>
          <a:r>
            <a:rPr lang="en-US" sz="2000" dirty="0">
              <a:latin typeface="Arial"/>
              <a:cs typeface="Arial"/>
            </a:rPr>
            <a:t>Decreased immune function, wound healing, increased oxidative stress</a:t>
          </a:r>
        </a:p>
      </dgm:t>
    </dgm:pt>
    <dgm:pt modelId="{F7828901-1B7E-284B-9D9B-5939EFB62C26}" type="parTrans" cxnId="{BFA216A2-B443-DF42-A5DA-A1411422C780}">
      <dgm:prSet/>
      <dgm:spPr/>
      <dgm:t>
        <a:bodyPr/>
        <a:lstStyle/>
        <a:p>
          <a:endParaRPr lang="en-US"/>
        </a:p>
      </dgm:t>
    </dgm:pt>
    <dgm:pt modelId="{934E9094-2247-E640-A849-84EA92194791}" type="sibTrans" cxnId="{BFA216A2-B443-DF42-A5DA-A1411422C780}">
      <dgm:prSet/>
      <dgm:spPr/>
      <dgm:t>
        <a:bodyPr/>
        <a:lstStyle/>
        <a:p>
          <a:endParaRPr lang="en-US"/>
        </a:p>
      </dgm:t>
    </dgm:pt>
    <dgm:pt modelId="{BA6CB8DE-4852-8341-844C-28875946010A}" type="pres">
      <dgm:prSet presAssocID="{3B695DFC-FE4F-E548-A9F3-1E5D52C7D61D}" presName="cycle" presStyleCnt="0">
        <dgm:presLayoutVars>
          <dgm:dir/>
          <dgm:resizeHandles val="exact"/>
        </dgm:presLayoutVars>
      </dgm:prSet>
      <dgm:spPr/>
      <dgm:t>
        <a:bodyPr/>
        <a:lstStyle/>
        <a:p>
          <a:endParaRPr lang="en-US"/>
        </a:p>
      </dgm:t>
    </dgm:pt>
    <dgm:pt modelId="{6559E7F8-A0F5-5648-AE83-1062F353DE12}" type="pres">
      <dgm:prSet presAssocID="{9A7A1FB7-6B25-1A42-AC12-325AD37882EF}" presName="node" presStyleLbl="node1" presStyleIdx="0" presStyleCnt="4" custScaleX="141030" custScaleY="65116" custRadScaleRad="107589" custRadScaleInc="-2345">
        <dgm:presLayoutVars>
          <dgm:bulletEnabled val="1"/>
        </dgm:presLayoutVars>
      </dgm:prSet>
      <dgm:spPr/>
      <dgm:t>
        <a:bodyPr/>
        <a:lstStyle/>
        <a:p>
          <a:endParaRPr lang="en-US"/>
        </a:p>
      </dgm:t>
    </dgm:pt>
    <dgm:pt modelId="{4B1BB894-CEEC-8A43-AB7F-2AD2D62DA3F5}" type="pres">
      <dgm:prSet presAssocID="{9A7A1FB7-6B25-1A42-AC12-325AD37882EF}" presName="spNode" presStyleCnt="0"/>
      <dgm:spPr/>
    </dgm:pt>
    <dgm:pt modelId="{0F3C6E21-D677-9C46-B350-40EE8366AE7A}" type="pres">
      <dgm:prSet presAssocID="{8C171493-5B60-A74D-A44F-9ABAC3B53976}" presName="sibTrans" presStyleLbl="sibTrans1D1" presStyleIdx="0" presStyleCnt="4"/>
      <dgm:spPr/>
      <dgm:t>
        <a:bodyPr/>
        <a:lstStyle/>
        <a:p>
          <a:endParaRPr lang="en-US"/>
        </a:p>
      </dgm:t>
    </dgm:pt>
    <dgm:pt modelId="{730F1DDF-40E5-1145-979F-ADD0DAFCE271}" type="pres">
      <dgm:prSet presAssocID="{46915A83-5659-134C-8551-CF2621EC1D11}" presName="node" presStyleLbl="node1" presStyleIdx="1" presStyleCnt="4" custScaleX="125677" custScaleY="165615" custRadScaleRad="141595" custRadScaleInc="4160">
        <dgm:presLayoutVars>
          <dgm:bulletEnabled val="1"/>
        </dgm:presLayoutVars>
      </dgm:prSet>
      <dgm:spPr/>
      <dgm:t>
        <a:bodyPr/>
        <a:lstStyle/>
        <a:p>
          <a:endParaRPr lang="en-US"/>
        </a:p>
      </dgm:t>
    </dgm:pt>
    <dgm:pt modelId="{5D382E87-83E3-9F4A-8175-9AC5CFF5E2CA}" type="pres">
      <dgm:prSet presAssocID="{46915A83-5659-134C-8551-CF2621EC1D11}" presName="spNode" presStyleCnt="0"/>
      <dgm:spPr/>
    </dgm:pt>
    <dgm:pt modelId="{9C343869-791C-B449-83A7-36CEB4E30130}" type="pres">
      <dgm:prSet presAssocID="{934E9094-2247-E640-A849-84EA92194791}" presName="sibTrans" presStyleLbl="sibTrans1D1" presStyleIdx="1" presStyleCnt="4"/>
      <dgm:spPr/>
      <dgm:t>
        <a:bodyPr/>
        <a:lstStyle/>
        <a:p>
          <a:endParaRPr lang="en-US"/>
        </a:p>
      </dgm:t>
    </dgm:pt>
    <dgm:pt modelId="{A89D0F5C-9644-1546-885C-FCF4682B38E8}" type="pres">
      <dgm:prSet presAssocID="{48783FD8-4D79-DF40-ABDD-39D4358A73B4}" presName="node" presStyleLbl="node1" presStyleIdx="2" presStyleCnt="4" custScaleY="58991" custRadScaleRad="100113" custRadScaleInc="-2634">
        <dgm:presLayoutVars>
          <dgm:bulletEnabled val="1"/>
        </dgm:presLayoutVars>
      </dgm:prSet>
      <dgm:spPr/>
      <dgm:t>
        <a:bodyPr/>
        <a:lstStyle/>
        <a:p>
          <a:endParaRPr lang="en-US"/>
        </a:p>
      </dgm:t>
    </dgm:pt>
    <dgm:pt modelId="{F1E7B4BE-A397-924E-AEB4-F41339E546B5}" type="pres">
      <dgm:prSet presAssocID="{48783FD8-4D79-DF40-ABDD-39D4358A73B4}" presName="spNode" presStyleCnt="0"/>
      <dgm:spPr/>
    </dgm:pt>
    <dgm:pt modelId="{8C570F0E-7039-A447-9412-B42A579081C5}" type="pres">
      <dgm:prSet presAssocID="{707A32D5-ABE7-5C42-9311-6772105F2C11}" presName="sibTrans" presStyleLbl="sibTrans1D1" presStyleIdx="2" presStyleCnt="4"/>
      <dgm:spPr/>
      <dgm:t>
        <a:bodyPr/>
        <a:lstStyle/>
        <a:p>
          <a:endParaRPr lang="en-US"/>
        </a:p>
      </dgm:t>
    </dgm:pt>
    <dgm:pt modelId="{5727F2C6-41EE-C640-8825-7982D18E2CF0}" type="pres">
      <dgm:prSet presAssocID="{4963B089-BDDB-644F-8831-EBDAEF773970}" presName="node" presStyleLbl="node1" presStyleIdx="3" presStyleCnt="4" custScaleX="150709" custScaleY="139828" custRadScaleRad="141205" custRadScaleInc="6390">
        <dgm:presLayoutVars>
          <dgm:bulletEnabled val="1"/>
        </dgm:presLayoutVars>
      </dgm:prSet>
      <dgm:spPr/>
      <dgm:t>
        <a:bodyPr/>
        <a:lstStyle/>
        <a:p>
          <a:endParaRPr lang="en-US"/>
        </a:p>
      </dgm:t>
    </dgm:pt>
    <dgm:pt modelId="{B08A628E-41A8-4F43-9FD5-15A0A513CA65}" type="pres">
      <dgm:prSet presAssocID="{4963B089-BDDB-644F-8831-EBDAEF773970}" presName="spNode" presStyleCnt="0"/>
      <dgm:spPr/>
    </dgm:pt>
    <dgm:pt modelId="{03E397A2-BE2C-3240-8B2C-57069EDF5EBD}" type="pres">
      <dgm:prSet presAssocID="{AADE6859-DF9E-B448-A65A-FA137E93D1EF}" presName="sibTrans" presStyleLbl="sibTrans1D1" presStyleIdx="3" presStyleCnt="4"/>
      <dgm:spPr/>
      <dgm:t>
        <a:bodyPr/>
        <a:lstStyle/>
        <a:p>
          <a:endParaRPr lang="en-US"/>
        </a:p>
      </dgm:t>
    </dgm:pt>
  </dgm:ptLst>
  <dgm:cxnLst>
    <dgm:cxn modelId="{0C617526-8CE5-C243-9A75-BEE5D5C37B51}" type="presOf" srcId="{934E9094-2247-E640-A849-84EA92194791}" destId="{9C343869-791C-B449-83A7-36CEB4E30130}" srcOrd="0" destOrd="0" presId="urn:microsoft.com/office/officeart/2005/8/layout/cycle5"/>
    <dgm:cxn modelId="{DEAC88CA-2518-4B4B-B46D-DBCE3F77D526}" srcId="{3B695DFC-FE4F-E548-A9F3-1E5D52C7D61D}" destId="{48783FD8-4D79-DF40-ABDD-39D4358A73B4}" srcOrd="2" destOrd="0" parTransId="{6CBD0063-D92B-8D4E-BC6C-379A714034AA}" sibTransId="{707A32D5-ABE7-5C42-9311-6772105F2C11}"/>
    <dgm:cxn modelId="{71A8188C-D980-0043-8544-08F3E8DE7BC8}" type="presOf" srcId="{707A32D5-ABE7-5C42-9311-6772105F2C11}" destId="{8C570F0E-7039-A447-9412-B42A579081C5}" srcOrd="0" destOrd="0" presId="urn:microsoft.com/office/officeart/2005/8/layout/cycle5"/>
    <dgm:cxn modelId="{15499CA4-8BAD-0643-A3D6-C2F667AA279A}" type="presOf" srcId="{9A7A1FB7-6B25-1A42-AC12-325AD37882EF}" destId="{6559E7F8-A0F5-5648-AE83-1062F353DE12}" srcOrd="0" destOrd="0" presId="urn:microsoft.com/office/officeart/2005/8/layout/cycle5"/>
    <dgm:cxn modelId="{C9840015-F487-A846-81C4-A43DA3500B78}" type="presOf" srcId="{3B695DFC-FE4F-E548-A9F3-1E5D52C7D61D}" destId="{BA6CB8DE-4852-8341-844C-28875946010A}" srcOrd="0" destOrd="0" presId="urn:microsoft.com/office/officeart/2005/8/layout/cycle5"/>
    <dgm:cxn modelId="{39D9E27D-13B6-4C46-A321-7D346EC3E6C5}" type="presOf" srcId="{48783FD8-4D79-DF40-ABDD-39D4358A73B4}" destId="{A89D0F5C-9644-1546-885C-FCF4682B38E8}" srcOrd="0" destOrd="0" presId="urn:microsoft.com/office/officeart/2005/8/layout/cycle5"/>
    <dgm:cxn modelId="{B2D37C1F-A477-A34F-85BA-6D3D497E4323}" srcId="{3B695DFC-FE4F-E548-A9F3-1E5D52C7D61D}" destId="{4963B089-BDDB-644F-8831-EBDAEF773970}" srcOrd="3" destOrd="0" parTransId="{CEE1D4AD-72C9-D640-A6F1-2A27C200AFA3}" sibTransId="{AADE6859-DF9E-B448-A65A-FA137E93D1EF}"/>
    <dgm:cxn modelId="{A0F69ABF-C67D-274C-B1BF-E221808570EB}" type="presOf" srcId="{4963B089-BDDB-644F-8831-EBDAEF773970}" destId="{5727F2C6-41EE-C640-8825-7982D18E2CF0}" srcOrd="0" destOrd="0" presId="urn:microsoft.com/office/officeart/2005/8/layout/cycle5"/>
    <dgm:cxn modelId="{2BB3A0FF-3D94-C645-9394-D0D75FA99F2C}" type="presOf" srcId="{AADE6859-DF9E-B448-A65A-FA137E93D1EF}" destId="{03E397A2-BE2C-3240-8B2C-57069EDF5EBD}" srcOrd="0" destOrd="0" presId="urn:microsoft.com/office/officeart/2005/8/layout/cycle5"/>
    <dgm:cxn modelId="{BC43F06A-A9ED-5945-80C0-912A84B70214}" type="presOf" srcId="{8C171493-5B60-A74D-A44F-9ABAC3B53976}" destId="{0F3C6E21-D677-9C46-B350-40EE8366AE7A}" srcOrd="0" destOrd="0" presId="urn:microsoft.com/office/officeart/2005/8/layout/cycle5"/>
    <dgm:cxn modelId="{BFA216A2-B443-DF42-A5DA-A1411422C780}" srcId="{3B695DFC-FE4F-E548-A9F3-1E5D52C7D61D}" destId="{46915A83-5659-134C-8551-CF2621EC1D11}" srcOrd="1" destOrd="0" parTransId="{F7828901-1B7E-284B-9D9B-5939EFB62C26}" sibTransId="{934E9094-2247-E640-A849-84EA92194791}"/>
    <dgm:cxn modelId="{0473C586-6185-C74C-BEDD-02671EC44C2E}" srcId="{3B695DFC-FE4F-E548-A9F3-1E5D52C7D61D}" destId="{9A7A1FB7-6B25-1A42-AC12-325AD37882EF}" srcOrd="0" destOrd="0" parTransId="{27087109-12A2-254D-9F9C-58F3374B6E9E}" sibTransId="{8C171493-5B60-A74D-A44F-9ABAC3B53976}"/>
    <dgm:cxn modelId="{967F1FE6-7FD0-FD4D-B672-C942A69D0F87}" type="presOf" srcId="{46915A83-5659-134C-8551-CF2621EC1D11}" destId="{730F1DDF-40E5-1145-979F-ADD0DAFCE271}" srcOrd="0" destOrd="0" presId="urn:microsoft.com/office/officeart/2005/8/layout/cycle5"/>
    <dgm:cxn modelId="{E5D8503D-D16B-EE46-8C99-0C87C5C3E308}" type="presParOf" srcId="{BA6CB8DE-4852-8341-844C-28875946010A}" destId="{6559E7F8-A0F5-5648-AE83-1062F353DE12}" srcOrd="0" destOrd="0" presId="urn:microsoft.com/office/officeart/2005/8/layout/cycle5"/>
    <dgm:cxn modelId="{194E5247-9A76-7945-A376-4303AB4A7B6B}" type="presParOf" srcId="{BA6CB8DE-4852-8341-844C-28875946010A}" destId="{4B1BB894-CEEC-8A43-AB7F-2AD2D62DA3F5}" srcOrd="1" destOrd="0" presId="urn:microsoft.com/office/officeart/2005/8/layout/cycle5"/>
    <dgm:cxn modelId="{0F483796-B49E-9E4E-8E63-CC9384C8FFEC}" type="presParOf" srcId="{BA6CB8DE-4852-8341-844C-28875946010A}" destId="{0F3C6E21-D677-9C46-B350-40EE8366AE7A}" srcOrd="2" destOrd="0" presId="urn:microsoft.com/office/officeart/2005/8/layout/cycle5"/>
    <dgm:cxn modelId="{A5D651A2-CCC4-9E42-8733-DF081D6C52D9}" type="presParOf" srcId="{BA6CB8DE-4852-8341-844C-28875946010A}" destId="{730F1DDF-40E5-1145-979F-ADD0DAFCE271}" srcOrd="3" destOrd="0" presId="urn:microsoft.com/office/officeart/2005/8/layout/cycle5"/>
    <dgm:cxn modelId="{12B8891A-3CA7-BE4A-BF1D-4126B8771254}" type="presParOf" srcId="{BA6CB8DE-4852-8341-844C-28875946010A}" destId="{5D382E87-83E3-9F4A-8175-9AC5CFF5E2CA}" srcOrd="4" destOrd="0" presId="urn:microsoft.com/office/officeart/2005/8/layout/cycle5"/>
    <dgm:cxn modelId="{747EF922-7ABC-4240-B4A7-279710A542E7}" type="presParOf" srcId="{BA6CB8DE-4852-8341-844C-28875946010A}" destId="{9C343869-791C-B449-83A7-36CEB4E30130}" srcOrd="5" destOrd="0" presId="urn:microsoft.com/office/officeart/2005/8/layout/cycle5"/>
    <dgm:cxn modelId="{D3F1A17E-EBE5-CC4F-B258-BEE0C11CD53F}" type="presParOf" srcId="{BA6CB8DE-4852-8341-844C-28875946010A}" destId="{A89D0F5C-9644-1546-885C-FCF4682B38E8}" srcOrd="6" destOrd="0" presId="urn:microsoft.com/office/officeart/2005/8/layout/cycle5"/>
    <dgm:cxn modelId="{377F1781-3A2E-EF4A-84EB-CB77D7FF260D}" type="presParOf" srcId="{BA6CB8DE-4852-8341-844C-28875946010A}" destId="{F1E7B4BE-A397-924E-AEB4-F41339E546B5}" srcOrd="7" destOrd="0" presId="urn:microsoft.com/office/officeart/2005/8/layout/cycle5"/>
    <dgm:cxn modelId="{34D06F58-2C3F-114C-B7BD-A1951272B3BD}" type="presParOf" srcId="{BA6CB8DE-4852-8341-844C-28875946010A}" destId="{8C570F0E-7039-A447-9412-B42A579081C5}" srcOrd="8" destOrd="0" presId="urn:microsoft.com/office/officeart/2005/8/layout/cycle5"/>
    <dgm:cxn modelId="{43E84EF2-1BA8-C24E-A636-ABFA7F69FB5C}" type="presParOf" srcId="{BA6CB8DE-4852-8341-844C-28875946010A}" destId="{5727F2C6-41EE-C640-8825-7982D18E2CF0}" srcOrd="9" destOrd="0" presId="urn:microsoft.com/office/officeart/2005/8/layout/cycle5"/>
    <dgm:cxn modelId="{5A2F82A3-5958-5B43-BFA1-6783C7F3EE14}" type="presParOf" srcId="{BA6CB8DE-4852-8341-844C-28875946010A}" destId="{B08A628E-41A8-4F43-9FD5-15A0A513CA65}" srcOrd="10" destOrd="0" presId="urn:microsoft.com/office/officeart/2005/8/layout/cycle5"/>
    <dgm:cxn modelId="{E9BD784D-967E-1C45-98B6-6C3A466E5BB1}" type="presParOf" srcId="{BA6CB8DE-4852-8341-844C-28875946010A}" destId="{03E397A2-BE2C-3240-8B2C-57069EDF5EBD}" srcOrd="11" destOrd="0" presId="urn:microsoft.com/office/officeart/2005/8/layout/cycle5"/>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59E7F8-A0F5-5648-AE83-1062F353DE12}">
      <dsp:nvSpPr>
        <dsp:cNvPr id="0" name=""/>
        <dsp:cNvSpPr/>
      </dsp:nvSpPr>
      <dsp:spPr>
        <a:xfrm>
          <a:off x="2914502" y="76204"/>
          <a:ext cx="2495698" cy="748999"/>
        </a:xfrm>
        <a:prstGeom prst="roundRect">
          <a:avLst/>
        </a:prstGeom>
        <a:solidFill>
          <a:schemeClr val="accent6"/>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a:latin typeface="Arial"/>
              <a:cs typeface="Arial"/>
            </a:rPr>
            <a:t>Hyperglycemia</a:t>
          </a:r>
        </a:p>
      </dsp:txBody>
      <dsp:txXfrm>
        <a:off x="2951065" y="112767"/>
        <a:ext cx="2422572" cy="675873"/>
      </dsp:txXfrm>
    </dsp:sp>
    <dsp:sp modelId="{0F3C6E21-D677-9C46-B350-40EE8366AE7A}">
      <dsp:nvSpPr>
        <dsp:cNvPr id="0" name=""/>
        <dsp:cNvSpPr/>
      </dsp:nvSpPr>
      <dsp:spPr>
        <a:xfrm>
          <a:off x="2226237" y="752573"/>
          <a:ext cx="3798832" cy="3798832"/>
        </a:xfrm>
        <a:custGeom>
          <a:avLst/>
          <a:gdLst/>
          <a:ahLst/>
          <a:cxnLst/>
          <a:rect l="0" t="0" r="0" b="0"/>
          <a:pathLst>
            <a:path>
              <a:moveTo>
                <a:pt x="2684982" y="170061"/>
              </a:moveTo>
              <a:arcTo wR="1899416" hR="1899416" stAng="17665806" swAng="1599395"/>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sp>
    <dsp:sp modelId="{730F1DDF-40E5-1145-979F-ADD0DAFCE271}">
      <dsp:nvSpPr>
        <dsp:cNvPr id="0" name=""/>
        <dsp:cNvSpPr/>
      </dsp:nvSpPr>
      <dsp:spPr>
        <a:xfrm>
          <a:off x="5764279" y="1600193"/>
          <a:ext cx="2224008" cy="1904993"/>
        </a:xfrm>
        <a:prstGeom prst="roundRect">
          <a:avLst/>
        </a:prstGeom>
        <a:solidFill>
          <a:schemeClr val="accent6"/>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latin typeface="Arial"/>
              <a:cs typeface="Arial"/>
            </a:rPr>
            <a:t>Decreased immune function, wound healing, increased oxidative stress</a:t>
          </a:r>
        </a:p>
      </dsp:txBody>
      <dsp:txXfrm>
        <a:off x="5857273" y="1693187"/>
        <a:ext cx="2038020" cy="1719005"/>
      </dsp:txXfrm>
    </dsp:sp>
    <dsp:sp modelId="{9C343869-791C-B449-83A7-36CEB4E30130}">
      <dsp:nvSpPr>
        <dsp:cNvPr id="0" name=""/>
        <dsp:cNvSpPr/>
      </dsp:nvSpPr>
      <dsp:spPr>
        <a:xfrm>
          <a:off x="3338199" y="369501"/>
          <a:ext cx="3798832" cy="3798832"/>
        </a:xfrm>
        <a:custGeom>
          <a:avLst/>
          <a:gdLst/>
          <a:ahLst/>
          <a:cxnLst/>
          <a:rect l="0" t="0" r="0" b="0"/>
          <a:pathLst>
            <a:path>
              <a:moveTo>
                <a:pt x="3096320" y="3374273"/>
              </a:moveTo>
              <a:arcTo wR="1899416" hR="1899416" stAng="3056359" swAng="1975757"/>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A89D0F5C-9644-1546-885C-FCF4682B38E8}">
      <dsp:nvSpPr>
        <dsp:cNvPr id="0" name=""/>
        <dsp:cNvSpPr/>
      </dsp:nvSpPr>
      <dsp:spPr>
        <a:xfrm>
          <a:off x="3328856" y="4056221"/>
          <a:ext cx="1769622" cy="678546"/>
        </a:xfrm>
        <a:prstGeom prst="roundRect">
          <a:avLst/>
        </a:prstGeom>
        <a:solidFill>
          <a:schemeClr val="accent6"/>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latin typeface="Arial"/>
              <a:cs typeface="Arial"/>
            </a:rPr>
            <a:t>Acute Illness</a:t>
          </a:r>
        </a:p>
      </dsp:txBody>
      <dsp:txXfrm>
        <a:off x="3361980" y="4089345"/>
        <a:ext cx="1703374" cy="612298"/>
      </dsp:txXfrm>
    </dsp:sp>
    <dsp:sp modelId="{8C570F0E-7039-A447-9412-B42A579081C5}">
      <dsp:nvSpPr>
        <dsp:cNvPr id="0" name=""/>
        <dsp:cNvSpPr/>
      </dsp:nvSpPr>
      <dsp:spPr>
        <a:xfrm>
          <a:off x="1366732" y="393009"/>
          <a:ext cx="3798832" cy="3798832"/>
        </a:xfrm>
        <a:custGeom>
          <a:avLst/>
          <a:gdLst/>
          <a:ahLst/>
          <a:cxnLst/>
          <a:rect l="0" t="0" r="0" b="0"/>
          <a:pathLst>
            <a:path>
              <a:moveTo>
                <a:pt x="1566581" y="3769444"/>
              </a:moveTo>
              <a:arcTo wR="1899416" hR="1899416" stAng="6005523" swAng="2345156"/>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sp>
    <dsp:sp modelId="{5727F2C6-41EE-C640-8825-7982D18E2CF0}">
      <dsp:nvSpPr>
        <dsp:cNvPr id="0" name=""/>
        <dsp:cNvSpPr/>
      </dsp:nvSpPr>
      <dsp:spPr>
        <a:xfrm>
          <a:off x="173383" y="1600204"/>
          <a:ext cx="2666979" cy="1608377"/>
        </a:xfrm>
        <a:prstGeom prst="roundRect">
          <a:avLst/>
        </a:prstGeom>
        <a:solidFill>
          <a:schemeClr val="accent6"/>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latin typeface="Arial"/>
              <a:cs typeface="Arial"/>
            </a:rPr>
            <a:t>Increased stress hormones, use of glucocorticoids, decreased level of activity</a:t>
          </a:r>
        </a:p>
      </dsp:txBody>
      <dsp:txXfrm>
        <a:off x="251897" y="1678718"/>
        <a:ext cx="2509951" cy="1451349"/>
      </dsp:txXfrm>
    </dsp:sp>
    <dsp:sp modelId="{03E397A2-BE2C-3240-8B2C-57069EDF5EBD}">
      <dsp:nvSpPr>
        <dsp:cNvPr id="0" name=""/>
        <dsp:cNvSpPr/>
      </dsp:nvSpPr>
      <dsp:spPr>
        <a:xfrm>
          <a:off x="2284032" y="749726"/>
          <a:ext cx="3798832" cy="3798832"/>
        </a:xfrm>
        <a:custGeom>
          <a:avLst/>
          <a:gdLst/>
          <a:ahLst/>
          <a:cxnLst/>
          <a:rect l="0" t="0" r="0" b="0"/>
          <a:pathLst>
            <a:path>
              <a:moveTo>
                <a:pt x="474878" y="643042"/>
              </a:moveTo>
              <a:arcTo wR="1899416" hR="1899416" stAng="13284645" swAng="1469591"/>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2830" tIns="46415" rIns="92830" bIns="46415" rtlCol="0"/>
          <a:lstStyle>
            <a:lvl1pPr algn="l" defTabSz="842162" fontAlgn="auto">
              <a:spcBef>
                <a:spcPts val="0"/>
              </a:spcBef>
              <a:spcAft>
                <a:spcPts val="0"/>
              </a:spcAft>
              <a:defRPr sz="1200">
                <a:latin typeface="+mn-lt"/>
                <a:cs typeface="+mn-cs"/>
              </a:defRPr>
            </a:lvl1pPr>
          </a:lstStyle>
          <a:p>
            <a:pPr>
              <a:defRPr/>
            </a:pPr>
            <a:endParaRPr lang="en-CA"/>
          </a:p>
        </p:txBody>
      </p:sp>
      <p:sp>
        <p:nvSpPr>
          <p:cNvPr id="3" name="Date Placeholder 2"/>
          <p:cNvSpPr>
            <a:spLocks noGrp="1"/>
          </p:cNvSpPr>
          <p:nvPr>
            <p:ph type="dt" sz="quarter" idx="1"/>
          </p:nvPr>
        </p:nvSpPr>
        <p:spPr>
          <a:xfrm>
            <a:off x="3970338" y="0"/>
            <a:ext cx="3038475" cy="461963"/>
          </a:xfrm>
          <a:prstGeom prst="rect">
            <a:avLst/>
          </a:prstGeom>
        </p:spPr>
        <p:txBody>
          <a:bodyPr vert="horz" lIns="92830" tIns="46415" rIns="92830" bIns="46415" rtlCol="0"/>
          <a:lstStyle>
            <a:lvl1pPr algn="r" defTabSz="842162" fontAlgn="auto">
              <a:spcBef>
                <a:spcPts val="0"/>
              </a:spcBef>
              <a:spcAft>
                <a:spcPts val="0"/>
              </a:spcAft>
              <a:defRPr sz="1200">
                <a:latin typeface="+mn-lt"/>
                <a:cs typeface="+mn-cs"/>
              </a:defRPr>
            </a:lvl1pPr>
          </a:lstStyle>
          <a:p>
            <a:pPr>
              <a:defRPr/>
            </a:pPr>
            <a:fld id="{C3597074-20E2-4C86-B741-BAB4291E8FDE}" type="datetimeFigureOut">
              <a:rPr lang="en-CA"/>
              <a:pPr>
                <a:defRPr/>
              </a:pPr>
              <a:t>2018-10-23</a:t>
            </a:fld>
            <a:endParaRPr lang="en-CA"/>
          </a:p>
        </p:txBody>
      </p:sp>
      <p:sp>
        <p:nvSpPr>
          <p:cNvPr id="4" name="Footer Placeholder 3"/>
          <p:cNvSpPr>
            <a:spLocks noGrp="1"/>
          </p:cNvSpPr>
          <p:nvPr>
            <p:ph type="ftr" sz="quarter" idx="2"/>
          </p:nvPr>
        </p:nvSpPr>
        <p:spPr>
          <a:xfrm>
            <a:off x="0" y="8772525"/>
            <a:ext cx="3038475" cy="461963"/>
          </a:xfrm>
          <a:prstGeom prst="rect">
            <a:avLst/>
          </a:prstGeom>
        </p:spPr>
        <p:txBody>
          <a:bodyPr vert="horz" lIns="92830" tIns="46415" rIns="92830" bIns="46415" rtlCol="0" anchor="b"/>
          <a:lstStyle>
            <a:lvl1pPr algn="l" defTabSz="842162" fontAlgn="auto">
              <a:spcBef>
                <a:spcPts val="0"/>
              </a:spcBef>
              <a:spcAft>
                <a:spcPts val="0"/>
              </a:spcAft>
              <a:defRPr sz="1200">
                <a:latin typeface="+mn-lt"/>
                <a:cs typeface="+mn-cs"/>
              </a:defRPr>
            </a:lvl1pPr>
          </a:lstStyle>
          <a:p>
            <a:pPr>
              <a:defRPr/>
            </a:pPr>
            <a:endParaRPr lang="en-CA"/>
          </a:p>
        </p:txBody>
      </p:sp>
      <p:sp>
        <p:nvSpPr>
          <p:cNvPr id="5" name="Slide Number Placeholder 4"/>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a:defRPr sz="1200">
                <a:cs typeface="Arial" panose="020B0604020202020204" pitchFamily="34" charset="0"/>
              </a:defRPr>
            </a:lvl1pPr>
          </a:lstStyle>
          <a:p>
            <a:pPr>
              <a:defRPr/>
            </a:pPr>
            <a:fld id="{C0A0BC05-5584-48CF-A7C9-5248040D63FC}" type="slidenum">
              <a:rPr lang="en-CA" altLang="en-US"/>
              <a:pPr>
                <a:defRPr/>
              </a:pPr>
              <a:t>‹#›</a:t>
            </a:fld>
            <a:endParaRPr lang="en-CA" altLang="en-US"/>
          </a:p>
        </p:txBody>
      </p:sp>
    </p:spTree>
    <p:extLst>
      <p:ext uri="{BB962C8B-B14F-4D97-AF65-F5344CB8AC3E}">
        <p14:creationId xmlns:p14="http://schemas.microsoft.com/office/powerpoint/2010/main" val="8733542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92830" tIns="46415" rIns="92830" bIns="46415" rtlCol="0"/>
          <a:lstStyle>
            <a:lvl1pPr algn="l" defTabSz="842162"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970338" y="0"/>
            <a:ext cx="3038475" cy="463550"/>
          </a:xfrm>
          <a:prstGeom prst="rect">
            <a:avLst/>
          </a:prstGeom>
        </p:spPr>
        <p:txBody>
          <a:bodyPr vert="horz" lIns="92830" tIns="46415" rIns="92830" bIns="46415" rtlCol="0"/>
          <a:lstStyle>
            <a:lvl1pPr algn="r" defTabSz="842162" fontAlgn="auto">
              <a:spcBef>
                <a:spcPts val="0"/>
              </a:spcBef>
              <a:spcAft>
                <a:spcPts val="0"/>
              </a:spcAft>
              <a:defRPr sz="1200">
                <a:latin typeface="+mn-lt"/>
                <a:cs typeface="+mn-cs"/>
              </a:defRPr>
            </a:lvl1pPr>
          </a:lstStyle>
          <a:p>
            <a:pPr>
              <a:defRPr/>
            </a:pPr>
            <a:fld id="{BB577D06-D751-4ED1-BD11-90B1297CC257}" type="datetimeFigureOut">
              <a:rPr lang="en-US"/>
              <a:pPr>
                <a:defRPr/>
              </a:pPr>
              <a:t>10/23/18</a:t>
            </a:fld>
            <a:endParaRPr 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defTabSz="842162"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a:defRPr sz="1200">
                <a:cs typeface="Arial" panose="020B0604020202020204" pitchFamily="34" charset="0"/>
              </a:defRPr>
            </a:lvl1pPr>
          </a:lstStyle>
          <a:p>
            <a:pPr>
              <a:defRPr/>
            </a:pPr>
            <a:fld id="{2EDC1C4D-1F74-4986-9190-5B701F16A492}" type="slidenum">
              <a:rPr lang="en-US" altLang="en-US"/>
              <a:pPr>
                <a:defRPr/>
              </a:pPr>
              <a:t>‹#›</a:t>
            </a:fld>
            <a:endParaRPr lang="en-US" altLang="en-US"/>
          </a:p>
        </p:txBody>
      </p:sp>
    </p:spTree>
    <p:extLst>
      <p:ext uri="{BB962C8B-B14F-4D97-AF65-F5344CB8AC3E}">
        <p14:creationId xmlns:p14="http://schemas.microsoft.com/office/powerpoint/2010/main" val="1657861534"/>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mn-ea"/>
        <a:cs typeface="+mn-cs"/>
      </a:defRPr>
    </a:lvl1pPr>
    <a:lvl2pPr marL="420688" algn="l" defTabSz="841375" rtl="0" eaLnBrk="0" fontAlgn="base" hangingPunct="0">
      <a:spcBef>
        <a:spcPct val="30000"/>
      </a:spcBef>
      <a:spcAft>
        <a:spcPct val="0"/>
      </a:spcAft>
      <a:defRPr sz="1100" kern="1200">
        <a:solidFill>
          <a:schemeClr val="tx1"/>
        </a:solidFill>
        <a:latin typeface="+mn-lt"/>
        <a:ea typeface="+mn-ea"/>
        <a:cs typeface="+mn-cs"/>
      </a:defRPr>
    </a:lvl2pPr>
    <a:lvl3pPr marL="841375" algn="l" defTabSz="841375" rtl="0" eaLnBrk="0" fontAlgn="base" hangingPunct="0">
      <a:spcBef>
        <a:spcPct val="30000"/>
      </a:spcBef>
      <a:spcAft>
        <a:spcPct val="0"/>
      </a:spcAft>
      <a:defRPr sz="1100" kern="1200">
        <a:solidFill>
          <a:schemeClr val="tx1"/>
        </a:solidFill>
        <a:latin typeface="+mn-lt"/>
        <a:ea typeface="+mn-ea"/>
        <a:cs typeface="+mn-cs"/>
      </a:defRPr>
    </a:lvl3pPr>
    <a:lvl4pPr marL="1262063" algn="l" defTabSz="841375" rtl="0" eaLnBrk="0" fontAlgn="base" hangingPunct="0">
      <a:spcBef>
        <a:spcPct val="30000"/>
      </a:spcBef>
      <a:spcAft>
        <a:spcPct val="0"/>
      </a:spcAft>
      <a:defRPr sz="1100" kern="1200">
        <a:solidFill>
          <a:schemeClr val="tx1"/>
        </a:solidFill>
        <a:latin typeface="+mn-lt"/>
        <a:ea typeface="+mn-ea"/>
        <a:cs typeface="+mn-cs"/>
      </a:defRPr>
    </a:lvl4pPr>
    <a:lvl5pPr marL="1682750" algn="l" defTabSz="841375" rtl="0" eaLnBrk="0" fontAlgn="base" hangingPunct="0">
      <a:spcBef>
        <a:spcPct val="30000"/>
      </a:spcBef>
      <a:spcAft>
        <a:spcPct val="0"/>
      </a:spcAft>
      <a:defRPr sz="1100" kern="1200">
        <a:solidFill>
          <a:schemeClr val="tx1"/>
        </a:solidFill>
        <a:latin typeface="+mn-lt"/>
        <a:ea typeface="+mn-ea"/>
        <a:cs typeface="+mn-cs"/>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9" Type="http://schemas.openxmlformats.org/officeDocument/2006/relationships/hyperlink" Target="NULL" TargetMode="External"/><Relationship Id="rId20" Type="http://schemas.openxmlformats.org/officeDocument/2006/relationships/hyperlink" Target="NULL" TargetMode="External"/><Relationship Id="rId21" Type="http://schemas.openxmlformats.org/officeDocument/2006/relationships/hyperlink" Target="NULL" TargetMode="External"/><Relationship Id="rId22" Type="http://schemas.openxmlformats.org/officeDocument/2006/relationships/hyperlink" Target="NULL" TargetMode="External"/><Relationship Id="rId10" Type="http://schemas.openxmlformats.org/officeDocument/2006/relationships/hyperlink" Target="NULL" TargetMode="External"/><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4" Type="http://schemas.openxmlformats.org/officeDocument/2006/relationships/hyperlink" Target="NULL" TargetMode="External"/><Relationship Id="rId15" Type="http://schemas.openxmlformats.org/officeDocument/2006/relationships/hyperlink" Target="NULL" TargetMode="External"/><Relationship Id="rId16" Type="http://schemas.openxmlformats.org/officeDocument/2006/relationships/hyperlink" Target="NULL" TargetMode="External"/><Relationship Id="rId17" Type="http://schemas.openxmlformats.org/officeDocument/2006/relationships/hyperlink" Target="NULL" TargetMode="External"/><Relationship Id="rId18" Type="http://schemas.openxmlformats.org/officeDocument/2006/relationships/hyperlink" Target="NULL" TargetMode="External"/><Relationship Id="rId19"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15.xml"/><Relationship Id="rId3" Type="http://schemas.openxmlformats.org/officeDocument/2006/relationships/hyperlink" Target="NULL"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77826"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endParaRPr lang="en-CA" altLang="en-US" smtClean="0"/>
          </a:p>
        </p:txBody>
      </p:sp>
      <p:sp>
        <p:nvSpPr>
          <p:cNvPr id="77827"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B7D42646-FF3D-453F-9715-FAAECBE54949}" type="slidenum">
              <a:rPr lang="en-US" altLang="en-US" sz="1200"/>
              <a:pPr algn="r"/>
              <a:t>1</a:t>
            </a:fld>
            <a:endParaRPr lang="en-US" altLang="en-US" sz="1200"/>
          </a:p>
        </p:txBody>
      </p:sp>
    </p:spTree>
    <p:extLst>
      <p:ext uri="{BB962C8B-B14F-4D97-AF65-F5344CB8AC3E}">
        <p14:creationId xmlns:p14="http://schemas.microsoft.com/office/powerpoint/2010/main" val="784821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09" name="Rectangle 2"/>
          <p:cNvSpPr>
            <a:spLocks noGrp="1" noRot="1" noChangeAspect="1" noTextEdit="1"/>
          </p:cNvSpPr>
          <p:nvPr>
            <p:ph type="sldImg"/>
          </p:nvPr>
        </p:nvSpPr>
        <p:spPr bwMode="auto">
          <a:noFill/>
          <a:ln>
            <a:solidFill>
              <a:srgbClr val="000000"/>
            </a:solidFill>
            <a:miter lim="800000"/>
            <a:headEnd/>
            <a:tailEnd/>
          </a:ln>
        </p:spPr>
      </p:sp>
      <p:sp>
        <p:nvSpPr>
          <p:cNvPr id="107523" name="Rectangle 3"/>
          <p:cNvSpPr>
            <a:spLocks noGrp="1"/>
          </p:cNvSpPr>
          <p:nvPr>
            <p:ph type="body" idx="1"/>
          </p:nvPr>
        </p:nvSpPr>
        <p:spPr>
          <a:ln/>
          <a:extLst>
            <a:ext uri="{909E8E84-426E-40dd-AFC4-6F175D3DCCD1}"/>
            <a:ext uri="{91240B29-F687-4f45-9708-019B960494DF}"/>
          </a:extLst>
        </p:spPr>
        <p:txBody>
          <a:bodyPr/>
          <a:lstStyle/>
          <a:p>
            <a:pPr>
              <a:defRPr/>
            </a:pPr>
            <a:r>
              <a:rPr lang="en-US" dirty="0">
                <a:hlinkClick r:id="rId3" invalidUrl="http://www-ncbi-nlm-nih-gov.myaccess.library.utoronto.ca/pubmed?term=diabetes+care[Jour]+AND+2181[page]+AND+2007[pdat]&amp;cmd=detailssearch" tooltip="Diabetes care."/>
              </a:rPr>
              <a:t>Diabetes Care.</a:t>
            </a:r>
            <a:r>
              <a:rPr lang="en-US" dirty="0"/>
              <a:t> 2007 Sep;30(9):2181-6. </a:t>
            </a:r>
            <a:r>
              <a:rPr lang="en-US" dirty="0" err="1"/>
              <a:t>Epub</a:t>
            </a:r>
            <a:r>
              <a:rPr lang="en-US" dirty="0"/>
              <a:t> 2007 May 18.</a:t>
            </a:r>
          </a:p>
          <a:p>
            <a:pPr>
              <a:defRPr/>
            </a:pPr>
            <a:r>
              <a:rPr lang="en-US" b="1" dirty="0"/>
              <a:t>Randomized study of basal-bolus insulin therapy in the inpatient management of patients with type 2 diabetes (RABBIT 2 trial).</a:t>
            </a:r>
          </a:p>
          <a:p>
            <a:pPr>
              <a:defRPr/>
            </a:pPr>
            <a:r>
              <a:rPr lang="en-US" dirty="0">
                <a:hlinkClick r:id="rId4" invalidUrl="http://www-ncbi-nlm-nih-gov.myaccess.library.utoronto.ca/pubmed?term=Umpierrez GE[Author]&amp;cauthor=true&amp;cauthor_uid=17513708"/>
              </a:rPr>
              <a:t>Umpierrez GE</a:t>
            </a:r>
            <a:r>
              <a:rPr lang="en-US" dirty="0"/>
              <a:t>, </a:t>
            </a:r>
            <a:r>
              <a:rPr lang="en-US" dirty="0">
                <a:hlinkClick r:id="rId5" invalidUrl="http://www-ncbi-nlm-nih-gov.myaccess.library.utoronto.ca/pubmed?term=Smiley D[Author]&amp;cauthor=true&amp;cauthor_uid=17513708"/>
              </a:rPr>
              <a:t>Smiley D</a:t>
            </a:r>
            <a:r>
              <a:rPr lang="en-US" dirty="0"/>
              <a:t>, </a:t>
            </a:r>
            <a:r>
              <a:rPr lang="en-US" dirty="0">
                <a:hlinkClick r:id="rId6" invalidUrl="http://www-ncbi-nlm-nih-gov.myaccess.library.utoronto.ca/pubmed?term=Zisman A[Author]&amp;cauthor=true&amp;cauthor_uid=17513708"/>
              </a:rPr>
              <a:t>Zisman A</a:t>
            </a:r>
            <a:r>
              <a:rPr lang="en-US" dirty="0"/>
              <a:t>, </a:t>
            </a:r>
            <a:r>
              <a:rPr lang="en-US" dirty="0">
                <a:hlinkClick r:id="rId7" invalidUrl="http://www-ncbi-nlm-nih-gov.myaccess.library.utoronto.ca/pubmed?term=Prieto LM[Author]&amp;cauthor=true&amp;cauthor_uid=17513708"/>
              </a:rPr>
              <a:t>Prieto LM</a:t>
            </a:r>
            <a:r>
              <a:rPr lang="en-US" dirty="0"/>
              <a:t>, </a:t>
            </a:r>
            <a:r>
              <a:rPr lang="en-US" dirty="0">
                <a:hlinkClick r:id="rId8" invalidUrl="http://www-ncbi-nlm-nih-gov.myaccess.library.utoronto.ca/pubmed?term=Palacio A[Author]&amp;cauthor=true&amp;cauthor_uid=17513708"/>
              </a:rPr>
              <a:t>Palacio A</a:t>
            </a:r>
            <a:r>
              <a:rPr lang="en-US" dirty="0"/>
              <a:t>, </a:t>
            </a:r>
            <a:r>
              <a:rPr lang="en-US" dirty="0">
                <a:hlinkClick r:id="rId9" invalidUrl="http://www-ncbi-nlm-nih-gov.myaccess.library.utoronto.ca/pubmed?term=Ceron M[Author]&amp;cauthor=true&amp;cauthor_uid=17513708"/>
              </a:rPr>
              <a:t>Ceron M</a:t>
            </a:r>
            <a:r>
              <a:rPr lang="en-US" dirty="0"/>
              <a:t>, </a:t>
            </a:r>
            <a:r>
              <a:rPr lang="en-US" dirty="0">
                <a:hlinkClick r:id="rId10" invalidUrl="http://www-ncbi-nlm-nih-gov.myaccess.library.utoronto.ca/pubmed?term=Puig A[Author]&amp;cauthor=true&amp;cauthor_uid=17513708"/>
              </a:rPr>
              <a:t>Puig A</a:t>
            </a:r>
            <a:r>
              <a:rPr lang="en-US" dirty="0"/>
              <a:t>, </a:t>
            </a:r>
            <a:r>
              <a:rPr lang="en-US" dirty="0">
                <a:hlinkClick r:id="rId11" invalidUrl="http://www-ncbi-nlm-nih-gov.myaccess.library.utoronto.ca/pubmed?term=Mejia R[Author]&amp;cauthor=true&amp;cauthor_uid=17513708"/>
              </a:rPr>
              <a:t>Mejia R</a:t>
            </a:r>
            <a:r>
              <a:rPr lang="en-US" dirty="0"/>
              <a:t>.</a:t>
            </a:r>
          </a:p>
          <a:p>
            <a:pPr>
              <a:defRPr/>
            </a:pPr>
            <a:r>
              <a:rPr lang="en-US" b="1" dirty="0"/>
              <a:t>Source</a:t>
            </a:r>
          </a:p>
          <a:p>
            <a:pPr>
              <a:defRPr/>
            </a:pPr>
            <a:r>
              <a:rPr lang="en-US" dirty="0"/>
              <a:t>General Clinical Research Center, Emory University School of Medicine, Grady Health System, 49 Jesse Hill Jr. Dr., Atlanta, GA 30303, USA. </a:t>
            </a:r>
            <a:r>
              <a:rPr lang="en-US" dirty="0" err="1"/>
              <a:t>geumpie@emory.edu</a:t>
            </a:r>
            <a:endParaRPr lang="en-US" dirty="0"/>
          </a:p>
          <a:p>
            <a:pPr>
              <a:defRPr/>
            </a:pPr>
            <a:r>
              <a:rPr lang="en-US" b="1" dirty="0"/>
              <a:t>Abstract</a:t>
            </a:r>
          </a:p>
          <a:p>
            <a:pPr>
              <a:defRPr/>
            </a:pPr>
            <a:r>
              <a:rPr lang="en-US" b="1" dirty="0"/>
              <a:t>OBJECTIVE: </a:t>
            </a:r>
          </a:p>
          <a:p>
            <a:pPr>
              <a:defRPr/>
            </a:pPr>
            <a:r>
              <a:rPr lang="en-US" dirty="0"/>
              <a:t>We sought to study the optimal management of hyperglycemia in non-intensive care unit patients with type 2 diabetes, as few studies thus far have focused on the subject.</a:t>
            </a:r>
          </a:p>
          <a:p>
            <a:pPr>
              <a:defRPr/>
            </a:pPr>
            <a:r>
              <a:rPr lang="en-US" b="1" dirty="0"/>
              <a:t>RESEARCH DESIGN AND METHODS: </a:t>
            </a:r>
          </a:p>
          <a:p>
            <a:pPr>
              <a:defRPr/>
            </a:pPr>
            <a:r>
              <a:rPr lang="en-US" dirty="0"/>
              <a:t>We conducted a prospective, multicenter, randomized trial to compare the efficacy and safety of a basal-bolus insulin regimen with that of sliding-scale regular insulin (SSI) in patients with type 2 diabetes. A total of 130 insulin-naive patients were randomized to receive </a:t>
            </a:r>
            <a:r>
              <a:rPr lang="en-US" dirty="0" err="1"/>
              <a:t>glargine</a:t>
            </a:r>
            <a:r>
              <a:rPr lang="en-US" dirty="0"/>
              <a:t> and </a:t>
            </a:r>
            <a:r>
              <a:rPr lang="en-US" dirty="0" err="1"/>
              <a:t>glulisine</a:t>
            </a:r>
            <a:r>
              <a:rPr lang="en-US" dirty="0"/>
              <a:t> (n = 65) or a standard SSI protocol (n = 65). </a:t>
            </a:r>
            <a:r>
              <a:rPr lang="en-US" dirty="0" err="1"/>
              <a:t>Glargine</a:t>
            </a:r>
            <a:r>
              <a:rPr lang="en-US" dirty="0"/>
              <a:t> was given once daily and </a:t>
            </a:r>
            <a:r>
              <a:rPr lang="en-US" dirty="0" err="1"/>
              <a:t>glulisine</a:t>
            </a:r>
            <a:r>
              <a:rPr lang="en-US" dirty="0"/>
              <a:t> before meals at a starting dose of 0.4 units x kg(-1) x day(-1) for blood glucose 140-200 mg/dl or 0.5 units x kg(-1) x day(-1) for blood glucose 201-400 mg/dl. SSI was given four times per day for blood glucose &gt;140 mg/dl.</a:t>
            </a:r>
          </a:p>
          <a:p>
            <a:pPr>
              <a:defRPr/>
            </a:pPr>
            <a:r>
              <a:rPr lang="en-US" b="1" dirty="0"/>
              <a:t>RESULTS: </a:t>
            </a:r>
          </a:p>
          <a:p>
            <a:pPr>
              <a:defRPr/>
            </a:pPr>
            <a:r>
              <a:rPr lang="en-US" dirty="0"/>
              <a:t>The mean admission blood glucose was 229 +/- 6 mg/dl and A1C 8.8 +/- 2%. A blood glucose target of &lt;140 mg/dl was achieved in 66% of patients in the </a:t>
            </a:r>
            <a:r>
              <a:rPr lang="en-US" dirty="0" err="1"/>
              <a:t>glargine</a:t>
            </a:r>
            <a:r>
              <a:rPr lang="en-US" dirty="0"/>
              <a:t> and </a:t>
            </a:r>
            <a:r>
              <a:rPr lang="en-US" dirty="0" err="1"/>
              <a:t>glulisine</a:t>
            </a:r>
            <a:r>
              <a:rPr lang="en-US" dirty="0"/>
              <a:t> group and in 38% of those in the SSI group. The mean daily blood glucose between groups ranged from 23 to 58 mg/dl, with an overall blood glucose difference of 27 mg/dl (P &lt; 0.01). Despite increasing insulin doses, 14% of patients treated with SSI remained with blood glucose &gt;240 mg/dl. There were no differences in the rate of hypoglycemia or length of hospital stay.</a:t>
            </a:r>
          </a:p>
          <a:p>
            <a:pPr>
              <a:defRPr/>
            </a:pPr>
            <a:r>
              <a:rPr lang="en-US" b="1" dirty="0"/>
              <a:t>CONCLUSIONS: </a:t>
            </a:r>
          </a:p>
          <a:p>
            <a:pPr>
              <a:defRPr/>
            </a:pPr>
            <a:r>
              <a:rPr lang="en-US" dirty="0"/>
              <a:t>Treatment with insulin </a:t>
            </a:r>
            <a:r>
              <a:rPr lang="en-US" dirty="0" err="1"/>
              <a:t>glargine</a:t>
            </a:r>
            <a:r>
              <a:rPr lang="en-US" dirty="0"/>
              <a:t> and </a:t>
            </a:r>
            <a:r>
              <a:rPr lang="en-US" dirty="0" err="1"/>
              <a:t>glulisine</a:t>
            </a:r>
            <a:r>
              <a:rPr lang="en-US" dirty="0"/>
              <a:t> resulted in significant improvement in glycemic control compared with that achieved with the use of SSI alone. Our study indicates that a basal-bolus insulin regimen is preferred over SSI in the management of non-critically ill, hospitalized patients with type 2 diabetes.</a:t>
            </a:r>
          </a:p>
          <a:p>
            <a:pPr marL="177862" indent="-177862">
              <a:defRPr/>
            </a:pPr>
            <a:endParaRPr lang="en-US" dirty="0">
              <a:cs typeface="ＭＳ Ｐゴシック" charset="0"/>
            </a:endParaRPr>
          </a:p>
          <a:p>
            <a:pPr>
              <a:defRPr/>
            </a:pPr>
            <a:r>
              <a:rPr lang="en-US" sz="1800" dirty="0">
                <a:hlinkClick r:id="rId12" invalidUrl="http://www-ncbi-nlm-nih-gov.myaccess.library.utoronto.ca/pubmed?term=diabetes+care[Jour]+AND+256[page]+AND+2011[pdat]&amp;cmd=detailssearch" tooltip="Diabetes care."/>
              </a:rPr>
              <a:t>Diabetes Care.</a:t>
            </a:r>
            <a:r>
              <a:rPr lang="en-US" sz="1800" dirty="0"/>
              <a:t> 2011 Feb;34(2):256-61. </a:t>
            </a:r>
            <a:r>
              <a:rPr lang="en-US" sz="1800" dirty="0" err="1"/>
              <a:t>doi</a:t>
            </a:r>
            <a:r>
              <a:rPr lang="en-US" sz="1800" dirty="0"/>
              <a:t>: 10.2337/dc10-1407. </a:t>
            </a:r>
            <a:r>
              <a:rPr lang="en-US" sz="1800" dirty="0" err="1"/>
              <a:t>Epub</a:t>
            </a:r>
            <a:r>
              <a:rPr lang="en-US" sz="1800" dirty="0"/>
              <a:t> 2011 Jan 12.</a:t>
            </a:r>
          </a:p>
          <a:p>
            <a:pPr>
              <a:defRPr/>
            </a:pPr>
            <a:r>
              <a:rPr lang="en-US" sz="1800" b="1" dirty="0"/>
              <a:t>Randomized study of basal-bolus insulin therapy in the inpatient management of patients with type 2 diabetes undergoing general surgery (RABBIT 2 surgery).</a:t>
            </a:r>
          </a:p>
          <a:p>
            <a:pPr>
              <a:defRPr/>
            </a:pPr>
            <a:r>
              <a:rPr lang="en-US" sz="1800" dirty="0">
                <a:hlinkClick r:id="rId13" invalidUrl="http://www-ncbi-nlm-nih-gov.myaccess.library.utoronto.ca/pubmed?term=Umpierrez GE[Author]&amp;cauthor=true&amp;cauthor_uid=21228246"/>
              </a:rPr>
              <a:t>Umpierrez GE</a:t>
            </a:r>
            <a:r>
              <a:rPr lang="en-US" sz="1800" dirty="0"/>
              <a:t>, </a:t>
            </a:r>
            <a:r>
              <a:rPr lang="en-US" sz="1800" dirty="0">
                <a:hlinkClick r:id="rId14" invalidUrl="http://www-ncbi-nlm-nih-gov.myaccess.library.utoronto.ca/pubmed?term=Smiley D[Author]&amp;cauthor=true&amp;cauthor_uid=21228246"/>
              </a:rPr>
              <a:t>Smiley D</a:t>
            </a:r>
            <a:r>
              <a:rPr lang="en-US" sz="1800" dirty="0"/>
              <a:t>, </a:t>
            </a:r>
            <a:r>
              <a:rPr lang="en-US" sz="1800" dirty="0">
                <a:hlinkClick r:id="rId15" invalidUrl="http://www-ncbi-nlm-nih-gov.myaccess.library.utoronto.ca/pubmed?term=Jacobs S[Author]&amp;cauthor=true&amp;cauthor_uid=21228246"/>
              </a:rPr>
              <a:t>Jacobs S</a:t>
            </a:r>
            <a:r>
              <a:rPr lang="en-US" sz="1800" dirty="0"/>
              <a:t>, </a:t>
            </a:r>
            <a:r>
              <a:rPr lang="en-US" sz="1800" dirty="0">
                <a:hlinkClick r:id="rId16" invalidUrl="http://www-ncbi-nlm-nih-gov.myaccess.library.utoronto.ca/pubmed?term=Peng L[Author]&amp;cauthor=true&amp;cauthor_uid=21228246"/>
              </a:rPr>
              <a:t>Peng L</a:t>
            </a:r>
            <a:r>
              <a:rPr lang="en-US" sz="1800" dirty="0"/>
              <a:t>, </a:t>
            </a:r>
            <a:r>
              <a:rPr lang="en-US" sz="1800" dirty="0">
                <a:hlinkClick r:id="rId17" invalidUrl="http://www-ncbi-nlm-nih-gov.myaccess.library.utoronto.ca/pubmed?term=Temponi A[Author]&amp;cauthor=true&amp;cauthor_uid=21228246"/>
              </a:rPr>
              <a:t>Temponi A</a:t>
            </a:r>
            <a:r>
              <a:rPr lang="en-US" sz="1800" dirty="0"/>
              <a:t>, </a:t>
            </a:r>
            <a:r>
              <a:rPr lang="en-US" sz="1800" dirty="0">
                <a:hlinkClick r:id="rId18" invalidUrl="http://www-ncbi-nlm-nih-gov.myaccess.library.utoronto.ca/pubmed?term=Mulligan P[Author]&amp;cauthor=true&amp;cauthor_uid=21228246"/>
              </a:rPr>
              <a:t>Mulligan P</a:t>
            </a:r>
            <a:r>
              <a:rPr lang="en-US" sz="1800" dirty="0"/>
              <a:t>, </a:t>
            </a:r>
            <a:r>
              <a:rPr lang="en-US" sz="1800" dirty="0">
                <a:hlinkClick r:id="rId19" invalidUrl="http://www-ncbi-nlm-nih-gov.myaccess.library.utoronto.ca/pubmed?term=Umpierrez D[Author]&amp;cauthor=true&amp;cauthor_uid=21228246"/>
              </a:rPr>
              <a:t>Umpierrez D</a:t>
            </a:r>
            <a:r>
              <a:rPr lang="en-US" sz="1800" dirty="0"/>
              <a:t>, </a:t>
            </a:r>
            <a:r>
              <a:rPr lang="en-US" sz="1800" dirty="0">
                <a:hlinkClick r:id="rId20" invalidUrl="http://www-ncbi-nlm-nih-gov.myaccess.library.utoronto.ca/pubmed?term=Newton C[Author]&amp;cauthor=true&amp;cauthor_uid=21228246"/>
              </a:rPr>
              <a:t>Newton C</a:t>
            </a:r>
            <a:r>
              <a:rPr lang="en-US" sz="1800" dirty="0"/>
              <a:t>, </a:t>
            </a:r>
            <a:r>
              <a:rPr lang="en-US" sz="1800" dirty="0">
                <a:hlinkClick r:id="rId21" invalidUrl="http://www-ncbi-nlm-nih-gov.myaccess.library.utoronto.ca/pubmed?term=Olson D[Author]&amp;cauthor=true&amp;cauthor_uid=21228246"/>
              </a:rPr>
              <a:t>Olson D</a:t>
            </a:r>
            <a:r>
              <a:rPr lang="en-US" sz="1800" dirty="0"/>
              <a:t>, </a:t>
            </a:r>
            <a:r>
              <a:rPr lang="en-US" sz="1800" dirty="0">
                <a:hlinkClick r:id="rId22" invalidUrl="http://www-ncbi-nlm-nih-gov.myaccess.library.utoronto.ca/pubmed?term=Rizzo M[Author]&amp;cauthor=true&amp;cauthor_uid=21228246"/>
              </a:rPr>
              <a:t>Rizzo M</a:t>
            </a:r>
            <a:r>
              <a:rPr lang="en-US" sz="1800" dirty="0"/>
              <a:t>.</a:t>
            </a:r>
          </a:p>
          <a:p>
            <a:pPr>
              <a:defRPr/>
            </a:pPr>
            <a:r>
              <a:rPr lang="en-US" sz="1800" b="1" dirty="0"/>
              <a:t>Source</a:t>
            </a:r>
          </a:p>
          <a:p>
            <a:pPr>
              <a:defRPr/>
            </a:pPr>
            <a:r>
              <a:rPr lang="en-US" sz="1800" dirty="0"/>
              <a:t>Department of Medicine, Emory University, Atlanta, Georgia, USA. </a:t>
            </a:r>
            <a:r>
              <a:rPr lang="en-US" sz="1800" dirty="0" err="1"/>
              <a:t>geumpie@emory.edu</a:t>
            </a:r>
            <a:endParaRPr lang="en-US" sz="1800" dirty="0"/>
          </a:p>
          <a:p>
            <a:pPr>
              <a:defRPr/>
            </a:pPr>
            <a:r>
              <a:rPr lang="en-US" sz="1800" b="1" dirty="0"/>
              <a:t>Abstract</a:t>
            </a:r>
          </a:p>
          <a:p>
            <a:pPr>
              <a:defRPr/>
            </a:pPr>
            <a:r>
              <a:rPr lang="en-US" sz="1800" b="1" dirty="0"/>
              <a:t>OBJECTIVE: </a:t>
            </a:r>
          </a:p>
          <a:p>
            <a:pPr>
              <a:defRPr/>
            </a:pPr>
            <a:r>
              <a:rPr lang="en-US" sz="1800" dirty="0"/>
              <a:t>The optimal treatment of hyperglycemia in general surgical patients with type 2 diabetes mellitus is not known.</a:t>
            </a:r>
          </a:p>
          <a:p>
            <a:pPr>
              <a:defRPr/>
            </a:pPr>
            <a:r>
              <a:rPr lang="en-US" sz="1800" b="1" dirty="0"/>
              <a:t>RESEARCH DESIGN AND METHODS: </a:t>
            </a:r>
          </a:p>
          <a:p>
            <a:pPr>
              <a:defRPr/>
            </a:pPr>
            <a:r>
              <a:rPr lang="en-US" sz="1800" dirty="0"/>
              <a:t>This randomized multicenter trial compared the safety and efficacy of a basal-bolus insulin regimen with </a:t>
            </a:r>
            <a:r>
              <a:rPr lang="en-US" sz="1800" dirty="0" err="1"/>
              <a:t>glargine</a:t>
            </a:r>
            <a:r>
              <a:rPr lang="en-US" sz="1800" dirty="0"/>
              <a:t> once daily and </a:t>
            </a:r>
            <a:r>
              <a:rPr lang="en-US" sz="1800" dirty="0" err="1"/>
              <a:t>glulisine</a:t>
            </a:r>
            <a:r>
              <a:rPr lang="en-US" sz="1800" dirty="0"/>
              <a:t> before meals (n = 104) to sliding scale regular insulin (SSI) four times daily (n = 107) in patients with type 2 diabetes mellitus undergoing general surgery. Outcomes included differences in daily blood glucose (BG) and a composite of postoperative complications including wound infection, pneumonia, bacteremia, and respiratory and acute renal failure.</a:t>
            </a:r>
          </a:p>
          <a:p>
            <a:pPr>
              <a:defRPr/>
            </a:pPr>
            <a:r>
              <a:rPr lang="en-US" sz="1800" b="1" dirty="0"/>
              <a:t>RESULTS: </a:t>
            </a:r>
          </a:p>
          <a:p>
            <a:pPr>
              <a:defRPr/>
            </a:pPr>
            <a:r>
              <a:rPr lang="en-US" sz="1800" dirty="0"/>
              <a:t>The mean daily glucose concentration after the 1st day of basal-bolus insulin and SSI was 145 ± 32 mg/</a:t>
            </a:r>
            <a:r>
              <a:rPr lang="en-US" sz="1800" dirty="0" err="1"/>
              <a:t>dL</a:t>
            </a:r>
            <a:r>
              <a:rPr lang="en-US" sz="1800" dirty="0"/>
              <a:t> and 172 ± 47 mg/</a:t>
            </a:r>
            <a:r>
              <a:rPr lang="en-US" sz="1800" dirty="0" err="1"/>
              <a:t>dL</a:t>
            </a:r>
            <a:r>
              <a:rPr lang="en-US" sz="1800" dirty="0"/>
              <a:t>, respectively (P &lt; 0.01). Glucose readings &lt;140 mg/</a:t>
            </a:r>
            <a:r>
              <a:rPr lang="en-US" sz="1800" dirty="0" err="1"/>
              <a:t>dL</a:t>
            </a:r>
            <a:r>
              <a:rPr lang="en-US" sz="1800" dirty="0"/>
              <a:t> were recorded in 55% of patients in basal-bolus and 31% in the SSI group (P &lt; 0.001). There were reductions with basal-bolus as compared with SSI in the composite outcome [24.3 and 8.6%; odds ratio 3.39 (95% CI 1.50-7.65); P = 0.003]. Glucose &lt;70 mg/</a:t>
            </a:r>
            <a:r>
              <a:rPr lang="en-US" sz="1800" dirty="0" err="1"/>
              <a:t>dL</a:t>
            </a:r>
            <a:r>
              <a:rPr lang="en-US" sz="1800" dirty="0"/>
              <a:t> was reported in 23.1% of patients in the basal-bolus group and 4.7% in the SSI group (P &lt; 0.001), but there were no significant differences in the frequency of BG &lt;40 mg/</a:t>
            </a:r>
            <a:r>
              <a:rPr lang="en-US" sz="1800" dirty="0" err="1"/>
              <a:t>dL</a:t>
            </a:r>
            <a:r>
              <a:rPr lang="en-US" sz="1800" dirty="0"/>
              <a:t> between groups (P = 0.057).</a:t>
            </a:r>
          </a:p>
          <a:p>
            <a:pPr>
              <a:defRPr/>
            </a:pPr>
            <a:r>
              <a:rPr lang="en-US" sz="1800" b="1" dirty="0"/>
              <a:t>CONCLUSIONS: </a:t>
            </a:r>
          </a:p>
          <a:p>
            <a:pPr>
              <a:defRPr/>
            </a:pPr>
            <a:r>
              <a:rPr lang="en-US" sz="1800" dirty="0"/>
              <a:t>Basal-bolus treatment with </a:t>
            </a:r>
            <a:r>
              <a:rPr lang="en-US" sz="1800" dirty="0" err="1"/>
              <a:t>glargine</a:t>
            </a:r>
            <a:r>
              <a:rPr lang="en-US" sz="1800" dirty="0"/>
              <a:t> once daily plus </a:t>
            </a:r>
            <a:r>
              <a:rPr lang="en-US" sz="1800" dirty="0" err="1"/>
              <a:t>glulisine</a:t>
            </a:r>
            <a:r>
              <a:rPr lang="en-US" sz="1800" dirty="0"/>
              <a:t> before meals improved glycemic control and reduced hospital complications compared with SSI in general surgery patients. Our study indicates that a basal-bolus insulin regimen is preferred over SSI in the hospital management of general surgery patients with type 2 diabetes.</a:t>
            </a:r>
          </a:p>
          <a:p>
            <a:pPr marL="177862" indent="-177862">
              <a:defRPr/>
            </a:pPr>
            <a:endParaRPr lang="en-US" sz="1800" b="1" dirty="0"/>
          </a:p>
          <a:p>
            <a:pPr marL="177862" indent="-177862">
              <a:defRPr/>
            </a:pPr>
            <a:r>
              <a:rPr lang="en-US" sz="1000" b="1" dirty="0"/>
              <a:t>	Reference(s):</a:t>
            </a:r>
          </a:p>
          <a:p>
            <a:pPr marL="177862" indent="-177862">
              <a:defRPr/>
            </a:pPr>
            <a:r>
              <a:rPr lang="en-US" sz="1000" dirty="0"/>
              <a:t>	</a:t>
            </a:r>
            <a:r>
              <a:rPr lang="en-US" sz="1000" dirty="0" err="1"/>
              <a:t>Umpierrez</a:t>
            </a:r>
            <a:r>
              <a:rPr lang="en-US" sz="1000" dirty="0"/>
              <a:t> GE, Smiley D, </a:t>
            </a:r>
            <a:r>
              <a:rPr lang="en-US" sz="1000" dirty="0" err="1"/>
              <a:t>Zisman</a:t>
            </a:r>
            <a:r>
              <a:rPr lang="en-US" sz="1000" dirty="0"/>
              <a:t> A, et al. Randomized study of basal-bolus insulin therapy in the inpatient management of patients with type 2 diabetes (RABBIT 2 trial). </a:t>
            </a:r>
            <a:r>
              <a:rPr lang="en-US" sz="1000" i="1" dirty="0"/>
              <a:t>Diabetes Care</a:t>
            </a:r>
            <a:r>
              <a:rPr lang="en-US" sz="1000" dirty="0"/>
              <a:t> 2007;30:2181-6.</a:t>
            </a:r>
          </a:p>
          <a:p>
            <a:pPr marL="177862" indent="-177862">
              <a:defRPr/>
            </a:pPr>
            <a:r>
              <a:rPr lang="en-US" sz="1000" dirty="0"/>
              <a:t>	</a:t>
            </a:r>
            <a:r>
              <a:rPr lang="en-US" sz="1000" dirty="0" err="1"/>
              <a:t>Umpierrez</a:t>
            </a:r>
            <a:r>
              <a:rPr lang="en-US" sz="1000" dirty="0"/>
              <a:t> GE, Smiley D, Jacobs S, et al. Randomized study of basal-bolus insulin therapy in the inpatient management of patients with type 2 diabetes undergoing general surgery (RABBIT 2 surgery). </a:t>
            </a:r>
            <a:r>
              <a:rPr lang="en-US" sz="1000" i="1" dirty="0"/>
              <a:t>Diabetes Care</a:t>
            </a:r>
            <a:r>
              <a:rPr lang="en-US" sz="1000" dirty="0"/>
              <a:t> 2011;34:256-61.</a:t>
            </a:r>
          </a:p>
          <a:p>
            <a:pPr marL="177862" indent="-177862">
              <a:defRPr/>
            </a:pPr>
            <a:endParaRPr lang="en-US" sz="1000" dirty="0"/>
          </a:p>
        </p:txBody>
      </p:sp>
      <p:sp>
        <p:nvSpPr>
          <p:cNvPr id="196611"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lIns="91427" tIns="45714" rIns="91427" bIns="45714" anchor="b"/>
          <a:lstStyle/>
          <a:p>
            <a:pPr algn="r" defTabSz="439738"/>
            <a:fld id="{7227B348-3D15-4FA3-832B-400B53F16ED6}" type="slidenum">
              <a:rPr lang="en-US" altLang="en-US" sz="1200"/>
              <a:pPr algn="r" defTabSz="439738"/>
              <a:t>15</a:t>
            </a:fld>
            <a:endParaRPr lang="en-US" altLang="en-US" sz="1200"/>
          </a:p>
        </p:txBody>
      </p:sp>
    </p:spTree>
    <p:extLst>
      <p:ext uri="{BB962C8B-B14F-4D97-AF65-F5344CB8AC3E}">
        <p14:creationId xmlns:p14="http://schemas.microsoft.com/office/powerpoint/2010/main" val="10297726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1"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199682"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r>
              <a:rPr lang="en-US" altLang="en-US" smtClean="0">
                <a:latin typeface="Arial" charset="0"/>
              </a:rPr>
              <a:t>…. </a:t>
            </a:r>
          </a:p>
        </p:txBody>
      </p:sp>
      <p:sp>
        <p:nvSpPr>
          <p:cNvPr id="199683"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46FAF671-E3DF-4BDB-81B7-017BD55ED547}" type="slidenum">
              <a:rPr lang="en-US" altLang="en-US" sz="1200"/>
              <a:pPr algn="r"/>
              <a:t>17</a:t>
            </a:fld>
            <a:endParaRPr lang="en-US" altLang="en-US" sz="1200"/>
          </a:p>
        </p:txBody>
      </p:sp>
    </p:spTree>
    <p:extLst>
      <p:ext uri="{BB962C8B-B14F-4D97-AF65-F5344CB8AC3E}">
        <p14:creationId xmlns:p14="http://schemas.microsoft.com/office/powerpoint/2010/main" val="8188224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80898"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endParaRPr lang="en-CA" altLang="en-US" smtClean="0"/>
          </a:p>
        </p:txBody>
      </p:sp>
      <p:sp>
        <p:nvSpPr>
          <p:cNvPr id="80899"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46E7D212-4061-4458-80F5-34D67A26A79C}" type="slidenum">
              <a:rPr lang="en-US" altLang="en-US" sz="1200"/>
              <a:pPr algn="r"/>
              <a:t>4</a:t>
            </a:fld>
            <a:endParaRPr lang="en-US" altLang="en-US" sz="1200"/>
          </a:p>
        </p:txBody>
      </p:sp>
    </p:spTree>
    <p:extLst>
      <p:ext uri="{BB962C8B-B14F-4D97-AF65-F5344CB8AC3E}">
        <p14:creationId xmlns:p14="http://schemas.microsoft.com/office/powerpoint/2010/main" val="493913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179202"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endParaRPr lang="en-CA" altLang="en-US" smtClean="0">
              <a:latin typeface="Arial" charset="0"/>
            </a:endParaRPr>
          </a:p>
        </p:txBody>
      </p:sp>
      <p:sp>
        <p:nvSpPr>
          <p:cNvPr id="179203"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7685D6BD-F0C7-44E7-B42C-3B37A7B53FA2}" type="slidenum">
              <a:rPr lang="en-US" altLang="en-US" sz="1200"/>
              <a:pPr algn="r"/>
              <a:t>5</a:t>
            </a:fld>
            <a:endParaRPr lang="en-US" altLang="en-US" sz="1200"/>
          </a:p>
        </p:txBody>
      </p:sp>
    </p:spTree>
    <p:extLst>
      <p:ext uri="{BB962C8B-B14F-4D97-AF65-F5344CB8AC3E}">
        <p14:creationId xmlns:p14="http://schemas.microsoft.com/office/powerpoint/2010/main" val="11871762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181250"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r>
              <a:rPr lang="en-US" altLang="en-US" smtClean="0">
                <a:latin typeface="Arial" charset="0"/>
              </a:rPr>
              <a:t>Script: </a:t>
            </a:r>
            <a:r>
              <a:rPr lang="en-US" altLang="en-US" sz="1200" smtClean="0">
                <a:latin typeface="Arial" charset="0"/>
                <a:ea typeface="MS PGothic" pitchFamily="34" charset="-128"/>
              </a:rPr>
              <a:t>Acute illness results in a number of physiologic changes (e.g., increases in circulating concentrations of stress hormones) or therapeutic choices (e.g., glucocorticoid use) that can exacerbate hyperglycemia. Hyperglycemia, in turn, causes physiologic changes that can exacerbate acute illness, such as decreased immunefunction and increased oxidative stress. This leads to a vicious cycle of worsening illness and poor glucose control.</a:t>
            </a:r>
            <a:endParaRPr lang="en-US" altLang="en-US" smtClean="0">
              <a:latin typeface="Arial" charset="0"/>
            </a:endParaRPr>
          </a:p>
        </p:txBody>
      </p:sp>
      <p:sp>
        <p:nvSpPr>
          <p:cNvPr id="181251"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E1711C92-C763-49A5-9A44-8E12D74DB71D}" type="slidenum">
              <a:rPr lang="en-US" altLang="en-US" sz="1200"/>
              <a:pPr algn="r"/>
              <a:t>6</a:t>
            </a:fld>
            <a:endParaRPr lang="en-US" altLang="en-US" sz="1200"/>
          </a:p>
        </p:txBody>
      </p:sp>
    </p:spTree>
    <p:extLst>
      <p:ext uri="{BB962C8B-B14F-4D97-AF65-F5344CB8AC3E}">
        <p14:creationId xmlns:p14="http://schemas.microsoft.com/office/powerpoint/2010/main" val="6011064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183298"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endParaRPr lang="en-CA" altLang="en-US" smtClean="0">
              <a:latin typeface="Arial" charset="0"/>
            </a:endParaRPr>
          </a:p>
        </p:txBody>
      </p:sp>
      <p:sp>
        <p:nvSpPr>
          <p:cNvPr id="183299"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BB508202-F059-4680-B2F5-51E2F1C2190F}" type="slidenum">
              <a:rPr lang="en-US" altLang="en-US" sz="1200"/>
              <a:pPr algn="r"/>
              <a:t>7</a:t>
            </a:fld>
            <a:endParaRPr lang="en-US" altLang="en-US" sz="1200"/>
          </a:p>
        </p:txBody>
      </p:sp>
    </p:spTree>
    <p:extLst>
      <p:ext uri="{BB962C8B-B14F-4D97-AF65-F5344CB8AC3E}">
        <p14:creationId xmlns:p14="http://schemas.microsoft.com/office/powerpoint/2010/main" val="10331136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188418"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endParaRPr lang="en-CA" altLang="en-US" smtClean="0">
              <a:latin typeface="Arial" charset="0"/>
            </a:endParaRPr>
          </a:p>
        </p:txBody>
      </p:sp>
      <p:sp>
        <p:nvSpPr>
          <p:cNvPr id="188419"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277A92C9-2DF9-413F-8E1F-378AF46F0420}" type="slidenum">
              <a:rPr lang="en-US" altLang="en-US" sz="1200"/>
              <a:pPr algn="r"/>
              <a:t>11</a:t>
            </a:fld>
            <a:endParaRPr lang="en-US" altLang="en-US" sz="1200"/>
          </a:p>
        </p:txBody>
      </p:sp>
    </p:spTree>
    <p:extLst>
      <p:ext uri="{BB962C8B-B14F-4D97-AF65-F5344CB8AC3E}">
        <p14:creationId xmlns:p14="http://schemas.microsoft.com/office/powerpoint/2010/main" val="12966275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Rectangle 2"/>
          <p:cNvSpPr>
            <a:spLocks noGrp="1" noRot="1" noChangeAspect="1" noTextEdit="1"/>
          </p:cNvSpPr>
          <p:nvPr>
            <p:ph type="sldImg"/>
          </p:nvPr>
        </p:nvSpPr>
        <p:spPr bwMode="auto">
          <a:noFill/>
          <a:ln>
            <a:solidFill>
              <a:srgbClr val="000000"/>
            </a:solidFill>
            <a:miter lim="800000"/>
            <a:headEnd/>
            <a:tailEnd/>
          </a:ln>
        </p:spPr>
      </p:sp>
      <p:sp>
        <p:nvSpPr>
          <p:cNvPr id="190466" name="Rectangle 3"/>
          <p:cNvSpPr>
            <a:spLocks noGrp="1"/>
          </p:cNvSpPr>
          <p:nvPr>
            <p:ph type="body" idx="1"/>
          </p:nvPr>
        </p:nvSpPr>
        <p:spPr bwMode="auto">
          <a:noFill/>
        </p:spPr>
        <p:txBody>
          <a:bodyPr wrap="square" numCol="1" anchor="t" anchorCtr="0" compatLnSpc="1">
            <a:prstTxWarp prst="textNoShape">
              <a:avLst/>
            </a:prstTxWarp>
          </a:bodyPr>
          <a:lstStyle/>
          <a:p>
            <a:pPr marL="177800" indent="-177800" defTabSz="914400"/>
            <a:r>
              <a:rPr lang="en-US" altLang="en-US" smtClean="0">
                <a:ea typeface="MS PGothic" pitchFamily="34" charset="-128"/>
              </a:rPr>
              <a:t> </a:t>
            </a:r>
          </a:p>
          <a:p>
            <a:pPr marL="177800" indent="-177800" defTabSz="914400"/>
            <a:endParaRPr lang="en-US" altLang="en-US" smtClean="0">
              <a:ea typeface="MS PGothic" pitchFamily="34" charset="-128"/>
            </a:endParaRPr>
          </a:p>
        </p:txBody>
      </p:sp>
      <p:sp>
        <p:nvSpPr>
          <p:cNvPr id="190467"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lIns="91427" tIns="45714" rIns="91427" bIns="45714" anchor="b"/>
          <a:lstStyle/>
          <a:p>
            <a:pPr algn="r" defTabSz="439738"/>
            <a:fld id="{360D970C-7EFC-41F4-A5C4-D4469E9DBCF0}" type="slidenum">
              <a:rPr lang="en-US" altLang="en-US" sz="1200"/>
              <a:pPr algn="r" defTabSz="439738"/>
              <a:t>12</a:t>
            </a:fld>
            <a:endParaRPr lang="en-US" altLang="en-US" sz="1200"/>
          </a:p>
        </p:txBody>
      </p:sp>
    </p:spTree>
    <p:extLst>
      <p:ext uri="{BB962C8B-B14F-4D97-AF65-F5344CB8AC3E}">
        <p14:creationId xmlns:p14="http://schemas.microsoft.com/office/powerpoint/2010/main" val="19022129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3"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192514"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endParaRPr lang="en-CA" altLang="en-US" smtClean="0">
              <a:latin typeface="Arial" charset="0"/>
            </a:endParaRPr>
          </a:p>
        </p:txBody>
      </p:sp>
      <p:sp>
        <p:nvSpPr>
          <p:cNvPr id="192515"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1B8AFB00-64EF-4036-B777-D5409F199D6F}" type="slidenum">
              <a:rPr lang="en-US" altLang="en-US" sz="1200"/>
              <a:pPr algn="r"/>
              <a:t>13</a:t>
            </a:fld>
            <a:endParaRPr lang="en-US" altLang="en-US" sz="1200"/>
          </a:p>
        </p:txBody>
      </p:sp>
    </p:spTree>
    <p:extLst>
      <p:ext uri="{BB962C8B-B14F-4D97-AF65-F5344CB8AC3E}">
        <p14:creationId xmlns:p14="http://schemas.microsoft.com/office/powerpoint/2010/main" val="9040313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94562" name="Rectangle 3"/>
          <p:cNvSpPr>
            <a:spLocks noGrp="1"/>
          </p:cNvSpPr>
          <p:nvPr>
            <p:ph type="body" idx="1"/>
          </p:nvPr>
        </p:nvSpPr>
        <p:spPr bwMode="auto">
          <a:noFill/>
        </p:spPr>
        <p:txBody>
          <a:bodyPr wrap="square" numCol="1" anchor="t" anchorCtr="0" compatLnSpc="1">
            <a:prstTxWarp prst="textNoShape">
              <a:avLst/>
            </a:prstTxWarp>
          </a:bodyPr>
          <a:lstStyle/>
          <a:p>
            <a:endParaRPr lang="en-CA" altLang="en-US" smtClean="0">
              <a:latin typeface="Times New Roman" pitchFamily="18" charset="0"/>
              <a:ea typeface="MS PGothic" pitchFamily="34" charset="-128"/>
            </a:endParaRPr>
          </a:p>
        </p:txBody>
      </p:sp>
    </p:spTree>
    <p:extLst>
      <p:ext uri="{BB962C8B-B14F-4D97-AF65-F5344CB8AC3E}">
        <p14:creationId xmlns:p14="http://schemas.microsoft.com/office/powerpoint/2010/main" val="608517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fld id="{DB32035B-6803-42BB-B2FA-7532A35C7C03}" type="slidenum">
              <a:rPr lang="en-US" altLang="en-US"/>
              <a:pPr>
                <a:defRPr/>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sz="1700">
                <a:latin typeface="+mn-lt"/>
                <a:cs typeface="+mn-cs"/>
              </a:defRPr>
            </a:lvl1pPr>
          </a:lstStyle>
          <a:p>
            <a:pPr>
              <a:defRPr/>
            </a:pPr>
            <a:fld id="{A81F33FD-A158-4A70-8B5C-3A2C12B267B3}" type="datetimeFigureOut">
              <a:rPr lang="en-US"/>
              <a:pPr>
                <a:defRPr/>
              </a:pPr>
              <a:t>10/23/18</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sz="1700">
                <a:latin typeface="+mn-lt"/>
                <a:cs typeface="+mn-cs"/>
              </a:defRPr>
            </a:lvl1pPr>
          </a:lstStyle>
          <a:p>
            <a:pPr>
              <a:defRPr/>
            </a:pPr>
            <a:fld id="{9C89D51F-F36B-4A3A-8EB8-88181B899AAB}" type="datetimeFigureOut">
              <a:rPr lang="en-US"/>
              <a:pPr>
                <a:defRPr/>
              </a:pPr>
              <a:t>10/23/18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3245A5F-F782-4849-B2ED-74C0059CAF81}" type="slidenum">
              <a:rPr lang="en-US" altLang="en-US"/>
              <a:pPr>
                <a:defRPr/>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sz="1700">
                <a:latin typeface="+mn-lt"/>
                <a:cs typeface="+mn-cs"/>
              </a:defRPr>
            </a:lvl1pPr>
          </a:lstStyle>
          <a:p>
            <a:pPr>
              <a:defRPr/>
            </a:pPr>
            <a:fld id="{ABE06A06-6B9C-4321-9720-F2C111D6E43E}" type="datetimeFigureOut">
              <a:rPr lang="en-US"/>
              <a:pPr>
                <a:defRPr/>
              </a:pPr>
              <a:t>10/23/18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BB7FF83-99E5-4927-A2E0-917DB857E7D1}" type="slidenum">
              <a:rPr lang="en-US" altLang="en-US"/>
              <a:pPr>
                <a:defRPr/>
              </a:pPr>
              <a:t>‹#›</a:t>
            </a:fld>
            <a:endParaRPr lang="en-US"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291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291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fld id="{726D297F-22B3-48F6-969C-24B341B4F769}" type="slidenum">
              <a:rPr lang="en-US" altLang="en-US"/>
              <a:pPr>
                <a:defRPr/>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sz="1700">
                <a:latin typeface="+mn-lt"/>
                <a:cs typeface="+mn-cs"/>
              </a:defRPr>
            </a:lvl1pPr>
          </a:lstStyle>
          <a:p>
            <a:pPr>
              <a:defRPr/>
            </a:pPr>
            <a:fld id="{C57711EF-E37F-45A3-B192-A1F67DEAA3FA}" type="datetimeFigureOut">
              <a:rPr lang="en-US"/>
              <a:pPr>
                <a:defRPr/>
              </a:pPr>
              <a:t>10/23/18</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2893918E-072A-408A-B0F7-64E4F25C4D79}" type="datetimeFigureOut">
              <a:rPr lang="en-US"/>
              <a:pPr>
                <a:defRPr/>
              </a:pPr>
              <a:t>10/23/18</a:t>
            </a:fld>
            <a:endParaRPr 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pPr>
              <a:defRPr/>
            </a:pPr>
            <a:fld id="{6120C569-3DDE-4D8E-BBEA-3FEFF90D8AD8}" type="slidenum">
              <a:rPr lang="en-US" altLang="en-US"/>
              <a:pPr>
                <a:defRPr/>
              </a:pPr>
              <a:t>‹#›</a:t>
            </a:fld>
            <a:endParaRPr lang="en-US"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06337213-5DBD-45E7-ABDB-0DB434B3EC84}" type="datetimeFigureOut">
              <a:rPr lang="en-US"/>
              <a:pPr>
                <a:defRPr/>
              </a:pPr>
              <a:t>10/23/18</a:t>
            </a:fld>
            <a:endParaRPr 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pPr>
              <a:defRPr/>
            </a:pPr>
            <a:fld id="{421E6C72-9C5E-4E68-99B8-3BA7ABBC11FC}" type="slidenum">
              <a:rPr lang="en-US" altLang="en-US"/>
              <a:pPr>
                <a:defRPr/>
              </a:pPr>
              <a:t>‹#›</a:t>
            </a:fld>
            <a:endParaRPr lang="en-US"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09158301-60A3-43EE-9943-FE03C12C62DD}" type="datetimeFigureOut">
              <a:rPr lang="en-US"/>
              <a:pPr>
                <a:defRPr/>
              </a:pPr>
              <a:t>10/23/18</a:t>
            </a:fld>
            <a:endParaRPr 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pPr>
              <a:defRPr/>
            </a:pPr>
            <a:fld id="{E4FCE861-1EFF-4EFE-9697-BDA70BC3A1DD}" type="slidenum">
              <a:rPr lang="en-US" altLang="en-US"/>
              <a:pPr>
                <a:defRPr/>
              </a:pPr>
              <a:t>‹#›</a:t>
            </a:fld>
            <a:endParaRPr lang="en-US"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291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291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
            <a:extLst>
              <a:ext uri="{FF2B5EF4-FFF2-40B4-BE49-F238E27FC236}"/>
            </a:extLst>
          </p:cNvPr>
          <p:cNvSpPr>
            <a:spLocks noGrp="1"/>
          </p:cNvSpPr>
          <p:nvPr>
            <p:ph type="dt" sz="half" idx="10"/>
          </p:nvPr>
        </p:nvSpPr>
        <p:spPr/>
        <p:txBody>
          <a:bodyPr/>
          <a:lstStyle>
            <a:lvl1pPr>
              <a:defRPr/>
            </a:lvl1pPr>
          </a:lstStyle>
          <a:p>
            <a:pPr>
              <a:defRPr/>
            </a:pPr>
            <a:fld id="{82D1845F-CD92-499A-821D-7FF77994896F}" type="datetimeFigureOut">
              <a:rPr lang="en-US"/>
              <a:pPr>
                <a:defRPr/>
              </a:pPr>
              <a:t>10/23/18</a:t>
            </a:fld>
            <a:endParaRPr 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pPr>
              <a:defRPr/>
            </a:pPr>
            <a:fld id="{6FCA980F-44C8-42F9-8549-2A6E7A14EABC}" type="slidenum">
              <a:rPr lang="en-US" altLang="en-US"/>
              <a:pPr>
                <a:defRPr/>
              </a:pPr>
              <a:t>‹#›</a:t>
            </a:fld>
            <a:endParaRPr lang="en-US"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1">
            <a:extLst>
              <a:ext uri="{FF2B5EF4-FFF2-40B4-BE49-F238E27FC236}"/>
            </a:extLst>
          </p:cNvPr>
          <p:cNvSpPr>
            <a:spLocks noGrp="1"/>
          </p:cNvSpPr>
          <p:nvPr>
            <p:ph type="dt" sz="half" idx="10"/>
          </p:nvPr>
        </p:nvSpPr>
        <p:spPr/>
        <p:txBody>
          <a:bodyPr/>
          <a:lstStyle>
            <a:lvl1pPr>
              <a:defRPr/>
            </a:lvl1pPr>
          </a:lstStyle>
          <a:p>
            <a:pPr>
              <a:defRPr/>
            </a:pPr>
            <a:fld id="{0B072E9F-9E0D-4E2E-B8D9-A993D108E4F0}" type="datetimeFigureOut">
              <a:rPr lang="en-US"/>
              <a:pPr>
                <a:defRPr/>
              </a:pPr>
              <a:t>10/23/18</a:t>
            </a:fld>
            <a:endParaRPr lang="en-US"/>
          </a:p>
        </p:txBody>
      </p:sp>
      <p:sp>
        <p:nvSpPr>
          <p:cNvPr id="8"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9" name="Slide Number Placeholder 8">
            <a:extLst>
              <a:ext uri="{FF2B5EF4-FFF2-40B4-BE49-F238E27FC236}"/>
            </a:extLst>
          </p:cNvPr>
          <p:cNvSpPr>
            <a:spLocks noGrp="1"/>
          </p:cNvSpPr>
          <p:nvPr>
            <p:ph type="sldNum" sz="quarter" idx="12"/>
          </p:nvPr>
        </p:nvSpPr>
        <p:spPr/>
        <p:txBody>
          <a:bodyPr/>
          <a:lstStyle>
            <a:lvl1pPr>
              <a:defRPr/>
            </a:lvl1pPr>
          </a:lstStyle>
          <a:p>
            <a:pPr>
              <a:defRPr/>
            </a:pPr>
            <a:fld id="{FC375DA6-6F7A-423F-A341-6B450B797DF9}" type="slidenum">
              <a:rPr lang="en-US" altLang="en-US"/>
              <a:pPr>
                <a:defRPr/>
              </a:pPr>
              <a:t>‹#›</a:t>
            </a:fld>
            <a:endParaRPr lang="en-US"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
            <a:extLst>
              <a:ext uri="{FF2B5EF4-FFF2-40B4-BE49-F238E27FC236}"/>
            </a:extLst>
          </p:cNvPr>
          <p:cNvSpPr>
            <a:spLocks noGrp="1"/>
          </p:cNvSpPr>
          <p:nvPr>
            <p:ph type="dt" sz="half" idx="10"/>
          </p:nvPr>
        </p:nvSpPr>
        <p:spPr/>
        <p:txBody>
          <a:bodyPr/>
          <a:lstStyle>
            <a:lvl1pPr>
              <a:defRPr/>
            </a:lvl1pPr>
          </a:lstStyle>
          <a:p>
            <a:pPr>
              <a:defRPr/>
            </a:pPr>
            <a:fld id="{A22EF80B-E87B-4856-9114-20F5CFDD93A5}" type="datetimeFigureOut">
              <a:rPr lang="en-US"/>
              <a:pPr>
                <a:defRPr/>
              </a:pPr>
              <a:t>10/23/18</a:t>
            </a:fld>
            <a:endParaRPr lang="en-US"/>
          </a:p>
        </p:txBody>
      </p:sp>
      <p:sp>
        <p:nvSpPr>
          <p:cNvPr id="4"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5" name="Slide Number Placeholder 8">
            <a:extLst>
              <a:ext uri="{FF2B5EF4-FFF2-40B4-BE49-F238E27FC236}"/>
            </a:extLst>
          </p:cNvPr>
          <p:cNvSpPr>
            <a:spLocks noGrp="1"/>
          </p:cNvSpPr>
          <p:nvPr>
            <p:ph type="sldNum" sz="quarter" idx="12"/>
          </p:nvPr>
        </p:nvSpPr>
        <p:spPr/>
        <p:txBody>
          <a:bodyPr/>
          <a:lstStyle>
            <a:lvl1pPr>
              <a:defRPr/>
            </a:lvl1pPr>
          </a:lstStyle>
          <a:p>
            <a:pPr>
              <a:defRPr/>
            </a:pPr>
            <a:fld id="{868B8B4E-144C-49C3-A706-369AD6DF0958}" type="slidenum">
              <a:rPr lang="en-US" altLang="en-US"/>
              <a:pPr>
                <a:defRPr/>
              </a:pPr>
              <a:t>‹#›</a:t>
            </a:fld>
            <a:endParaRPr lang="en-US"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extLst>
          </p:cNvPr>
          <p:cNvSpPr>
            <a:spLocks noGrp="1"/>
          </p:cNvSpPr>
          <p:nvPr>
            <p:ph type="dt" sz="half" idx="10"/>
          </p:nvPr>
        </p:nvSpPr>
        <p:spPr/>
        <p:txBody>
          <a:bodyPr/>
          <a:lstStyle>
            <a:lvl1pPr>
              <a:defRPr/>
            </a:lvl1pPr>
          </a:lstStyle>
          <a:p>
            <a:pPr>
              <a:defRPr/>
            </a:pPr>
            <a:fld id="{2246D04D-1B55-4136-8A5F-599651A1D5C9}" type="datetimeFigureOut">
              <a:rPr lang="en-US"/>
              <a:pPr>
                <a:defRPr/>
              </a:pPr>
              <a:t>10/23/18</a:t>
            </a:fld>
            <a:endParaRPr lang="en-US"/>
          </a:p>
        </p:txBody>
      </p:sp>
      <p:sp>
        <p:nvSpPr>
          <p:cNvPr id="3"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4" name="Slide Number Placeholder 8">
            <a:extLst>
              <a:ext uri="{FF2B5EF4-FFF2-40B4-BE49-F238E27FC236}"/>
            </a:extLst>
          </p:cNvPr>
          <p:cNvSpPr>
            <a:spLocks noGrp="1"/>
          </p:cNvSpPr>
          <p:nvPr>
            <p:ph type="sldNum" sz="quarter" idx="12"/>
          </p:nvPr>
        </p:nvSpPr>
        <p:spPr/>
        <p:txBody>
          <a:bodyPr/>
          <a:lstStyle>
            <a:lvl1pPr>
              <a:defRPr/>
            </a:lvl1pPr>
          </a:lstStyle>
          <a:p>
            <a:pPr>
              <a:defRPr/>
            </a:pPr>
            <a:fld id="{97BEE458-A966-4A9E-AF9B-0E6E7453E933}" type="slidenum">
              <a:rPr lang="en-US" altLang="en-US"/>
              <a:pPr>
                <a:defRPr/>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pPr>
              <a:defRPr/>
            </a:pPr>
            <a:fld id="{9A26E5A9-A77E-4474-8711-873AA46E609A}" type="slidenum">
              <a:rPr lang="en-US" altLang="en-US"/>
              <a:pPr>
                <a:defRPr/>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sz="1700">
                <a:latin typeface="+mn-lt"/>
                <a:cs typeface="+mn-cs"/>
              </a:defRPr>
            </a:lvl1pPr>
          </a:lstStyle>
          <a:p>
            <a:pPr>
              <a:defRPr/>
            </a:pPr>
            <a:fld id="{7088044E-8281-40F9-B339-577E4BA72738}" type="datetimeFigureOut">
              <a:rPr lang="en-US"/>
              <a:pPr>
                <a:defRPr/>
              </a:pPr>
              <a:t>10/23/18</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1">
            <a:extLst>
              <a:ext uri="{FF2B5EF4-FFF2-40B4-BE49-F238E27FC236}"/>
            </a:extLst>
          </p:cNvPr>
          <p:cNvSpPr>
            <a:spLocks noGrp="1"/>
          </p:cNvSpPr>
          <p:nvPr>
            <p:ph type="dt" sz="half" idx="10"/>
          </p:nvPr>
        </p:nvSpPr>
        <p:spPr/>
        <p:txBody>
          <a:bodyPr/>
          <a:lstStyle>
            <a:lvl1pPr>
              <a:defRPr/>
            </a:lvl1pPr>
          </a:lstStyle>
          <a:p>
            <a:pPr>
              <a:defRPr/>
            </a:pPr>
            <a:fld id="{073A825D-37D1-416A-9822-2DF3CBFD0A9E}" type="datetimeFigureOut">
              <a:rPr lang="en-US"/>
              <a:pPr>
                <a:defRPr/>
              </a:pPr>
              <a:t>10/23/18</a:t>
            </a:fld>
            <a:endParaRPr 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pPr>
              <a:defRPr/>
            </a:pPr>
            <a:fld id="{01822644-9CD2-4781-9A10-BC177017973C}" type="slidenum">
              <a:rPr lang="en-US" altLang="en-US"/>
              <a:pPr>
                <a:defRPr/>
              </a:pPr>
              <a:t>‹#›</a:t>
            </a:fld>
            <a:endParaRPr lang="en-US"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1">
            <a:extLst>
              <a:ext uri="{FF2B5EF4-FFF2-40B4-BE49-F238E27FC236}"/>
            </a:extLst>
          </p:cNvPr>
          <p:cNvSpPr>
            <a:spLocks noGrp="1"/>
          </p:cNvSpPr>
          <p:nvPr>
            <p:ph type="dt" sz="half" idx="10"/>
          </p:nvPr>
        </p:nvSpPr>
        <p:spPr/>
        <p:txBody>
          <a:bodyPr/>
          <a:lstStyle>
            <a:lvl1pPr>
              <a:defRPr/>
            </a:lvl1pPr>
          </a:lstStyle>
          <a:p>
            <a:pPr>
              <a:defRPr/>
            </a:pPr>
            <a:fld id="{CD47A83E-4481-4E19-84A4-AB5D9DFC25B1}" type="datetimeFigureOut">
              <a:rPr lang="en-US"/>
              <a:pPr>
                <a:defRPr/>
              </a:pPr>
              <a:t>10/23/18</a:t>
            </a:fld>
            <a:endParaRPr 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pPr>
              <a:defRPr/>
            </a:pPr>
            <a:fld id="{DA54B860-116A-4851-ABDD-FD219915AE5D}" type="slidenum">
              <a:rPr lang="en-US" altLang="en-US"/>
              <a:pPr>
                <a:defRPr/>
              </a:pPr>
              <a:t>‹#›</a:t>
            </a:fld>
            <a:endParaRPr lang="en-US"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CAFE5D89-194A-4714-BA52-F4A0213AC1BB}" type="datetimeFigureOut">
              <a:rPr lang="en-US"/>
              <a:pPr>
                <a:defRPr/>
              </a:pPr>
              <a:t>10/23/18</a:t>
            </a:fld>
            <a:endParaRPr 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pPr>
              <a:defRPr/>
            </a:pPr>
            <a:fld id="{A0D4D887-D4E6-4661-B624-9D33251FE87D}" type="slidenum">
              <a:rPr lang="en-US" altLang="en-US"/>
              <a:pPr>
                <a:defRPr/>
              </a:pPr>
              <a:t>‹#›</a:t>
            </a:fld>
            <a:endParaRPr lang="en-US"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933ECFDD-44D7-466D-8597-EBEDB0B097A9}" type="datetimeFigureOut">
              <a:rPr lang="en-US"/>
              <a:pPr>
                <a:defRPr/>
              </a:pPr>
              <a:t>10/23/18</a:t>
            </a:fld>
            <a:endParaRPr 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pPr>
              <a:defRPr/>
            </a:pPr>
            <a:fld id="{EDADDE17-C201-4A57-9C0F-678F60747B97}" type="slidenum">
              <a:rPr lang="en-US" altLang="en-US"/>
              <a:pPr>
                <a:defRPr/>
              </a:pPr>
              <a:t>‹#›</a:t>
            </a:fld>
            <a:endParaRPr lang="en-US"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4">
            <a:extLst>
              <a:ext uri="{FF2B5EF4-FFF2-40B4-BE49-F238E27FC236}"/>
            </a:extLst>
          </p:cNvPr>
          <p:cNvSpPr>
            <a:spLocks noGrp="1"/>
          </p:cNvSpPr>
          <p:nvPr>
            <p:ph type="sldNum" sz="quarter" idx="11"/>
          </p:nvPr>
        </p:nvSpPr>
        <p:spPr/>
        <p:txBody>
          <a:bodyPr/>
          <a:lstStyle>
            <a:lvl1pPr>
              <a:defRPr/>
            </a:lvl1pPr>
          </a:lstStyle>
          <a:p>
            <a:pPr>
              <a:defRPr/>
            </a:pPr>
            <a:fld id="{96FCE204-97AE-4887-8D57-F24147EBBF74}" type="slidenum">
              <a:rPr lang="en-US" altLang="en-US"/>
              <a:pPr>
                <a:defRPr/>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pPr>
              <a:defRPr/>
            </a:pPr>
            <a:fld id="{F8EC6D1D-47B8-4B97-BD60-3206A94D790F}" type="datetimeFigureOut">
              <a:rPr lang="en-US"/>
              <a:pPr>
                <a:defRPr/>
              </a:pPr>
              <a:t>10/23/18</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4">
            <a:extLst>
              <a:ext uri="{FF2B5EF4-FFF2-40B4-BE49-F238E27FC236}"/>
            </a:extLst>
          </p:cNvPr>
          <p:cNvSpPr>
            <a:spLocks noGrp="1"/>
          </p:cNvSpPr>
          <p:nvPr>
            <p:ph type="sldNum" sz="quarter" idx="11"/>
          </p:nvPr>
        </p:nvSpPr>
        <p:spPr/>
        <p:txBody>
          <a:bodyPr/>
          <a:lstStyle>
            <a:lvl1pPr>
              <a:defRPr/>
            </a:lvl1pPr>
          </a:lstStyle>
          <a:p>
            <a:pPr>
              <a:defRPr/>
            </a:pPr>
            <a:fld id="{609BAD87-023C-4978-817E-4B5896E5916A}" type="slidenum">
              <a:rPr lang="en-US" altLang="en-US"/>
              <a:pPr>
                <a:defRPr/>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pPr>
              <a:defRPr/>
            </a:pPr>
            <a:fld id="{879E4839-B07E-430F-8177-A00C035BF152}" type="datetimeFigureOut">
              <a:rPr lang="en-US"/>
              <a:pPr>
                <a:defRPr/>
              </a:pPr>
              <a:t>10/23/18</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4">
            <a:extLst>
              <a:ext uri="{FF2B5EF4-FFF2-40B4-BE49-F238E27FC236}"/>
            </a:extLst>
          </p:cNvPr>
          <p:cNvSpPr>
            <a:spLocks noGrp="1"/>
          </p:cNvSpPr>
          <p:nvPr>
            <p:ph type="sldNum" sz="quarter" idx="11"/>
          </p:nvPr>
        </p:nvSpPr>
        <p:spPr/>
        <p:txBody>
          <a:bodyPr/>
          <a:lstStyle>
            <a:lvl1pPr>
              <a:defRPr/>
            </a:lvl1pPr>
          </a:lstStyle>
          <a:p>
            <a:pPr>
              <a:defRPr/>
            </a:pPr>
            <a:fld id="{7487ECD6-782B-44E3-9ED5-AAE4FE253C86}" type="slidenum">
              <a:rPr lang="en-US" altLang="en-US"/>
              <a:pPr>
                <a:defRPr/>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pPr>
              <a:defRPr/>
            </a:pPr>
            <a:fld id="{BEE0393B-1E17-49C9-B2B6-17E4001BC2BF}" type="datetimeFigureOut">
              <a:rPr lang="en-US"/>
              <a:pPr>
                <a:defRPr/>
              </a:pPr>
              <a:t>10/23/18</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291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291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4">
            <a:extLst>
              <a:ext uri="{FF2B5EF4-FFF2-40B4-BE49-F238E27FC236}"/>
            </a:extLst>
          </p:cNvPr>
          <p:cNvSpPr>
            <a:spLocks noGrp="1"/>
          </p:cNvSpPr>
          <p:nvPr>
            <p:ph type="sldNum" sz="quarter" idx="11"/>
          </p:nvPr>
        </p:nvSpPr>
        <p:spPr/>
        <p:txBody>
          <a:bodyPr/>
          <a:lstStyle>
            <a:lvl1pPr>
              <a:defRPr/>
            </a:lvl1pPr>
          </a:lstStyle>
          <a:p>
            <a:pPr>
              <a:defRPr/>
            </a:pPr>
            <a:fld id="{1FDAAC43-399A-404D-A983-38F74F4C45AF}" type="slidenum">
              <a:rPr lang="en-US" altLang="en-US"/>
              <a:pPr>
                <a:defRPr/>
              </a:pPr>
              <a:t>‹#›</a:t>
            </a:fld>
            <a:endParaRPr lang="en-US" alt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pPr>
              <a:defRPr/>
            </a:pPr>
            <a:fld id="{1C870AD3-98DD-4AF5-825A-1E0D88D73B6C}" type="datetimeFigureOut">
              <a:rPr lang="en-US"/>
              <a:pPr>
                <a:defRPr/>
              </a:pPr>
              <a:t>10/23/18</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8" name="Slide Number Placeholder 4">
            <a:extLst>
              <a:ext uri="{FF2B5EF4-FFF2-40B4-BE49-F238E27FC236}"/>
            </a:extLst>
          </p:cNvPr>
          <p:cNvSpPr>
            <a:spLocks noGrp="1"/>
          </p:cNvSpPr>
          <p:nvPr>
            <p:ph type="sldNum" sz="quarter" idx="11"/>
          </p:nvPr>
        </p:nvSpPr>
        <p:spPr/>
        <p:txBody>
          <a:bodyPr/>
          <a:lstStyle>
            <a:lvl1pPr>
              <a:defRPr/>
            </a:lvl1pPr>
          </a:lstStyle>
          <a:p>
            <a:pPr>
              <a:defRPr/>
            </a:pPr>
            <a:fld id="{684B067F-6640-4C43-8581-F8C62FE90048}" type="slidenum">
              <a:rPr lang="en-US" altLang="en-US"/>
              <a:pPr>
                <a:defRPr/>
              </a:pPr>
              <a:t>‹#›</a:t>
            </a:fld>
            <a:endParaRPr lang="en-US" altLang="en-US"/>
          </a:p>
        </p:txBody>
      </p:sp>
      <p:sp>
        <p:nvSpPr>
          <p:cNvPr id="9" name="Date Placeholder 4">
            <a:extLst>
              <a:ext uri="{FF2B5EF4-FFF2-40B4-BE49-F238E27FC236}"/>
            </a:extLst>
          </p:cNvPr>
          <p:cNvSpPr>
            <a:spLocks noGrp="1"/>
          </p:cNvSpPr>
          <p:nvPr>
            <p:ph type="dt" sz="half" idx="12"/>
          </p:nvPr>
        </p:nvSpPr>
        <p:spPr/>
        <p:txBody>
          <a:bodyPr/>
          <a:lstStyle>
            <a:lvl1pPr>
              <a:defRPr/>
            </a:lvl1pPr>
          </a:lstStyle>
          <a:p>
            <a:pPr>
              <a:defRPr/>
            </a:pPr>
            <a:fld id="{FC0F6642-67AC-46FB-85AD-3D2D5A9C4129}" type="datetimeFigureOut">
              <a:rPr lang="en-US"/>
              <a:pPr>
                <a:defRPr/>
              </a:pPr>
              <a:t>10/23/18</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4" name="Slide Number Placeholder 4">
            <a:extLst>
              <a:ext uri="{FF2B5EF4-FFF2-40B4-BE49-F238E27FC236}"/>
            </a:extLst>
          </p:cNvPr>
          <p:cNvSpPr>
            <a:spLocks noGrp="1"/>
          </p:cNvSpPr>
          <p:nvPr>
            <p:ph type="sldNum" sz="quarter" idx="11"/>
          </p:nvPr>
        </p:nvSpPr>
        <p:spPr/>
        <p:txBody>
          <a:bodyPr/>
          <a:lstStyle>
            <a:lvl1pPr>
              <a:defRPr/>
            </a:lvl1pPr>
          </a:lstStyle>
          <a:p>
            <a:pPr>
              <a:defRPr/>
            </a:pPr>
            <a:fld id="{8A566AF1-2C67-4469-AD33-AF599D0090D4}" type="slidenum">
              <a:rPr lang="en-US" altLang="en-US"/>
              <a:pPr>
                <a:defRPr/>
              </a:pPr>
              <a:t>‹#›</a:t>
            </a:fld>
            <a:endParaRPr lang="en-US" altLang="en-US"/>
          </a:p>
        </p:txBody>
      </p:sp>
      <p:sp>
        <p:nvSpPr>
          <p:cNvPr id="5" name="Date Placeholder 4">
            <a:extLst>
              <a:ext uri="{FF2B5EF4-FFF2-40B4-BE49-F238E27FC236}"/>
            </a:extLst>
          </p:cNvPr>
          <p:cNvSpPr>
            <a:spLocks noGrp="1"/>
          </p:cNvSpPr>
          <p:nvPr>
            <p:ph type="dt" sz="half" idx="12"/>
          </p:nvPr>
        </p:nvSpPr>
        <p:spPr/>
        <p:txBody>
          <a:bodyPr/>
          <a:lstStyle>
            <a:lvl1pPr>
              <a:defRPr/>
            </a:lvl1pPr>
          </a:lstStyle>
          <a:p>
            <a:pPr>
              <a:defRPr/>
            </a:pPr>
            <a:fld id="{926BAC83-A7C6-44C2-96DA-FFBD7809BBB4}" type="datetimeFigureOut">
              <a:rPr lang="en-US"/>
              <a:pPr>
                <a:defRPr/>
              </a:pPr>
              <a:t>10/23/18</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pPr>
              <a:defRPr/>
            </a:pPr>
            <a:fld id="{2E1BBFBB-0B4E-43DA-9705-6471105A5831}" type="slidenum">
              <a:rPr lang="en-US" altLang="en-US"/>
              <a:pPr>
                <a:defRPr/>
              </a:pPr>
              <a:t>‹#›</a:t>
            </a:fld>
            <a:endParaRPr lang="en-US" altLang="en-US"/>
          </a:p>
        </p:txBody>
      </p:sp>
      <p:sp>
        <p:nvSpPr>
          <p:cNvPr id="8" name="Date Placeholder 4"/>
          <p:cNvSpPr>
            <a:spLocks noGrp="1"/>
          </p:cNvSpPr>
          <p:nvPr>
            <p:ph type="dt" sz="half" idx="12"/>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sz="1700">
                <a:latin typeface="+mn-lt"/>
                <a:cs typeface="+mn-cs"/>
              </a:defRPr>
            </a:lvl1pPr>
          </a:lstStyle>
          <a:p>
            <a:pPr>
              <a:defRPr/>
            </a:pPr>
            <a:fld id="{C8BF1FAA-F1BA-4E27-890E-EEB652766905}" type="datetimeFigureOut">
              <a:rPr lang="en-US"/>
              <a:pPr>
                <a:defRPr/>
              </a:pPr>
              <a:t>10/23/18</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3" name="Slide Number Placeholder 4">
            <a:extLst>
              <a:ext uri="{FF2B5EF4-FFF2-40B4-BE49-F238E27FC236}"/>
            </a:extLst>
          </p:cNvPr>
          <p:cNvSpPr>
            <a:spLocks noGrp="1"/>
          </p:cNvSpPr>
          <p:nvPr>
            <p:ph type="sldNum" sz="quarter" idx="11"/>
          </p:nvPr>
        </p:nvSpPr>
        <p:spPr/>
        <p:txBody>
          <a:bodyPr/>
          <a:lstStyle>
            <a:lvl1pPr>
              <a:defRPr/>
            </a:lvl1pPr>
          </a:lstStyle>
          <a:p>
            <a:pPr>
              <a:defRPr/>
            </a:pPr>
            <a:fld id="{4C327DA5-6291-4DA2-86E6-E1722A0C9BE9}" type="slidenum">
              <a:rPr lang="en-US" altLang="en-US"/>
              <a:pPr>
                <a:defRPr/>
              </a:pPr>
              <a:t>‹#›</a:t>
            </a:fld>
            <a:endParaRPr lang="en-US" altLang="en-US"/>
          </a:p>
        </p:txBody>
      </p:sp>
      <p:sp>
        <p:nvSpPr>
          <p:cNvPr id="4" name="Date Placeholder 4">
            <a:extLst>
              <a:ext uri="{FF2B5EF4-FFF2-40B4-BE49-F238E27FC236}"/>
            </a:extLst>
          </p:cNvPr>
          <p:cNvSpPr>
            <a:spLocks noGrp="1"/>
          </p:cNvSpPr>
          <p:nvPr>
            <p:ph type="dt" sz="half" idx="12"/>
          </p:nvPr>
        </p:nvSpPr>
        <p:spPr/>
        <p:txBody>
          <a:bodyPr/>
          <a:lstStyle>
            <a:lvl1pPr>
              <a:defRPr/>
            </a:lvl1pPr>
          </a:lstStyle>
          <a:p>
            <a:pPr>
              <a:defRPr/>
            </a:pPr>
            <a:fld id="{5D3E8D2E-9FD7-4499-83BC-8FC1566D57FD}" type="datetimeFigureOut">
              <a:rPr lang="en-US"/>
              <a:pPr>
                <a:defRPr/>
              </a:pPr>
              <a:t>10/23/18</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4">
            <a:extLst>
              <a:ext uri="{FF2B5EF4-FFF2-40B4-BE49-F238E27FC236}"/>
            </a:extLst>
          </p:cNvPr>
          <p:cNvSpPr>
            <a:spLocks noGrp="1"/>
          </p:cNvSpPr>
          <p:nvPr>
            <p:ph type="sldNum" sz="quarter" idx="11"/>
          </p:nvPr>
        </p:nvSpPr>
        <p:spPr/>
        <p:txBody>
          <a:bodyPr/>
          <a:lstStyle>
            <a:lvl1pPr>
              <a:defRPr/>
            </a:lvl1pPr>
          </a:lstStyle>
          <a:p>
            <a:pPr>
              <a:defRPr/>
            </a:pPr>
            <a:fld id="{EBC0B5A1-E1B2-4DB9-BD34-1D4A3C969665}" type="slidenum">
              <a:rPr lang="en-US" altLang="en-US"/>
              <a:pPr>
                <a:defRPr/>
              </a:pPr>
              <a:t>‹#›</a:t>
            </a:fld>
            <a:endParaRPr lang="en-US" alt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pPr>
              <a:defRPr/>
            </a:pPr>
            <a:fld id="{9AE030C5-0E1E-47B7-A6EB-B4DFACD05295}" type="datetimeFigureOut">
              <a:rPr lang="en-US"/>
              <a:pPr>
                <a:defRPr/>
              </a:pPr>
              <a:t>10/23/18</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4">
            <a:extLst>
              <a:ext uri="{FF2B5EF4-FFF2-40B4-BE49-F238E27FC236}"/>
            </a:extLst>
          </p:cNvPr>
          <p:cNvSpPr>
            <a:spLocks noGrp="1"/>
          </p:cNvSpPr>
          <p:nvPr>
            <p:ph type="sldNum" sz="quarter" idx="11"/>
          </p:nvPr>
        </p:nvSpPr>
        <p:spPr/>
        <p:txBody>
          <a:bodyPr/>
          <a:lstStyle>
            <a:lvl1pPr>
              <a:defRPr/>
            </a:lvl1pPr>
          </a:lstStyle>
          <a:p>
            <a:pPr>
              <a:defRPr/>
            </a:pPr>
            <a:fld id="{FCBE2396-9652-45B9-8142-CE5387AC8C39}" type="slidenum">
              <a:rPr lang="en-US" altLang="en-US"/>
              <a:pPr>
                <a:defRPr/>
              </a:pPr>
              <a:t>‹#›</a:t>
            </a:fld>
            <a:endParaRPr lang="en-US" alt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pPr>
              <a:defRPr/>
            </a:pPr>
            <a:fld id="{5B9FB6C8-4F44-4097-8EF1-E435FE2F25C3}" type="datetimeFigureOut">
              <a:rPr lang="en-US"/>
              <a:pPr>
                <a:defRPr/>
              </a:pPr>
              <a:t>10/23/18</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4">
            <a:extLst>
              <a:ext uri="{FF2B5EF4-FFF2-40B4-BE49-F238E27FC236}"/>
            </a:extLst>
          </p:cNvPr>
          <p:cNvSpPr>
            <a:spLocks noGrp="1"/>
          </p:cNvSpPr>
          <p:nvPr>
            <p:ph type="sldNum" sz="quarter" idx="11"/>
          </p:nvPr>
        </p:nvSpPr>
        <p:spPr/>
        <p:txBody>
          <a:bodyPr/>
          <a:lstStyle>
            <a:lvl1pPr>
              <a:defRPr/>
            </a:lvl1pPr>
          </a:lstStyle>
          <a:p>
            <a:pPr>
              <a:defRPr/>
            </a:pPr>
            <a:fld id="{10C59056-8361-4A46-89B2-1CBDD92A0D41}" type="slidenum">
              <a:rPr lang="en-US" altLang="en-US"/>
              <a:pPr>
                <a:defRPr/>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pPr>
              <a:defRPr/>
            </a:pPr>
            <a:fld id="{DC3817B6-A93F-4DA3-A9D2-A8444263C2A0}" type="datetimeFigureOut">
              <a:rPr lang="en-US"/>
              <a:pPr>
                <a:defRPr/>
              </a:pPr>
              <a:t>10/23/18</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4">
            <a:extLst>
              <a:ext uri="{FF2B5EF4-FFF2-40B4-BE49-F238E27FC236}"/>
            </a:extLst>
          </p:cNvPr>
          <p:cNvSpPr>
            <a:spLocks noGrp="1"/>
          </p:cNvSpPr>
          <p:nvPr>
            <p:ph type="sldNum" sz="quarter" idx="11"/>
          </p:nvPr>
        </p:nvSpPr>
        <p:spPr/>
        <p:txBody>
          <a:bodyPr/>
          <a:lstStyle>
            <a:lvl1pPr>
              <a:defRPr/>
            </a:lvl1pPr>
          </a:lstStyle>
          <a:p>
            <a:pPr>
              <a:defRPr/>
            </a:pPr>
            <a:fld id="{7BB023D5-87F7-44D6-93B2-31E237DCBF31}" type="slidenum">
              <a:rPr lang="en-US" altLang="en-US"/>
              <a:pPr>
                <a:defRPr/>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pPr>
              <a:defRPr/>
            </a:pPr>
            <a:fld id="{5D5AF847-DE80-4F84-8052-9E792A933892}" type="datetimeFigureOut">
              <a:rPr lang="en-US"/>
              <a:pPr>
                <a:defRPr/>
              </a:pPr>
              <a:t>10/23/18</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6">
            <a:extLst>
              <a:ext uri="{FF2B5EF4-FFF2-40B4-BE49-F238E27FC236}"/>
            </a:extLst>
          </p:cNvPr>
          <p:cNvSpPr>
            <a:spLocks noGrp="1"/>
          </p:cNvSpPr>
          <p:nvPr>
            <p:ph type="sldNum" sz="quarter" idx="11"/>
          </p:nvPr>
        </p:nvSpPr>
        <p:spPr/>
        <p:txBody>
          <a:bodyPr/>
          <a:lstStyle>
            <a:lvl1pPr>
              <a:defRPr/>
            </a:lvl1pPr>
          </a:lstStyle>
          <a:p>
            <a:pPr>
              <a:defRPr/>
            </a:pPr>
            <a:fld id="{3677875D-44EB-4DC2-A214-1C149D3F2B6E}" type="slidenum">
              <a:rPr lang="en-US" altLang="en-US"/>
              <a:pPr>
                <a:defRPr/>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pPr>
              <a:defRPr/>
            </a:pPr>
            <a:fld id="{128CDCAF-4A6D-4AF4-AA2B-6E9F55156317}" type="datetimeFigureOut">
              <a:rPr lang="en-US"/>
              <a:pPr>
                <a:defRPr/>
              </a:pPr>
              <a:t>10/23/18</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6">
            <a:extLst>
              <a:ext uri="{FF2B5EF4-FFF2-40B4-BE49-F238E27FC236}"/>
            </a:extLst>
          </p:cNvPr>
          <p:cNvSpPr>
            <a:spLocks noGrp="1"/>
          </p:cNvSpPr>
          <p:nvPr>
            <p:ph type="sldNum" sz="quarter" idx="11"/>
          </p:nvPr>
        </p:nvSpPr>
        <p:spPr/>
        <p:txBody>
          <a:bodyPr/>
          <a:lstStyle>
            <a:lvl1pPr>
              <a:defRPr/>
            </a:lvl1pPr>
          </a:lstStyle>
          <a:p>
            <a:pPr>
              <a:defRPr/>
            </a:pPr>
            <a:fld id="{971EF526-25C7-4694-81E8-AE7291961609}" type="slidenum">
              <a:rPr lang="en-US" altLang="en-US"/>
              <a:pPr>
                <a:defRPr/>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pPr>
              <a:defRPr/>
            </a:pPr>
            <a:fld id="{C36BD57D-D618-4D8C-92AA-16EDE34686B1}" type="datetimeFigureOut">
              <a:rPr lang="en-US"/>
              <a:pPr>
                <a:defRPr/>
              </a:pPr>
              <a:t>10/23/18</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6">
            <a:extLst>
              <a:ext uri="{FF2B5EF4-FFF2-40B4-BE49-F238E27FC236}"/>
            </a:extLst>
          </p:cNvPr>
          <p:cNvSpPr>
            <a:spLocks noGrp="1"/>
          </p:cNvSpPr>
          <p:nvPr>
            <p:ph type="sldNum" sz="quarter" idx="11"/>
          </p:nvPr>
        </p:nvSpPr>
        <p:spPr/>
        <p:txBody>
          <a:bodyPr/>
          <a:lstStyle>
            <a:lvl1pPr>
              <a:defRPr/>
            </a:lvl1pPr>
          </a:lstStyle>
          <a:p>
            <a:pPr>
              <a:defRPr/>
            </a:pPr>
            <a:fld id="{9D289F70-E2FF-489C-BB4B-76291C806D2F}" type="slidenum">
              <a:rPr lang="en-US" altLang="en-US"/>
              <a:pPr>
                <a:defRPr/>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pPr>
              <a:defRPr/>
            </a:pPr>
            <a:fld id="{BC2275ED-A592-478F-B317-A9B6F4079A84}" type="datetimeFigureOut">
              <a:rPr lang="en-US"/>
              <a:pPr>
                <a:defRPr/>
              </a:pPr>
              <a:t>10/23/18</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291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291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6">
            <a:extLst>
              <a:ext uri="{FF2B5EF4-FFF2-40B4-BE49-F238E27FC236}"/>
            </a:extLst>
          </p:cNvPr>
          <p:cNvSpPr>
            <a:spLocks noGrp="1"/>
          </p:cNvSpPr>
          <p:nvPr>
            <p:ph type="sldNum" sz="quarter" idx="11"/>
          </p:nvPr>
        </p:nvSpPr>
        <p:spPr/>
        <p:txBody>
          <a:bodyPr/>
          <a:lstStyle>
            <a:lvl1pPr>
              <a:defRPr/>
            </a:lvl1pPr>
          </a:lstStyle>
          <a:p>
            <a:pPr>
              <a:defRPr/>
            </a:pPr>
            <a:fld id="{F341DDCF-9E02-4F6D-B02C-347C5E99EFFA}" type="slidenum">
              <a:rPr lang="en-US" altLang="en-US"/>
              <a:pPr>
                <a:defRPr/>
              </a:pPr>
              <a:t>‹#›</a:t>
            </a:fld>
            <a:endParaRPr lang="en-US" alt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pPr>
              <a:defRPr/>
            </a:pPr>
            <a:fld id="{6FE65D49-FFEF-4BC5-819B-971148B6B0EF}" type="datetimeFigureOut">
              <a:rPr lang="en-US"/>
              <a:pPr>
                <a:defRPr/>
              </a:pPr>
              <a:t>10/23/18</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8" name="Slide Number Placeholder 6">
            <a:extLst>
              <a:ext uri="{FF2B5EF4-FFF2-40B4-BE49-F238E27FC236}"/>
            </a:extLst>
          </p:cNvPr>
          <p:cNvSpPr>
            <a:spLocks noGrp="1"/>
          </p:cNvSpPr>
          <p:nvPr>
            <p:ph type="sldNum" sz="quarter" idx="11"/>
          </p:nvPr>
        </p:nvSpPr>
        <p:spPr/>
        <p:txBody>
          <a:bodyPr/>
          <a:lstStyle>
            <a:lvl1pPr>
              <a:defRPr/>
            </a:lvl1pPr>
          </a:lstStyle>
          <a:p>
            <a:pPr>
              <a:defRPr/>
            </a:pPr>
            <a:fld id="{B0169241-BC73-43B3-9CB6-4C1471A5B2EA}" type="slidenum">
              <a:rPr lang="en-US" altLang="en-US"/>
              <a:pPr>
                <a:defRPr/>
              </a:pPr>
              <a:t>‹#›</a:t>
            </a:fld>
            <a:endParaRPr lang="en-US" altLang="en-US"/>
          </a:p>
        </p:txBody>
      </p:sp>
      <p:sp>
        <p:nvSpPr>
          <p:cNvPr id="9" name="Date Placeholder 4">
            <a:extLst>
              <a:ext uri="{FF2B5EF4-FFF2-40B4-BE49-F238E27FC236}"/>
            </a:extLst>
          </p:cNvPr>
          <p:cNvSpPr>
            <a:spLocks noGrp="1"/>
          </p:cNvSpPr>
          <p:nvPr>
            <p:ph type="dt" sz="half" idx="12"/>
          </p:nvPr>
        </p:nvSpPr>
        <p:spPr/>
        <p:txBody>
          <a:bodyPr/>
          <a:lstStyle>
            <a:lvl1pPr>
              <a:defRPr/>
            </a:lvl1pPr>
          </a:lstStyle>
          <a:p>
            <a:pPr>
              <a:defRPr/>
            </a:pPr>
            <a:fld id="{2502A07C-E51D-4B76-90B9-9EBA1B7BBD9E}" type="datetimeFigureOut">
              <a:rPr lang="en-US"/>
              <a:pPr>
                <a:defRPr/>
              </a:pPr>
              <a:t>10/23/18</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pPr>
              <a:defRPr/>
            </a:pPr>
            <a:fld id="{64094C44-14BE-4A38-80FF-E0E6E31D5826}" type="slidenum">
              <a:rPr lang="en-US" altLang="en-US"/>
              <a:pPr>
                <a:defRPr/>
              </a:pPr>
              <a:t>‹#›</a:t>
            </a:fld>
            <a:endParaRPr lang="en-US" altLang="en-US"/>
          </a:p>
        </p:txBody>
      </p:sp>
      <p:sp>
        <p:nvSpPr>
          <p:cNvPr id="5" name="Date Placeholder 4"/>
          <p:cNvSpPr>
            <a:spLocks noGrp="1"/>
          </p:cNvSpPr>
          <p:nvPr>
            <p:ph type="dt" sz="half" idx="12"/>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sz="1700">
                <a:latin typeface="+mn-lt"/>
                <a:cs typeface="+mn-cs"/>
              </a:defRPr>
            </a:lvl1pPr>
          </a:lstStyle>
          <a:p>
            <a:pPr>
              <a:defRPr/>
            </a:pPr>
            <a:fld id="{0EE85133-A48F-4C9E-801B-2FD28B73C9E6}" type="datetimeFigureOut">
              <a:rPr lang="en-US"/>
              <a:pPr>
                <a:defRPr/>
              </a:pPr>
              <a:t>10/23/18</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4" name="Slide Number Placeholder 6">
            <a:extLst>
              <a:ext uri="{FF2B5EF4-FFF2-40B4-BE49-F238E27FC236}"/>
            </a:extLst>
          </p:cNvPr>
          <p:cNvSpPr>
            <a:spLocks noGrp="1"/>
          </p:cNvSpPr>
          <p:nvPr>
            <p:ph type="sldNum" sz="quarter" idx="11"/>
          </p:nvPr>
        </p:nvSpPr>
        <p:spPr/>
        <p:txBody>
          <a:bodyPr/>
          <a:lstStyle>
            <a:lvl1pPr>
              <a:defRPr/>
            </a:lvl1pPr>
          </a:lstStyle>
          <a:p>
            <a:pPr>
              <a:defRPr/>
            </a:pPr>
            <a:fld id="{3A8D71AD-4870-45B8-B25C-B758C1A5301E}" type="slidenum">
              <a:rPr lang="en-US" altLang="en-US"/>
              <a:pPr>
                <a:defRPr/>
              </a:pPr>
              <a:t>‹#›</a:t>
            </a:fld>
            <a:endParaRPr lang="en-US" altLang="en-US"/>
          </a:p>
        </p:txBody>
      </p:sp>
      <p:sp>
        <p:nvSpPr>
          <p:cNvPr id="5" name="Date Placeholder 4">
            <a:extLst>
              <a:ext uri="{FF2B5EF4-FFF2-40B4-BE49-F238E27FC236}"/>
            </a:extLst>
          </p:cNvPr>
          <p:cNvSpPr>
            <a:spLocks noGrp="1"/>
          </p:cNvSpPr>
          <p:nvPr>
            <p:ph type="dt" sz="half" idx="12"/>
          </p:nvPr>
        </p:nvSpPr>
        <p:spPr/>
        <p:txBody>
          <a:bodyPr/>
          <a:lstStyle>
            <a:lvl1pPr>
              <a:defRPr/>
            </a:lvl1pPr>
          </a:lstStyle>
          <a:p>
            <a:pPr>
              <a:defRPr/>
            </a:pPr>
            <a:fld id="{CA649427-6ED4-4413-A4AB-A5C51C69AC67}" type="datetimeFigureOut">
              <a:rPr lang="en-US"/>
              <a:pPr>
                <a:defRPr/>
              </a:pPr>
              <a:t>10/23/18</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3" name="Slide Number Placeholder 6">
            <a:extLst>
              <a:ext uri="{FF2B5EF4-FFF2-40B4-BE49-F238E27FC236}"/>
            </a:extLst>
          </p:cNvPr>
          <p:cNvSpPr>
            <a:spLocks noGrp="1"/>
          </p:cNvSpPr>
          <p:nvPr>
            <p:ph type="sldNum" sz="quarter" idx="11"/>
          </p:nvPr>
        </p:nvSpPr>
        <p:spPr/>
        <p:txBody>
          <a:bodyPr/>
          <a:lstStyle>
            <a:lvl1pPr>
              <a:defRPr/>
            </a:lvl1pPr>
          </a:lstStyle>
          <a:p>
            <a:pPr>
              <a:defRPr/>
            </a:pPr>
            <a:fld id="{7089A369-4446-4BB8-9F7C-52BA52E6483D}" type="slidenum">
              <a:rPr lang="en-US" altLang="en-US"/>
              <a:pPr>
                <a:defRPr/>
              </a:pPr>
              <a:t>‹#›</a:t>
            </a:fld>
            <a:endParaRPr lang="en-US" altLang="en-US"/>
          </a:p>
        </p:txBody>
      </p:sp>
      <p:sp>
        <p:nvSpPr>
          <p:cNvPr id="4" name="Date Placeholder 4">
            <a:extLst>
              <a:ext uri="{FF2B5EF4-FFF2-40B4-BE49-F238E27FC236}"/>
            </a:extLst>
          </p:cNvPr>
          <p:cNvSpPr>
            <a:spLocks noGrp="1"/>
          </p:cNvSpPr>
          <p:nvPr>
            <p:ph type="dt" sz="half" idx="12"/>
          </p:nvPr>
        </p:nvSpPr>
        <p:spPr/>
        <p:txBody>
          <a:bodyPr/>
          <a:lstStyle>
            <a:lvl1pPr>
              <a:defRPr/>
            </a:lvl1pPr>
          </a:lstStyle>
          <a:p>
            <a:pPr>
              <a:defRPr/>
            </a:pPr>
            <a:fld id="{54885703-0407-4DD7-9925-18F8D028540F}" type="datetimeFigureOut">
              <a:rPr lang="en-US"/>
              <a:pPr>
                <a:defRPr/>
              </a:pPr>
              <a:t>10/23/18</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6">
            <a:extLst>
              <a:ext uri="{FF2B5EF4-FFF2-40B4-BE49-F238E27FC236}"/>
            </a:extLst>
          </p:cNvPr>
          <p:cNvSpPr>
            <a:spLocks noGrp="1"/>
          </p:cNvSpPr>
          <p:nvPr>
            <p:ph type="sldNum" sz="quarter" idx="11"/>
          </p:nvPr>
        </p:nvSpPr>
        <p:spPr/>
        <p:txBody>
          <a:bodyPr/>
          <a:lstStyle>
            <a:lvl1pPr>
              <a:defRPr/>
            </a:lvl1pPr>
          </a:lstStyle>
          <a:p>
            <a:pPr>
              <a:defRPr/>
            </a:pPr>
            <a:fld id="{588C6CBD-28FC-4431-831A-A7145F5C84CC}" type="slidenum">
              <a:rPr lang="en-US" altLang="en-US"/>
              <a:pPr>
                <a:defRPr/>
              </a:pPr>
              <a:t>‹#›</a:t>
            </a:fld>
            <a:endParaRPr lang="en-US" alt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pPr>
              <a:defRPr/>
            </a:pPr>
            <a:fld id="{E7E21F6D-FE2F-44F5-9186-682CF50FB1C9}" type="datetimeFigureOut">
              <a:rPr lang="en-US"/>
              <a:pPr>
                <a:defRPr/>
              </a:pPr>
              <a:t>10/23/18</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6">
            <a:extLst>
              <a:ext uri="{FF2B5EF4-FFF2-40B4-BE49-F238E27FC236}"/>
            </a:extLst>
          </p:cNvPr>
          <p:cNvSpPr>
            <a:spLocks noGrp="1"/>
          </p:cNvSpPr>
          <p:nvPr>
            <p:ph type="sldNum" sz="quarter" idx="11"/>
          </p:nvPr>
        </p:nvSpPr>
        <p:spPr/>
        <p:txBody>
          <a:bodyPr/>
          <a:lstStyle>
            <a:lvl1pPr>
              <a:defRPr/>
            </a:lvl1pPr>
          </a:lstStyle>
          <a:p>
            <a:pPr>
              <a:defRPr/>
            </a:pPr>
            <a:fld id="{9522EF17-4EA6-4CF6-AA09-5FBF6FD9EE82}" type="slidenum">
              <a:rPr lang="en-US" altLang="en-US"/>
              <a:pPr>
                <a:defRPr/>
              </a:pPr>
              <a:t>‹#›</a:t>
            </a:fld>
            <a:endParaRPr lang="en-US" alt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pPr>
              <a:defRPr/>
            </a:pPr>
            <a:fld id="{DBBDA69A-964C-4EED-8168-1D4F0AD5386D}" type="datetimeFigureOut">
              <a:rPr lang="en-US"/>
              <a:pPr>
                <a:defRPr/>
              </a:pPr>
              <a:t>10/23/18</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6">
            <a:extLst>
              <a:ext uri="{FF2B5EF4-FFF2-40B4-BE49-F238E27FC236}"/>
            </a:extLst>
          </p:cNvPr>
          <p:cNvSpPr>
            <a:spLocks noGrp="1"/>
          </p:cNvSpPr>
          <p:nvPr>
            <p:ph type="sldNum" sz="quarter" idx="11"/>
          </p:nvPr>
        </p:nvSpPr>
        <p:spPr/>
        <p:txBody>
          <a:bodyPr/>
          <a:lstStyle>
            <a:lvl1pPr>
              <a:defRPr/>
            </a:lvl1pPr>
          </a:lstStyle>
          <a:p>
            <a:pPr>
              <a:defRPr/>
            </a:pPr>
            <a:fld id="{BCC8C700-CA92-4F37-A393-BD951A53ADAD}" type="slidenum">
              <a:rPr lang="en-US" altLang="en-US"/>
              <a:pPr>
                <a:defRPr/>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pPr>
              <a:defRPr/>
            </a:pPr>
            <a:fld id="{D468BBD5-AEEA-400C-9D47-A671EBCE9E34}" type="datetimeFigureOut">
              <a:rPr lang="en-US"/>
              <a:pPr>
                <a:defRPr/>
              </a:pPr>
              <a:t>10/23/18</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6">
            <a:extLst>
              <a:ext uri="{FF2B5EF4-FFF2-40B4-BE49-F238E27FC236}"/>
            </a:extLst>
          </p:cNvPr>
          <p:cNvSpPr>
            <a:spLocks noGrp="1"/>
          </p:cNvSpPr>
          <p:nvPr>
            <p:ph type="sldNum" sz="quarter" idx="11"/>
          </p:nvPr>
        </p:nvSpPr>
        <p:spPr/>
        <p:txBody>
          <a:bodyPr/>
          <a:lstStyle>
            <a:lvl1pPr>
              <a:defRPr/>
            </a:lvl1pPr>
          </a:lstStyle>
          <a:p>
            <a:pPr>
              <a:defRPr/>
            </a:pPr>
            <a:fld id="{09348CB6-3139-418D-B2AD-9327DD1C00D1}" type="slidenum">
              <a:rPr lang="en-US" altLang="en-US"/>
              <a:pPr>
                <a:defRPr/>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pPr>
              <a:defRPr/>
            </a:pPr>
            <a:fld id="{FB56269B-9BF8-4F2D-B123-9F884939112F}" type="datetimeFigureOut">
              <a:rPr lang="en-US"/>
              <a:pPr>
                <a:defRPr/>
              </a:pPr>
              <a:t>10/23/18</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3">
            <a:extLst>
              <a:ext uri="{FF2B5EF4-FFF2-40B4-BE49-F238E27FC236}"/>
            </a:extLst>
          </p:cNvPr>
          <p:cNvSpPr>
            <a:spLocks noGrp="1"/>
          </p:cNvSpPr>
          <p:nvPr>
            <p:ph type="sldNum" sz="quarter" idx="11"/>
          </p:nvPr>
        </p:nvSpPr>
        <p:spPr/>
        <p:txBody>
          <a:bodyPr/>
          <a:lstStyle>
            <a:lvl1pPr>
              <a:defRPr/>
            </a:lvl1pPr>
          </a:lstStyle>
          <a:p>
            <a:pPr>
              <a:defRPr/>
            </a:pPr>
            <a:fld id="{D79F77B0-6057-4695-B447-5EB0225EBD15}" type="slidenum">
              <a:rPr lang="en-US" altLang="en-US"/>
              <a:pPr>
                <a:defRPr/>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pPr>
              <a:defRPr/>
            </a:pPr>
            <a:fld id="{C9C0AD78-0E95-4E2D-A3BD-B3E9C843B4F9}" type="datetimeFigureOut">
              <a:rPr lang="en-US"/>
              <a:pPr>
                <a:defRPr/>
              </a:pPr>
              <a:t>10/23/18</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3">
            <a:extLst>
              <a:ext uri="{FF2B5EF4-FFF2-40B4-BE49-F238E27FC236}"/>
            </a:extLst>
          </p:cNvPr>
          <p:cNvSpPr>
            <a:spLocks noGrp="1"/>
          </p:cNvSpPr>
          <p:nvPr>
            <p:ph type="sldNum" sz="quarter" idx="11"/>
          </p:nvPr>
        </p:nvSpPr>
        <p:spPr/>
        <p:txBody>
          <a:bodyPr/>
          <a:lstStyle>
            <a:lvl1pPr>
              <a:defRPr/>
            </a:lvl1pPr>
          </a:lstStyle>
          <a:p>
            <a:pPr>
              <a:defRPr/>
            </a:pPr>
            <a:fld id="{9CD35A7B-EC9D-4E92-9054-3042655B4DD7}" type="slidenum">
              <a:rPr lang="en-US" altLang="en-US"/>
              <a:pPr>
                <a:defRPr/>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pPr>
              <a:defRPr/>
            </a:pPr>
            <a:fld id="{1BCF8F89-7337-4457-BA6A-ABFD5B6A534C}" type="datetimeFigureOut">
              <a:rPr lang="en-US"/>
              <a:pPr>
                <a:defRPr/>
              </a:pPr>
              <a:t>10/23/18</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3">
            <a:extLst>
              <a:ext uri="{FF2B5EF4-FFF2-40B4-BE49-F238E27FC236}"/>
            </a:extLst>
          </p:cNvPr>
          <p:cNvSpPr>
            <a:spLocks noGrp="1"/>
          </p:cNvSpPr>
          <p:nvPr>
            <p:ph type="sldNum" sz="quarter" idx="11"/>
          </p:nvPr>
        </p:nvSpPr>
        <p:spPr/>
        <p:txBody>
          <a:bodyPr/>
          <a:lstStyle>
            <a:lvl1pPr>
              <a:defRPr/>
            </a:lvl1pPr>
          </a:lstStyle>
          <a:p>
            <a:pPr>
              <a:defRPr/>
            </a:pPr>
            <a:fld id="{C6C47BA1-382B-4B40-896E-D542E555790A}" type="slidenum">
              <a:rPr lang="en-US" altLang="en-US"/>
              <a:pPr>
                <a:defRPr/>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pPr>
              <a:defRPr/>
            </a:pPr>
            <a:fld id="{24E8C6C4-90B3-4733-B5C3-93907DAB9F30}" type="datetimeFigureOut">
              <a:rPr lang="en-US"/>
              <a:pPr>
                <a:defRPr/>
              </a:pPr>
              <a:t>10/23/18</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291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291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3">
            <a:extLst>
              <a:ext uri="{FF2B5EF4-FFF2-40B4-BE49-F238E27FC236}"/>
            </a:extLst>
          </p:cNvPr>
          <p:cNvSpPr>
            <a:spLocks noGrp="1"/>
          </p:cNvSpPr>
          <p:nvPr>
            <p:ph type="sldNum" sz="quarter" idx="11"/>
          </p:nvPr>
        </p:nvSpPr>
        <p:spPr/>
        <p:txBody>
          <a:bodyPr/>
          <a:lstStyle>
            <a:lvl1pPr>
              <a:defRPr/>
            </a:lvl1pPr>
          </a:lstStyle>
          <a:p>
            <a:pPr>
              <a:defRPr/>
            </a:pPr>
            <a:fld id="{6824E6E4-55F7-40BF-9A44-1D9014E23133}" type="slidenum">
              <a:rPr lang="en-US" altLang="en-US"/>
              <a:pPr>
                <a:defRPr/>
              </a:pPr>
              <a:t>‹#›</a:t>
            </a:fld>
            <a:endParaRPr lang="en-US" alt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pPr>
              <a:defRPr/>
            </a:pPr>
            <a:fld id="{7036A5F9-CE82-4ECA-8867-A29BD1C12FF6}" type="datetimeFigureOut">
              <a:rPr lang="en-US"/>
              <a:pPr>
                <a:defRPr/>
              </a:pPr>
              <a:t>10/23/18</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a:lvl1pPr>
          </a:lstStyle>
          <a:p>
            <a:pPr>
              <a:defRPr/>
            </a:pPr>
            <a:fld id="{78B221EB-087F-4519-819C-17EA495C2BA4}" type="slidenum">
              <a:rPr lang="en-US" altLang="en-US"/>
              <a:pPr>
                <a:defRPr/>
              </a:pPr>
              <a:t>‹#›</a:t>
            </a:fld>
            <a:endParaRPr lang="en-US" altLang="en-US"/>
          </a:p>
        </p:txBody>
      </p:sp>
      <p:sp>
        <p:nvSpPr>
          <p:cNvPr id="4" name="Date Placeholder 4"/>
          <p:cNvSpPr>
            <a:spLocks noGrp="1"/>
          </p:cNvSpPr>
          <p:nvPr>
            <p:ph type="dt" sz="half" idx="12"/>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sz="1700">
                <a:latin typeface="+mn-lt"/>
                <a:cs typeface="+mn-cs"/>
              </a:defRPr>
            </a:lvl1pPr>
          </a:lstStyle>
          <a:p>
            <a:pPr>
              <a:defRPr/>
            </a:pPr>
            <a:fld id="{36B30BD1-12E6-408C-9C53-ACB4DF76C1D4}" type="datetimeFigureOut">
              <a:rPr lang="en-US"/>
              <a:pPr>
                <a:defRPr/>
              </a:pPr>
              <a:t>10/23/18</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8" name="Slide Number Placeholder 3">
            <a:extLst>
              <a:ext uri="{FF2B5EF4-FFF2-40B4-BE49-F238E27FC236}"/>
            </a:extLst>
          </p:cNvPr>
          <p:cNvSpPr>
            <a:spLocks noGrp="1"/>
          </p:cNvSpPr>
          <p:nvPr>
            <p:ph type="sldNum" sz="quarter" idx="11"/>
          </p:nvPr>
        </p:nvSpPr>
        <p:spPr/>
        <p:txBody>
          <a:bodyPr/>
          <a:lstStyle>
            <a:lvl1pPr>
              <a:defRPr/>
            </a:lvl1pPr>
          </a:lstStyle>
          <a:p>
            <a:pPr>
              <a:defRPr/>
            </a:pPr>
            <a:fld id="{9C21CA74-E26D-4911-922E-A70B19EBDB34}" type="slidenum">
              <a:rPr lang="en-US" altLang="en-US"/>
              <a:pPr>
                <a:defRPr/>
              </a:pPr>
              <a:t>‹#›</a:t>
            </a:fld>
            <a:endParaRPr lang="en-US" altLang="en-US"/>
          </a:p>
        </p:txBody>
      </p:sp>
      <p:sp>
        <p:nvSpPr>
          <p:cNvPr id="9" name="Date Placeholder 4">
            <a:extLst>
              <a:ext uri="{FF2B5EF4-FFF2-40B4-BE49-F238E27FC236}"/>
            </a:extLst>
          </p:cNvPr>
          <p:cNvSpPr>
            <a:spLocks noGrp="1"/>
          </p:cNvSpPr>
          <p:nvPr>
            <p:ph type="dt" sz="half" idx="12"/>
          </p:nvPr>
        </p:nvSpPr>
        <p:spPr/>
        <p:txBody>
          <a:bodyPr/>
          <a:lstStyle>
            <a:lvl1pPr>
              <a:defRPr/>
            </a:lvl1pPr>
          </a:lstStyle>
          <a:p>
            <a:pPr>
              <a:defRPr/>
            </a:pPr>
            <a:fld id="{474D6C48-7516-451E-B160-EE679580F13D}" type="datetimeFigureOut">
              <a:rPr lang="en-US"/>
              <a:pPr>
                <a:defRPr/>
              </a:pPr>
              <a:t>10/23/18</a:t>
            </a:fld>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4" name="Slide Number Placeholder 3">
            <a:extLst>
              <a:ext uri="{FF2B5EF4-FFF2-40B4-BE49-F238E27FC236}"/>
            </a:extLst>
          </p:cNvPr>
          <p:cNvSpPr>
            <a:spLocks noGrp="1"/>
          </p:cNvSpPr>
          <p:nvPr>
            <p:ph type="sldNum" sz="quarter" idx="11"/>
          </p:nvPr>
        </p:nvSpPr>
        <p:spPr/>
        <p:txBody>
          <a:bodyPr/>
          <a:lstStyle>
            <a:lvl1pPr>
              <a:defRPr/>
            </a:lvl1pPr>
          </a:lstStyle>
          <a:p>
            <a:pPr>
              <a:defRPr/>
            </a:pPr>
            <a:fld id="{80DFF180-B69A-438C-82F2-94028D506389}" type="slidenum">
              <a:rPr lang="en-US" altLang="en-US"/>
              <a:pPr>
                <a:defRPr/>
              </a:pPr>
              <a:t>‹#›</a:t>
            </a:fld>
            <a:endParaRPr lang="en-US" altLang="en-US"/>
          </a:p>
        </p:txBody>
      </p:sp>
      <p:sp>
        <p:nvSpPr>
          <p:cNvPr id="5" name="Date Placeholder 4">
            <a:extLst>
              <a:ext uri="{FF2B5EF4-FFF2-40B4-BE49-F238E27FC236}"/>
            </a:extLst>
          </p:cNvPr>
          <p:cNvSpPr>
            <a:spLocks noGrp="1"/>
          </p:cNvSpPr>
          <p:nvPr>
            <p:ph type="dt" sz="half" idx="12"/>
          </p:nvPr>
        </p:nvSpPr>
        <p:spPr/>
        <p:txBody>
          <a:bodyPr/>
          <a:lstStyle>
            <a:lvl1pPr>
              <a:defRPr/>
            </a:lvl1pPr>
          </a:lstStyle>
          <a:p>
            <a:pPr>
              <a:defRPr/>
            </a:pPr>
            <a:fld id="{830D2B86-4534-4F95-9D41-6783CCDA8704}" type="datetimeFigureOut">
              <a:rPr lang="en-US"/>
              <a:pPr>
                <a:defRPr/>
              </a:pPr>
              <a:t>10/23/18</a:t>
            </a:fld>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3" name="Slide Number Placeholder 3">
            <a:extLst>
              <a:ext uri="{FF2B5EF4-FFF2-40B4-BE49-F238E27FC236}"/>
            </a:extLst>
          </p:cNvPr>
          <p:cNvSpPr>
            <a:spLocks noGrp="1"/>
          </p:cNvSpPr>
          <p:nvPr>
            <p:ph type="sldNum" sz="quarter" idx="11"/>
          </p:nvPr>
        </p:nvSpPr>
        <p:spPr/>
        <p:txBody>
          <a:bodyPr/>
          <a:lstStyle>
            <a:lvl1pPr>
              <a:defRPr/>
            </a:lvl1pPr>
          </a:lstStyle>
          <a:p>
            <a:pPr>
              <a:defRPr/>
            </a:pPr>
            <a:fld id="{E2715755-00B3-428B-8F61-6A7A4793F917}" type="slidenum">
              <a:rPr lang="en-US" altLang="en-US"/>
              <a:pPr>
                <a:defRPr/>
              </a:pPr>
              <a:t>‹#›</a:t>
            </a:fld>
            <a:endParaRPr lang="en-US" altLang="en-US"/>
          </a:p>
        </p:txBody>
      </p:sp>
      <p:sp>
        <p:nvSpPr>
          <p:cNvPr id="4" name="Date Placeholder 4">
            <a:extLst>
              <a:ext uri="{FF2B5EF4-FFF2-40B4-BE49-F238E27FC236}"/>
            </a:extLst>
          </p:cNvPr>
          <p:cNvSpPr>
            <a:spLocks noGrp="1"/>
          </p:cNvSpPr>
          <p:nvPr>
            <p:ph type="dt" sz="half" idx="12"/>
          </p:nvPr>
        </p:nvSpPr>
        <p:spPr/>
        <p:txBody>
          <a:bodyPr/>
          <a:lstStyle>
            <a:lvl1pPr>
              <a:defRPr/>
            </a:lvl1pPr>
          </a:lstStyle>
          <a:p>
            <a:pPr>
              <a:defRPr/>
            </a:pPr>
            <a:fld id="{76CBF712-2274-4089-AB43-663ECB10F35F}" type="datetimeFigureOut">
              <a:rPr lang="en-US"/>
              <a:pPr>
                <a:defRPr/>
              </a:pPr>
              <a:t>10/23/18</a:t>
            </a:fld>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3">
            <a:extLst>
              <a:ext uri="{FF2B5EF4-FFF2-40B4-BE49-F238E27FC236}"/>
            </a:extLst>
          </p:cNvPr>
          <p:cNvSpPr>
            <a:spLocks noGrp="1"/>
          </p:cNvSpPr>
          <p:nvPr>
            <p:ph type="sldNum" sz="quarter" idx="11"/>
          </p:nvPr>
        </p:nvSpPr>
        <p:spPr/>
        <p:txBody>
          <a:bodyPr/>
          <a:lstStyle>
            <a:lvl1pPr>
              <a:defRPr/>
            </a:lvl1pPr>
          </a:lstStyle>
          <a:p>
            <a:pPr>
              <a:defRPr/>
            </a:pPr>
            <a:fld id="{D73FD23C-21D9-4A46-8A45-BFD1DD831CF9}" type="slidenum">
              <a:rPr lang="en-US" altLang="en-US"/>
              <a:pPr>
                <a:defRPr/>
              </a:pPr>
              <a:t>‹#›</a:t>
            </a:fld>
            <a:endParaRPr lang="en-US" alt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pPr>
              <a:defRPr/>
            </a:pPr>
            <a:fld id="{59F2766A-71FC-4BD5-8653-6C4DE5DD7C0A}" type="datetimeFigureOut">
              <a:rPr lang="en-US"/>
              <a:pPr>
                <a:defRPr/>
              </a:pPr>
              <a:t>10/23/18</a:t>
            </a:fld>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3">
            <a:extLst>
              <a:ext uri="{FF2B5EF4-FFF2-40B4-BE49-F238E27FC236}"/>
            </a:extLst>
          </p:cNvPr>
          <p:cNvSpPr>
            <a:spLocks noGrp="1"/>
          </p:cNvSpPr>
          <p:nvPr>
            <p:ph type="sldNum" sz="quarter" idx="11"/>
          </p:nvPr>
        </p:nvSpPr>
        <p:spPr/>
        <p:txBody>
          <a:bodyPr/>
          <a:lstStyle>
            <a:lvl1pPr>
              <a:defRPr/>
            </a:lvl1pPr>
          </a:lstStyle>
          <a:p>
            <a:pPr>
              <a:defRPr/>
            </a:pPr>
            <a:fld id="{261494D6-53A8-4946-AF96-32212BD2D27E}" type="slidenum">
              <a:rPr lang="en-US" altLang="en-US"/>
              <a:pPr>
                <a:defRPr/>
              </a:pPr>
              <a:t>‹#›</a:t>
            </a:fld>
            <a:endParaRPr lang="en-US" alt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pPr>
              <a:defRPr/>
            </a:pPr>
            <a:fld id="{3A7643BC-AEEB-4600-B211-9DB48641A751}" type="datetimeFigureOut">
              <a:rPr lang="en-US"/>
              <a:pPr>
                <a:defRPr/>
              </a:pPr>
              <a:t>10/23/18</a:t>
            </a:fld>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3">
            <a:extLst>
              <a:ext uri="{FF2B5EF4-FFF2-40B4-BE49-F238E27FC236}"/>
            </a:extLst>
          </p:cNvPr>
          <p:cNvSpPr>
            <a:spLocks noGrp="1"/>
          </p:cNvSpPr>
          <p:nvPr>
            <p:ph type="sldNum" sz="quarter" idx="11"/>
          </p:nvPr>
        </p:nvSpPr>
        <p:spPr/>
        <p:txBody>
          <a:bodyPr/>
          <a:lstStyle>
            <a:lvl1pPr>
              <a:defRPr/>
            </a:lvl1pPr>
          </a:lstStyle>
          <a:p>
            <a:pPr>
              <a:defRPr/>
            </a:pPr>
            <a:fld id="{A7E1871F-9622-4675-A08C-6735B16770AA}" type="slidenum">
              <a:rPr lang="en-US" altLang="en-US"/>
              <a:pPr>
                <a:defRPr/>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pPr>
              <a:defRPr/>
            </a:pPr>
            <a:fld id="{CD11DA89-397C-4B0E-B5DF-2151C593342A}" type="datetimeFigureOut">
              <a:rPr lang="en-US"/>
              <a:pPr>
                <a:defRPr/>
              </a:pPr>
              <a:t>10/23/18</a:t>
            </a:fld>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3">
            <a:extLst>
              <a:ext uri="{FF2B5EF4-FFF2-40B4-BE49-F238E27FC236}"/>
            </a:extLst>
          </p:cNvPr>
          <p:cNvSpPr>
            <a:spLocks noGrp="1"/>
          </p:cNvSpPr>
          <p:nvPr>
            <p:ph type="sldNum" sz="quarter" idx="11"/>
          </p:nvPr>
        </p:nvSpPr>
        <p:spPr/>
        <p:txBody>
          <a:bodyPr/>
          <a:lstStyle>
            <a:lvl1pPr>
              <a:defRPr/>
            </a:lvl1pPr>
          </a:lstStyle>
          <a:p>
            <a:pPr>
              <a:defRPr/>
            </a:pPr>
            <a:fld id="{E642A285-C187-489B-9F99-3838709716E7}" type="slidenum">
              <a:rPr lang="en-US" altLang="en-US"/>
              <a:pPr>
                <a:defRPr/>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pPr>
              <a:defRPr/>
            </a:pPr>
            <a:fld id="{4F7BD2A3-16B6-47CE-9994-E3A8CCF37D84}" type="datetimeFigureOut">
              <a:rPr lang="en-US"/>
              <a:pPr>
                <a:defRPr/>
              </a:pPr>
              <a:t>10/23/18</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pPr>
              <a:defRPr/>
            </a:pPr>
            <a:fld id="{F1EB53D4-1C81-41FD-B865-85ECAA61FFEB}" type="slidenum">
              <a:rPr lang="en-US" altLang="en-US"/>
              <a:pPr>
                <a:defRPr/>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sz="1700">
                <a:latin typeface="+mn-lt"/>
                <a:cs typeface="+mn-cs"/>
              </a:defRPr>
            </a:lvl1pPr>
          </a:lstStyle>
          <a:p>
            <a:pPr>
              <a:defRPr/>
            </a:pPr>
            <a:fld id="{5DA82276-1162-4F29-A56C-8594FD036886}" type="datetimeFigureOut">
              <a:rPr lang="en-US"/>
              <a:pPr>
                <a:defRPr/>
              </a:pPr>
              <a:t>10/23/18</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sz="1700">
                <a:latin typeface="+mn-lt"/>
                <a:cs typeface="+mn-cs"/>
              </a:defRPr>
            </a:lvl1pPr>
          </a:lstStyle>
          <a:p>
            <a:pPr>
              <a:defRPr/>
            </a:pPr>
            <a:fld id="{36542358-9844-49D9-8517-7A4A4AE7F93A}" type="datetimeFigureOut">
              <a:rPr lang="en-US"/>
              <a:pPr>
                <a:defRPr/>
              </a:pPr>
              <a:t>10/23/18</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8123196A-DA7B-460C-AB90-D4D4E52DC6D1}" type="slidenum">
              <a:rPr lang="en-US" altLang="en-US"/>
              <a:pPr>
                <a:defRPr/>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sz="1700">
                <a:latin typeface="+mn-lt"/>
                <a:cs typeface="+mn-cs"/>
              </a:defRPr>
            </a:lvl1pPr>
          </a:lstStyle>
          <a:p>
            <a:pPr>
              <a:defRPr/>
            </a:pPr>
            <a:fld id="{7DFC52F3-8F49-47D5-9DA0-7B16752459E6}" type="datetimeFigureOut">
              <a:rPr lang="en-US"/>
              <a:pPr>
                <a:defRPr/>
              </a:pPr>
              <a:t>10/23/18</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CE30CB2B-B56C-40D8-8E4E-FD537D6E9F00}" type="slidenum">
              <a:rPr lang="en-US" altLang="en-US"/>
              <a:pPr>
                <a:defRPr/>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3" Type="http://schemas.openxmlformats.org/officeDocument/2006/relationships/image" Target="../media/image1.jpeg"/><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4.xml"/><Relationship Id="rId12" Type="http://schemas.openxmlformats.org/officeDocument/2006/relationships/theme" Target="../theme/theme4.xml"/><Relationship Id="rId13" Type="http://schemas.openxmlformats.org/officeDocument/2006/relationships/image" Target="../media/image1.jpeg"/><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5.xml"/><Relationship Id="rId12" Type="http://schemas.openxmlformats.org/officeDocument/2006/relationships/theme" Target="../theme/theme5.xml"/><Relationship Id="rId13" Type="http://schemas.openxmlformats.org/officeDocument/2006/relationships/image" Target="../media/image1.jpeg"/><Relationship Id="rId1" Type="http://schemas.openxmlformats.org/officeDocument/2006/relationships/slideLayout" Target="../slideLayouts/slideLayout45.xml"/><Relationship Id="rId2" Type="http://schemas.openxmlformats.org/officeDocument/2006/relationships/slideLayout" Target="../slideLayouts/slideLayout46.xml"/><Relationship Id="rId3" Type="http://schemas.openxmlformats.org/officeDocument/2006/relationships/slideLayout" Target="../slideLayouts/slideLayout47.xml"/><Relationship Id="rId4" Type="http://schemas.openxmlformats.org/officeDocument/2006/relationships/slideLayout" Target="../slideLayouts/slideLayout48.xml"/><Relationship Id="rId5" Type="http://schemas.openxmlformats.org/officeDocument/2006/relationships/slideLayout" Target="../slideLayouts/slideLayout49.xml"/><Relationship Id="rId6" Type="http://schemas.openxmlformats.org/officeDocument/2006/relationships/slideLayout" Target="../slideLayouts/slideLayout50.xml"/><Relationship Id="rId7" Type="http://schemas.openxmlformats.org/officeDocument/2006/relationships/slideLayout" Target="../slideLayouts/slideLayout51.xml"/><Relationship Id="rId8" Type="http://schemas.openxmlformats.org/officeDocument/2006/relationships/slideLayout" Target="../slideLayouts/slideLayout52.xml"/><Relationship Id="rId9" Type="http://schemas.openxmlformats.org/officeDocument/2006/relationships/slideLayout" Target="../slideLayouts/slideLayout53.xml"/><Relationship Id="rId10"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66.xml"/><Relationship Id="rId12" Type="http://schemas.openxmlformats.org/officeDocument/2006/relationships/theme" Target="../theme/theme6.xml"/><Relationship Id="rId13" Type="http://schemas.openxmlformats.org/officeDocument/2006/relationships/image" Target="../media/image1.jpeg"/><Relationship Id="rId1" Type="http://schemas.openxmlformats.org/officeDocument/2006/relationships/slideLayout" Target="../slideLayouts/slideLayout56.xml"/><Relationship Id="rId2" Type="http://schemas.openxmlformats.org/officeDocument/2006/relationships/slideLayout" Target="../slideLayouts/slideLayout57.xml"/><Relationship Id="rId3" Type="http://schemas.openxmlformats.org/officeDocument/2006/relationships/slideLayout" Target="../slideLayouts/slideLayout58.xml"/><Relationship Id="rId4" Type="http://schemas.openxmlformats.org/officeDocument/2006/relationships/slideLayout" Target="../slideLayouts/slideLayout59.xml"/><Relationship Id="rId5" Type="http://schemas.openxmlformats.org/officeDocument/2006/relationships/slideLayout" Target="../slideLayouts/slideLayout60.xml"/><Relationship Id="rId6" Type="http://schemas.openxmlformats.org/officeDocument/2006/relationships/slideLayout" Target="../slideLayouts/slideLayout61.xml"/><Relationship Id="rId7" Type="http://schemas.openxmlformats.org/officeDocument/2006/relationships/slideLayout" Target="../slideLayouts/slideLayout62.xml"/><Relationship Id="rId8" Type="http://schemas.openxmlformats.org/officeDocument/2006/relationships/slideLayout" Target="../slideLayouts/slideLayout63.xml"/><Relationship Id="rId9" Type="http://schemas.openxmlformats.org/officeDocument/2006/relationships/slideLayout" Target="../slideLayouts/slideLayout64.xml"/><Relationship Id="rId10"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pitchFamily="34" charset="0"/>
                <a:cs typeface="Arial" panose="020B0604020202020204" pitchFamily="34" charset="0"/>
              </a:defRPr>
            </a:lvl1pPr>
          </a:lstStyle>
          <a:p>
            <a:pPr>
              <a:defRPr/>
            </a:pPr>
            <a:fld id="{A006B208-E658-4ADA-A873-F9B5AD15DAE0}" type="slidenum">
              <a:rPr lang="en-US" altLang="en-US"/>
              <a:pPr>
                <a:defRPr/>
              </a:pPr>
              <a:t>‹#›</a:t>
            </a:fld>
            <a:endParaRPr lang="en-US" alt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cs typeface="+mn-cs"/>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altLang="en-US" smtClean="0"/>
              <a:t>Click to edit Master title style</a:t>
            </a:r>
          </a:p>
        </p:txBody>
      </p:sp>
      <p:sp>
        <p:nvSpPr>
          <p:cNvPr id="12" name="Rectangle 11"/>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Lst>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Open Sans" charset="0"/>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Open Sans" charset="0"/>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Open Sans Light" charset="0"/>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Open Sans Light" charset="0"/>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13315" name="Picture 2"/>
          <p:cNvPicPr>
            <a:picLocks noChangeAspect="1" noChangeArrowheads="1"/>
          </p:cNvPicPr>
          <p:nvPr userDrawn="1"/>
        </p:nvPicPr>
        <p:blipFill>
          <a:blip r:embed="rId13"/>
          <a:srcRect/>
          <a:stretch>
            <a:fillRect/>
          </a:stretch>
        </p:blipFill>
        <p:spPr bwMode="auto">
          <a:xfrm>
            <a:off x="7739063" y="6288088"/>
            <a:ext cx="1270000" cy="436562"/>
          </a:xfrm>
          <a:prstGeom prst="rect">
            <a:avLst/>
          </a:prstGeom>
          <a:noFill/>
          <a:ln w="9525">
            <a:noFill/>
            <a:miter lim="800000"/>
            <a:headEnd/>
            <a:tailEnd/>
          </a:ln>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13317" name="Picture 2"/>
          <p:cNvPicPr>
            <a:picLocks noChangeAspect="1" noChangeArrowheads="1"/>
          </p:cNvPicPr>
          <p:nvPr userDrawn="1"/>
        </p:nvPicPr>
        <p:blipFill>
          <a:blip r:embed="rId14"/>
          <a:srcRect/>
          <a:stretch>
            <a:fillRect/>
          </a:stretch>
        </p:blipFill>
        <p:spPr bwMode="auto">
          <a:xfrm>
            <a:off x="436563" y="942975"/>
            <a:ext cx="2971800" cy="1022350"/>
          </a:xfrm>
          <a:prstGeom prst="rect">
            <a:avLst/>
          </a:prstGeom>
          <a:noFill/>
          <a:ln w="9525">
            <a:noFill/>
            <a:miter lim="800000"/>
            <a:headEnd/>
            <a:tailEnd/>
          </a:ln>
        </p:spPr>
      </p:pic>
      <p:sp>
        <p:nvSpPr>
          <p:cNvPr id="13318"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3319"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altLang="en-US" smtClean="0"/>
              <a:t>Click to edit Master title style</a:t>
            </a:r>
          </a:p>
        </p:txBody>
      </p:sp>
      <p:sp>
        <p:nvSpPr>
          <p:cNvPr id="9" name="TextBox 8"/>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821" r:id="rId1"/>
    <p:sldLayoutId id="2147483820" r:id="rId2"/>
    <p:sldLayoutId id="2147483819" r:id="rId3"/>
    <p:sldLayoutId id="2147483818" r:id="rId4"/>
    <p:sldLayoutId id="2147483817" r:id="rId5"/>
    <p:sldLayoutId id="2147483816" r:id="rId6"/>
    <p:sldLayoutId id="2147483815" r:id="rId7"/>
    <p:sldLayoutId id="2147483814" r:id="rId8"/>
    <p:sldLayoutId id="2147483813" r:id="rId9"/>
    <p:sldLayoutId id="2147483812" r:id="rId10"/>
    <p:sldLayoutId id="2147483811" r:id="rId11"/>
  </p:sldLayoutIdLst>
  <p:txStyles>
    <p:titleStyle>
      <a:lvl1pPr algn="l" defTabSz="841375" rtl="0" eaLnBrk="0" fontAlgn="base" hangingPunct="0">
        <a:lnSpc>
          <a:spcPct val="90000"/>
        </a:lnSpc>
        <a:spcBef>
          <a:spcPct val="0"/>
        </a:spcBef>
        <a:spcAft>
          <a:spcPct val="0"/>
        </a:spcAft>
        <a:defRPr sz="4100" b="1" kern="1200">
          <a:solidFill>
            <a:srgbClr val="1E3268"/>
          </a:solidFill>
          <a:latin typeface="+mj-lt"/>
          <a:ea typeface="Open Sans"/>
          <a:cs typeface="+mj-cs"/>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a:cs typeface="Open Sans" pitchFamily="34"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mn-lt"/>
          <a:ea typeface="Open Sans"/>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pitchFamily="34" charset="0"/>
          <a:ea typeface="Open Sans Light"/>
          <a:cs typeface="Open Sans Light" pitchFamily="34"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pitchFamily="34" charset="0"/>
          <a:ea typeface="Open Sans Light"/>
          <a:cs typeface="Open Sans Light" pitchFamily="34"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pitchFamily="34" charset="0"/>
          <a:ea typeface="Open Sans Light"/>
          <a:cs typeface="Open Sans Light" pitchFamily="34"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pitchFamily="34" charset="0"/>
          <a:ea typeface="Open Sans Light"/>
          <a:cs typeface="Open Sans Light"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sp>
        <p:nvSpPr>
          <p:cNvPr id="25604"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5605"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altLang="en-US" smtClean="0"/>
              <a:t>Click to edit Master title style</a:t>
            </a:r>
          </a:p>
        </p:txBody>
      </p:sp>
      <p:sp>
        <p:nvSpPr>
          <p:cNvPr id="8" name="Date Placeholder 1">
            <a:extLst>
              <a:ext uri="{FF2B5EF4-FFF2-40B4-BE49-F238E27FC236}"/>
            </a:extLst>
          </p:cNvPr>
          <p:cNvSpPr>
            <a:spLocks noGrp="1"/>
          </p:cNvSpPr>
          <p:nvPr>
            <p:ph type="dt" sz="half" idx="2"/>
          </p:nvPr>
        </p:nvSpPr>
        <p:spPr>
          <a:xfrm>
            <a:off x="638175" y="6354763"/>
            <a:ext cx="2057400" cy="365125"/>
          </a:xfrm>
          <a:prstGeom prst="rect">
            <a:avLst/>
          </a:prstGeom>
        </p:spPr>
        <p:txBody>
          <a:bodyPr lIns="84216" tIns="42108" rIns="84216" bIns="42108"/>
          <a:lstStyle>
            <a:lvl1pPr defTabSz="842162" fontAlgn="auto">
              <a:spcBef>
                <a:spcPts val="0"/>
              </a:spcBef>
              <a:spcAft>
                <a:spcPts val="0"/>
              </a:spcAft>
              <a:defRPr sz="1700">
                <a:latin typeface="+mn-lt"/>
                <a:cs typeface="+mn-cs"/>
              </a:defRPr>
            </a:lvl1pPr>
          </a:lstStyle>
          <a:p>
            <a:pPr>
              <a:defRPr/>
            </a:pPr>
            <a:fld id="{7102274C-8C47-41E2-93AF-D649DBE941E5}" type="datetimeFigureOut">
              <a:rPr lang="en-US"/>
              <a:pPr>
                <a:defRPr/>
              </a:pPr>
              <a:t>10/23/18</a:t>
            </a:fld>
            <a:endParaRPr lang="en-US"/>
          </a:p>
        </p:txBody>
      </p:sp>
      <p:sp>
        <p:nvSpPr>
          <p:cNvPr id="10" name="Footer Placeholder 2">
            <a:extLst>
              <a:ext uri="{FF2B5EF4-FFF2-40B4-BE49-F238E27FC236}"/>
            </a:extLst>
          </p:cNvPr>
          <p:cNvSpPr>
            <a:spLocks noGrp="1"/>
          </p:cNvSpPr>
          <p:nvPr>
            <p:ph type="ftr" sz="quarter" idx="3"/>
          </p:nvPr>
        </p:nvSpPr>
        <p:spPr>
          <a:xfrm>
            <a:off x="3038475" y="63436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cs typeface="+mn-cs"/>
              </a:defRPr>
            </a:lvl1pPr>
          </a:lstStyle>
          <a:p>
            <a:pPr>
              <a:defRPr/>
            </a:pPr>
            <a:endParaRPr lang="en-US"/>
          </a:p>
        </p:txBody>
      </p:sp>
      <p:sp>
        <p:nvSpPr>
          <p:cNvPr id="11" name="Slide Number Placeholder 8">
            <a:extLst>
              <a:ext uri="{FF2B5EF4-FFF2-40B4-BE49-F238E27FC236}"/>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mn-lt"/>
                <a:cs typeface="+mn-cs"/>
              </a:defRPr>
            </a:lvl1pPr>
          </a:lstStyle>
          <a:p>
            <a:pPr>
              <a:defRPr/>
            </a:pPr>
            <a:fld id="{E13CD0B4-BAB6-40A3-829A-A00F5CD0B139}" type="slidenum">
              <a:rPr lang="en-US" altLang="en-US"/>
              <a:pPr>
                <a:defRPr/>
              </a:pPr>
              <a:t>‹#›</a:t>
            </a:fld>
            <a:endParaRPr lang="en-US" altLang="en-US"/>
          </a:p>
        </p:txBody>
      </p:sp>
      <p:pic>
        <p:nvPicPr>
          <p:cNvPr id="9"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5" name="TextBox 14"/>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6" name="TextBox 15"/>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832" r:id="rId1"/>
    <p:sldLayoutId id="2147483831" r:id="rId2"/>
    <p:sldLayoutId id="2147483830" r:id="rId3"/>
    <p:sldLayoutId id="2147483829" r:id="rId4"/>
    <p:sldLayoutId id="2147483828" r:id="rId5"/>
    <p:sldLayoutId id="2147483827" r:id="rId6"/>
    <p:sldLayoutId id="2147483826" r:id="rId7"/>
    <p:sldLayoutId id="2147483825" r:id="rId8"/>
    <p:sldLayoutId id="2147483824" r:id="rId9"/>
    <p:sldLayoutId id="2147483823" r:id="rId10"/>
    <p:sldLayoutId id="2147483822" r:id="rId11"/>
  </p:sldLayoutIdLst>
  <p:txStyles>
    <p:titleStyle>
      <a:lvl1pPr algn="l" defTabSz="841375" rtl="0" eaLnBrk="0" fontAlgn="base" hangingPunct="0">
        <a:lnSpc>
          <a:spcPct val="90000"/>
        </a:lnSpc>
        <a:spcBef>
          <a:spcPct val="0"/>
        </a:spcBef>
        <a:spcAft>
          <a:spcPct val="0"/>
        </a:spcAft>
        <a:defRPr sz="4100" b="1" kern="1200">
          <a:solidFill>
            <a:srgbClr val="1E3268"/>
          </a:solidFill>
          <a:latin typeface="+mj-lt"/>
          <a:ea typeface="Open Sans"/>
          <a:cs typeface="+mj-cs"/>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a:cs typeface="Open Sans" pitchFamily="34"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mn-lt"/>
          <a:ea typeface="Open Sans"/>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pitchFamily="34" charset="0"/>
          <a:ea typeface="Open Sans Light"/>
          <a:cs typeface="Open Sans Light" pitchFamily="34"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pitchFamily="34" charset="0"/>
          <a:ea typeface="Open Sans Light"/>
          <a:cs typeface="Open Sans Light" pitchFamily="34"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pitchFamily="34" charset="0"/>
          <a:ea typeface="Open Sans Light"/>
          <a:cs typeface="Open Sans Light" pitchFamily="34"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pitchFamily="34" charset="0"/>
          <a:ea typeface="Open Sans Light"/>
          <a:cs typeface="Open Sans Light"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sp>
        <p:nvSpPr>
          <p:cNvPr id="37892"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37893"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altLang="en-US" smtClean="0"/>
              <a:t>Click to edit Master title style</a:t>
            </a:r>
          </a:p>
        </p:txBody>
      </p:sp>
      <p:sp>
        <p:nvSpPr>
          <p:cNvPr id="8" name="Footer Placeholder 3">
            <a:extLst>
              <a:ext uri="{FF2B5EF4-FFF2-40B4-BE49-F238E27FC236}"/>
            </a:extLst>
          </p:cNvPr>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cs typeface="+mn-cs"/>
              </a:defRPr>
            </a:lvl1pPr>
          </a:lstStyle>
          <a:p>
            <a:pPr>
              <a:defRPr/>
            </a:pPr>
            <a:endParaRPr lang="en-US"/>
          </a:p>
        </p:txBody>
      </p:sp>
      <p:sp>
        <p:nvSpPr>
          <p:cNvPr id="10" name="Slide Number Placeholder 4">
            <a:extLst>
              <a:ext uri="{FF2B5EF4-FFF2-40B4-BE49-F238E27FC236}"/>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mn-lt"/>
                <a:cs typeface="+mn-cs"/>
              </a:defRPr>
            </a:lvl1pPr>
          </a:lstStyle>
          <a:p>
            <a:pPr>
              <a:defRPr/>
            </a:pPr>
            <a:fld id="{E0EF2B39-8AD1-43FD-A2DE-0EA24D3AF168}" type="slidenum">
              <a:rPr lang="en-US" altLang="en-US"/>
              <a:pPr>
                <a:defRPr/>
              </a:pPr>
              <a:t>‹#›</a:t>
            </a:fld>
            <a:endParaRPr lang="en-US" altLang="en-US"/>
          </a:p>
        </p:txBody>
      </p:sp>
      <p:sp>
        <p:nvSpPr>
          <p:cNvPr id="11" name="Date Placeholder 4">
            <a:extLst>
              <a:ext uri="{FF2B5EF4-FFF2-40B4-BE49-F238E27FC236}"/>
            </a:extLst>
          </p:cNvPr>
          <p:cNvSpPr>
            <a:spLocks noGrp="1"/>
          </p:cNvSpPr>
          <p:nvPr>
            <p:ph type="dt" sz="half" idx="2"/>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sz="1700">
                <a:latin typeface="+mn-lt"/>
                <a:cs typeface="+mn-cs"/>
              </a:defRPr>
            </a:lvl1pPr>
          </a:lstStyle>
          <a:p>
            <a:pPr>
              <a:defRPr/>
            </a:pPr>
            <a:fld id="{639B5FE0-D741-4473-89DB-148AF443A787}" type="datetimeFigureOut">
              <a:rPr lang="en-US"/>
              <a:pPr>
                <a:defRPr/>
              </a:pPr>
              <a:t>10/23/18</a:t>
            </a:fld>
            <a:endParaRPr lang="en-US"/>
          </a:p>
        </p:txBody>
      </p:sp>
      <p:pic>
        <p:nvPicPr>
          <p:cNvPr id="9"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5" name="TextBox 14"/>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6" name="TextBox 15"/>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843" r:id="rId1"/>
    <p:sldLayoutId id="2147483842" r:id="rId2"/>
    <p:sldLayoutId id="2147483841" r:id="rId3"/>
    <p:sldLayoutId id="2147483840" r:id="rId4"/>
    <p:sldLayoutId id="2147483839" r:id="rId5"/>
    <p:sldLayoutId id="2147483838" r:id="rId6"/>
    <p:sldLayoutId id="2147483837" r:id="rId7"/>
    <p:sldLayoutId id="2147483836" r:id="rId8"/>
    <p:sldLayoutId id="2147483835" r:id="rId9"/>
    <p:sldLayoutId id="2147483834" r:id="rId10"/>
    <p:sldLayoutId id="2147483833" r:id="rId11"/>
  </p:sldLayoutIdLst>
  <p:txStyles>
    <p:titleStyle>
      <a:lvl1pPr algn="l" defTabSz="841375" rtl="0" eaLnBrk="0" fontAlgn="base" hangingPunct="0">
        <a:lnSpc>
          <a:spcPct val="90000"/>
        </a:lnSpc>
        <a:spcBef>
          <a:spcPct val="0"/>
        </a:spcBef>
        <a:spcAft>
          <a:spcPct val="0"/>
        </a:spcAft>
        <a:defRPr sz="4100" b="1" kern="1200">
          <a:solidFill>
            <a:srgbClr val="1E3268"/>
          </a:solidFill>
          <a:latin typeface="+mj-lt"/>
          <a:ea typeface="Open Sans"/>
          <a:cs typeface="+mj-cs"/>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a:cs typeface="Open Sans" pitchFamily="34"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mn-lt"/>
          <a:ea typeface="Open Sans"/>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pitchFamily="34" charset="0"/>
          <a:ea typeface="Open Sans Light"/>
          <a:cs typeface="Open Sans Light" pitchFamily="34"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pitchFamily="34" charset="0"/>
          <a:ea typeface="Open Sans Light"/>
          <a:cs typeface="Open Sans Light" pitchFamily="34"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pitchFamily="34" charset="0"/>
          <a:ea typeface="Open Sans Light"/>
          <a:cs typeface="Open Sans Light" pitchFamily="34"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pitchFamily="34" charset="0"/>
          <a:ea typeface="Open Sans Light"/>
          <a:cs typeface="Open Sans Light"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sp>
        <p:nvSpPr>
          <p:cNvPr id="50180"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50181"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altLang="en-US" smtClean="0"/>
              <a:t>Click to edit Master title style</a:t>
            </a:r>
          </a:p>
        </p:txBody>
      </p:sp>
      <p:sp>
        <p:nvSpPr>
          <p:cNvPr id="8" name="Footer Placeholder 5">
            <a:extLst>
              <a:ext uri="{FF2B5EF4-FFF2-40B4-BE49-F238E27FC236}"/>
            </a:extLst>
          </p:cNvPr>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cs typeface="+mn-cs"/>
              </a:defRPr>
            </a:lvl1pPr>
          </a:lstStyle>
          <a:p>
            <a:pPr>
              <a:defRPr/>
            </a:pPr>
            <a:endParaRPr lang="en-US"/>
          </a:p>
        </p:txBody>
      </p:sp>
      <p:sp>
        <p:nvSpPr>
          <p:cNvPr id="10" name="Slide Number Placeholder 6">
            <a:extLst>
              <a:ext uri="{FF2B5EF4-FFF2-40B4-BE49-F238E27FC236}"/>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mn-lt"/>
                <a:cs typeface="+mn-cs"/>
              </a:defRPr>
            </a:lvl1pPr>
          </a:lstStyle>
          <a:p>
            <a:pPr>
              <a:defRPr/>
            </a:pPr>
            <a:fld id="{BDF5BF37-4B13-437A-A54E-CAF4769E1B10}" type="slidenum">
              <a:rPr lang="en-US" altLang="en-US"/>
              <a:pPr>
                <a:defRPr/>
              </a:pPr>
              <a:t>‹#›</a:t>
            </a:fld>
            <a:endParaRPr lang="en-US" altLang="en-US"/>
          </a:p>
        </p:txBody>
      </p:sp>
      <p:sp>
        <p:nvSpPr>
          <p:cNvPr id="11" name="Date Placeholder 4">
            <a:extLst>
              <a:ext uri="{FF2B5EF4-FFF2-40B4-BE49-F238E27FC236}"/>
            </a:extLst>
          </p:cNvPr>
          <p:cNvSpPr>
            <a:spLocks noGrp="1"/>
          </p:cNvSpPr>
          <p:nvPr>
            <p:ph type="dt" sz="half" idx="2"/>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sz="1700">
                <a:latin typeface="+mn-lt"/>
                <a:cs typeface="+mn-cs"/>
              </a:defRPr>
            </a:lvl1pPr>
          </a:lstStyle>
          <a:p>
            <a:pPr>
              <a:defRPr/>
            </a:pPr>
            <a:fld id="{123B7B52-447B-4EDF-A66A-224416DA0A56}" type="datetimeFigureOut">
              <a:rPr lang="en-US"/>
              <a:pPr>
                <a:defRPr/>
              </a:pPr>
              <a:t>10/23/18</a:t>
            </a:fld>
            <a:endParaRPr lang="en-US"/>
          </a:p>
        </p:txBody>
      </p:sp>
      <p:pic>
        <p:nvPicPr>
          <p:cNvPr id="9"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5" name="TextBox 14"/>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6" name="TextBox 15"/>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854" r:id="rId1"/>
    <p:sldLayoutId id="2147483853" r:id="rId2"/>
    <p:sldLayoutId id="2147483852" r:id="rId3"/>
    <p:sldLayoutId id="2147483851" r:id="rId4"/>
    <p:sldLayoutId id="2147483850" r:id="rId5"/>
    <p:sldLayoutId id="2147483849" r:id="rId6"/>
    <p:sldLayoutId id="2147483848" r:id="rId7"/>
    <p:sldLayoutId id="2147483847" r:id="rId8"/>
    <p:sldLayoutId id="2147483846" r:id="rId9"/>
    <p:sldLayoutId id="2147483845" r:id="rId10"/>
    <p:sldLayoutId id="2147483844" r:id="rId11"/>
  </p:sldLayoutIdLst>
  <p:txStyles>
    <p:titleStyle>
      <a:lvl1pPr algn="l" defTabSz="841375" rtl="0" eaLnBrk="0" fontAlgn="base" hangingPunct="0">
        <a:lnSpc>
          <a:spcPct val="90000"/>
        </a:lnSpc>
        <a:spcBef>
          <a:spcPct val="0"/>
        </a:spcBef>
        <a:spcAft>
          <a:spcPct val="0"/>
        </a:spcAft>
        <a:defRPr sz="4100" b="1" kern="1200">
          <a:solidFill>
            <a:srgbClr val="1E3268"/>
          </a:solidFill>
          <a:latin typeface="+mj-lt"/>
          <a:ea typeface="Open Sans"/>
          <a:cs typeface="+mj-cs"/>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a:cs typeface="Open Sans" pitchFamily="34"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mn-lt"/>
          <a:ea typeface="Open Sans"/>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pitchFamily="34" charset="0"/>
          <a:ea typeface="Open Sans Light"/>
          <a:cs typeface="Open Sans Light" pitchFamily="34"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pitchFamily="34" charset="0"/>
          <a:ea typeface="Open Sans Light"/>
          <a:cs typeface="Open Sans Light" pitchFamily="34"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pitchFamily="34" charset="0"/>
          <a:ea typeface="Open Sans Light"/>
          <a:cs typeface="Open Sans Light" pitchFamily="34"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pitchFamily="34" charset="0"/>
          <a:ea typeface="Open Sans Light"/>
          <a:cs typeface="Open Sans Light"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sp>
        <p:nvSpPr>
          <p:cNvPr id="62468"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2469"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altLang="en-US" smtClean="0"/>
              <a:t>Click to edit Master title style</a:t>
            </a:r>
          </a:p>
        </p:txBody>
      </p:sp>
      <p:sp>
        <p:nvSpPr>
          <p:cNvPr id="8" name="Footer Placeholder 2">
            <a:extLst>
              <a:ext uri="{FF2B5EF4-FFF2-40B4-BE49-F238E27FC236}"/>
            </a:extLst>
          </p:cNvPr>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cs typeface="+mn-cs"/>
              </a:defRPr>
            </a:lvl1pPr>
          </a:lstStyle>
          <a:p>
            <a:pPr>
              <a:defRPr/>
            </a:pPr>
            <a:endParaRPr lang="en-US"/>
          </a:p>
        </p:txBody>
      </p:sp>
      <p:sp>
        <p:nvSpPr>
          <p:cNvPr id="10" name="Slide Number Placeholder 3">
            <a:extLst>
              <a:ext uri="{FF2B5EF4-FFF2-40B4-BE49-F238E27FC236}"/>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mn-lt"/>
                <a:cs typeface="+mn-cs"/>
              </a:defRPr>
            </a:lvl1pPr>
          </a:lstStyle>
          <a:p>
            <a:pPr>
              <a:defRPr/>
            </a:pPr>
            <a:fld id="{7EEA1C02-8D5A-4885-9A8D-4454853ACBDB}" type="slidenum">
              <a:rPr lang="en-US" altLang="en-US"/>
              <a:pPr>
                <a:defRPr/>
              </a:pPr>
              <a:t>‹#›</a:t>
            </a:fld>
            <a:endParaRPr lang="en-US" altLang="en-US"/>
          </a:p>
        </p:txBody>
      </p:sp>
      <p:sp>
        <p:nvSpPr>
          <p:cNvPr id="11" name="Date Placeholder 4">
            <a:extLst>
              <a:ext uri="{FF2B5EF4-FFF2-40B4-BE49-F238E27FC236}"/>
            </a:extLst>
          </p:cNvPr>
          <p:cNvSpPr>
            <a:spLocks noGrp="1"/>
          </p:cNvSpPr>
          <p:nvPr>
            <p:ph type="dt" sz="half" idx="2"/>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sz="1700">
                <a:latin typeface="+mn-lt"/>
                <a:cs typeface="+mn-cs"/>
              </a:defRPr>
            </a:lvl1pPr>
          </a:lstStyle>
          <a:p>
            <a:pPr>
              <a:defRPr/>
            </a:pPr>
            <a:fld id="{F2FE2DCC-5EFB-4C76-A7ED-BE58071DEC84}" type="datetimeFigureOut">
              <a:rPr lang="en-US"/>
              <a:pPr>
                <a:defRPr/>
              </a:pPr>
              <a:t>10/23/18</a:t>
            </a:fld>
            <a:endParaRPr lang="en-US"/>
          </a:p>
        </p:txBody>
      </p:sp>
      <p:pic>
        <p:nvPicPr>
          <p:cNvPr id="9"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5" name="TextBox 14"/>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6" name="TextBox 15"/>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865" r:id="rId1"/>
    <p:sldLayoutId id="2147483864" r:id="rId2"/>
    <p:sldLayoutId id="2147483863" r:id="rId3"/>
    <p:sldLayoutId id="2147483862" r:id="rId4"/>
    <p:sldLayoutId id="2147483861" r:id="rId5"/>
    <p:sldLayoutId id="2147483860" r:id="rId6"/>
    <p:sldLayoutId id="2147483859" r:id="rId7"/>
    <p:sldLayoutId id="2147483858" r:id="rId8"/>
    <p:sldLayoutId id="2147483857" r:id="rId9"/>
    <p:sldLayoutId id="2147483856" r:id="rId10"/>
    <p:sldLayoutId id="2147483855" r:id="rId11"/>
  </p:sldLayoutIdLst>
  <p:txStyles>
    <p:titleStyle>
      <a:lvl1pPr algn="l" defTabSz="841375" rtl="0" eaLnBrk="0" fontAlgn="base" hangingPunct="0">
        <a:lnSpc>
          <a:spcPct val="90000"/>
        </a:lnSpc>
        <a:spcBef>
          <a:spcPct val="0"/>
        </a:spcBef>
        <a:spcAft>
          <a:spcPct val="0"/>
        </a:spcAft>
        <a:defRPr sz="4100" b="1" kern="1200">
          <a:solidFill>
            <a:srgbClr val="1E3268"/>
          </a:solidFill>
          <a:latin typeface="+mj-lt"/>
          <a:ea typeface="Open Sans"/>
          <a:cs typeface="+mj-cs"/>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a:cs typeface="Open Sans" pitchFamily="34"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mn-lt"/>
          <a:ea typeface="Open Sans"/>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pitchFamily="34" charset="0"/>
          <a:ea typeface="Open Sans Light"/>
          <a:cs typeface="Open Sans Light" pitchFamily="34"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pitchFamily="34" charset="0"/>
          <a:ea typeface="Open Sans Light"/>
          <a:cs typeface="Open Sans Light" pitchFamily="34"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pitchFamily="34" charset="0"/>
          <a:ea typeface="Open Sans Light"/>
          <a:cs typeface="Open Sans Light" pitchFamily="34"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pitchFamily="34" charset="0"/>
          <a:ea typeface="Open Sans Light"/>
          <a:cs typeface="Open Sans Light"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7.png"/><Relationship Id="rId3" Type="http://schemas.openxmlformats.org/officeDocument/2006/relationships/image" Target="../media/image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hyperlink" Target="http://guidelines.diabetes.ca/" TargetMode="External"/><Relationship Id="rId3" Type="http://schemas.openxmlformats.org/officeDocument/2006/relationships/hyperlink" Target="http://diabetes.ca/"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4" Type="http://schemas.openxmlformats.org/officeDocument/2006/relationships/oleObject" Target="../embeddings/oleObject1.bin"/><Relationship Id="rId5" Type="http://schemas.openxmlformats.org/officeDocument/2006/relationships/image" Target="../media/image4.png"/><Relationship Id="rId1" Type="http://schemas.openxmlformats.org/officeDocument/2006/relationships/vmlDrawing" Target="../drawings/vmlDrawing1.vml"/><Relationship Id="rId2"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40.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le 3"/>
          <p:cNvSpPr>
            <a:spLocks noGrp="1"/>
          </p:cNvSpPr>
          <p:nvPr>
            <p:ph type="ctrTitle" idx="4294967295"/>
          </p:nvPr>
        </p:nvSpPr>
        <p:spPr>
          <a:xfrm>
            <a:off x="319088" y="2592388"/>
            <a:ext cx="7434262" cy="912812"/>
          </a:xfrm>
        </p:spPr>
        <p:txBody>
          <a:bodyPr/>
          <a:lstStyle/>
          <a:p>
            <a:r>
              <a:rPr lang="en-US" altLang="en-US" smtClean="0"/>
              <a:t/>
            </a:r>
            <a:br>
              <a:rPr lang="en-US" altLang="en-US" smtClean="0"/>
            </a:br>
            <a:r>
              <a:rPr lang="en-US" altLang="en-US" sz="3600" b="0" smtClean="0">
                <a:latin typeface="Arial" charset="0"/>
              </a:rPr>
              <a:t>2018 Clinical Practice Guidelines</a:t>
            </a:r>
            <a:r>
              <a:rPr lang="en-US" altLang="en-US" smtClean="0"/>
              <a:t/>
            </a:r>
            <a:br>
              <a:rPr lang="en-US" altLang="en-US" smtClean="0"/>
            </a:br>
            <a:r>
              <a:rPr lang="en-US" altLang="en-US" smtClean="0"/>
              <a:t/>
            </a:r>
            <a:br>
              <a:rPr lang="en-US" altLang="en-US" smtClean="0"/>
            </a:br>
            <a:r>
              <a:rPr lang="en-US" altLang="en-US" smtClean="0"/>
              <a:t>In-Hospital Management of Diabetes</a:t>
            </a:r>
          </a:p>
        </p:txBody>
      </p:sp>
      <p:sp>
        <p:nvSpPr>
          <p:cNvPr id="76802" name="Subtitle 4"/>
          <p:cNvSpPr>
            <a:spLocks noGrp="1"/>
          </p:cNvSpPr>
          <p:nvPr>
            <p:ph type="subTitle" idx="4294967295"/>
          </p:nvPr>
        </p:nvSpPr>
        <p:spPr>
          <a:xfrm>
            <a:off x="312738" y="4521200"/>
            <a:ext cx="7148512" cy="1387475"/>
          </a:xfrm>
        </p:spPr>
        <p:txBody>
          <a:bodyPr/>
          <a:lstStyle/>
          <a:p>
            <a:pPr marL="0" indent="0">
              <a:buFont typeface="Arial" charset="0"/>
              <a:buNone/>
            </a:pPr>
            <a:r>
              <a:rPr lang="en-US" altLang="en-US" smtClean="0">
                <a:solidFill>
                  <a:srgbClr val="00B2EB"/>
                </a:solidFill>
              </a:rPr>
              <a:t>Chapter 16</a:t>
            </a:r>
          </a:p>
          <a:p>
            <a:pPr marL="0" indent="0">
              <a:buFont typeface="Arial" charset="0"/>
              <a:buNone/>
            </a:pPr>
            <a:r>
              <a:rPr lang="en-CA" altLang="en-US" sz="2000" smtClean="0"/>
              <a:t>Janine Malcolm </a:t>
            </a:r>
            <a:r>
              <a:rPr lang="en-CA" altLang="en-US" sz="1600" smtClean="0"/>
              <a:t>MD FRCPC</a:t>
            </a:r>
            <a:r>
              <a:rPr lang="en-CA" altLang="en-US" sz="2000" smtClean="0"/>
              <a:t>, Ilana Halperin </a:t>
            </a:r>
            <a:r>
              <a:rPr lang="en-CA" altLang="en-US" sz="1600" smtClean="0"/>
              <a:t>MD FRCPC</a:t>
            </a:r>
            <a:r>
              <a:rPr lang="en-CA" altLang="en-US" sz="2000" smtClean="0"/>
              <a:t>, David Miller </a:t>
            </a:r>
            <a:r>
              <a:rPr lang="en-CA" altLang="en-US" sz="1600" smtClean="0"/>
              <a:t>MD FRCPC</a:t>
            </a:r>
            <a:r>
              <a:rPr lang="en-CA" altLang="en-US" sz="2000" smtClean="0"/>
              <a:t>, Sarah Moore </a:t>
            </a:r>
            <a:r>
              <a:rPr lang="en-CA" altLang="en-US" sz="1600" smtClean="0"/>
              <a:t>RN(EC) BScN MN</a:t>
            </a:r>
            <a:r>
              <a:rPr lang="en-CA" altLang="en-US" sz="2000" smtClean="0"/>
              <a:t>, Kara Nerenberg </a:t>
            </a:r>
            <a:r>
              <a:rPr lang="en-CA" altLang="en-US" sz="1600" smtClean="0"/>
              <a:t>MD FRCPC</a:t>
            </a:r>
            <a:r>
              <a:rPr lang="en-CA" altLang="en-US" sz="2000" smtClean="0"/>
              <a:t>, Vincent Woo </a:t>
            </a:r>
            <a:r>
              <a:rPr lang="en-CA" altLang="en-US" sz="1600" smtClean="0"/>
              <a:t>MD FRCPC</a:t>
            </a:r>
            <a:r>
              <a:rPr lang="en-CA" altLang="en-US" sz="2000" smtClean="0"/>
              <a:t>, Catherine Yu </a:t>
            </a:r>
            <a:r>
              <a:rPr lang="en-CA" altLang="en-US" sz="1600" smtClean="0"/>
              <a:t>MD FRCPC</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6399" name="Group 31"/>
          <p:cNvGraphicFramePr>
            <a:graphicFrameLocks noGrp="1"/>
          </p:cNvGraphicFramePr>
          <p:nvPr/>
        </p:nvGraphicFramePr>
        <p:xfrm>
          <a:off x="838200" y="1598613"/>
          <a:ext cx="7418388" cy="4359275"/>
        </p:xfrm>
        <a:graphic>
          <a:graphicData uri="http://schemas.openxmlformats.org/drawingml/2006/table">
            <a:tbl>
              <a:tblPr/>
              <a:tblGrid>
                <a:gridCol w="3709988"/>
                <a:gridCol w="3708400"/>
              </a:tblGrid>
              <a:tr h="804863">
                <a:tc>
                  <a:txBody>
                    <a:bodyPr/>
                    <a:lstStyle/>
                    <a:p>
                      <a:pPr marL="0" marR="0" lvl="0" indent="0" algn="ctr" defTabSz="841375" rtl="0" eaLnBrk="0" fontAlgn="base" latinLnBrk="0" hangingPunct="0">
                        <a:lnSpc>
                          <a:spcPct val="90000"/>
                        </a:lnSpc>
                        <a:spcBef>
                          <a:spcPts val="925"/>
                        </a:spcBef>
                        <a:spcAft>
                          <a:spcPct val="0"/>
                        </a:spcAft>
                        <a:buClrTx/>
                        <a:buSzTx/>
                        <a:buFont typeface="Arial" charset="0"/>
                        <a:buNone/>
                        <a:tabLst/>
                      </a:pPr>
                      <a:r>
                        <a:rPr kumimoji="0" lang="en-US" altLang="en-US" sz="2200" b="1" i="0" u="none" strike="noStrike" cap="none" normalizeH="0" baseline="0" smtClean="0">
                          <a:ln>
                            <a:noFill/>
                          </a:ln>
                          <a:solidFill>
                            <a:schemeClr val="bg1"/>
                          </a:solidFill>
                          <a:effectLst/>
                          <a:latin typeface="Open Sans"/>
                          <a:ea typeface="Open Sans"/>
                          <a:cs typeface="Open Sans"/>
                        </a:rPr>
                        <a:t>Hospitalized population with diabetes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841375" rtl="0" eaLnBrk="0" fontAlgn="base" latinLnBrk="0" hangingPunct="0">
                        <a:lnSpc>
                          <a:spcPct val="90000"/>
                        </a:lnSpc>
                        <a:spcBef>
                          <a:spcPts val="925"/>
                        </a:spcBef>
                        <a:spcAft>
                          <a:spcPct val="0"/>
                        </a:spcAft>
                        <a:buClrTx/>
                        <a:buSzTx/>
                        <a:buFont typeface="Arial" charset="0"/>
                        <a:buNone/>
                        <a:tabLst/>
                      </a:pPr>
                      <a:r>
                        <a:rPr kumimoji="0" lang="en-US" altLang="en-US" sz="2200" b="1" i="0" u="none" strike="noStrike" cap="none" normalizeH="0" baseline="0" smtClean="0">
                          <a:ln>
                            <a:noFill/>
                          </a:ln>
                          <a:solidFill>
                            <a:schemeClr val="bg1"/>
                          </a:solidFill>
                          <a:effectLst/>
                          <a:latin typeface="Open Sans"/>
                          <a:ea typeface="Open Sans"/>
                          <a:cs typeface="Open Sans"/>
                        </a:rPr>
                        <a:t>Blood glucose targets (mmol/L)</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579438">
                <a:tc>
                  <a:txBody>
                    <a:bodyPr/>
                    <a:lstStyle/>
                    <a:p>
                      <a:pPr marL="0" marR="0" lvl="0" indent="0" algn="l" defTabSz="841375" rtl="0" eaLnBrk="0" fontAlgn="base" latinLnBrk="0" hangingPunct="0">
                        <a:lnSpc>
                          <a:spcPct val="90000"/>
                        </a:lnSpc>
                        <a:spcBef>
                          <a:spcPts val="925"/>
                        </a:spcBef>
                        <a:spcAft>
                          <a:spcPct val="0"/>
                        </a:spcAft>
                        <a:buClrTx/>
                        <a:buSzTx/>
                        <a:buFont typeface="Arial" charset="0"/>
                        <a:buNone/>
                        <a:tabLst/>
                      </a:pPr>
                      <a:r>
                        <a:rPr kumimoji="0" lang="en-US" altLang="en-US" sz="2200" b="0" i="0" u="none" strike="noStrike" cap="none" normalizeH="0" baseline="0" smtClean="0">
                          <a:ln>
                            <a:noFill/>
                          </a:ln>
                          <a:solidFill>
                            <a:srgbClr val="1E3268"/>
                          </a:solidFill>
                          <a:effectLst/>
                          <a:latin typeface="Open Sans"/>
                          <a:ea typeface="Open Sans"/>
                          <a:cs typeface="Open Sans"/>
                        </a:rPr>
                        <a:t>Non-critically ill</a:t>
                      </a:r>
                    </a:p>
                    <a:p>
                      <a:pPr marL="0" marR="0" lvl="0" indent="0" algn="l" defTabSz="841375" rtl="0" eaLnBrk="0" fontAlgn="base" latinLnBrk="0" hangingPunct="0">
                        <a:lnSpc>
                          <a:spcPct val="90000"/>
                        </a:lnSpc>
                        <a:spcBef>
                          <a:spcPts val="925"/>
                        </a:spcBef>
                        <a:spcAft>
                          <a:spcPct val="0"/>
                        </a:spcAft>
                        <a:buClrTx/>
                        <a:buSzTx/>
                        <a:buFont typeface="Arial" charset="0"/>
                        <a:buNone/>
                        <a:tabLst/>
                      </a:pPr>
                      <a:endParaRPr kumimoji="0" lang="en-US" altLang="en-US" sz="2200" b="0" i="0" u="none" strike="noStrike" cap="none" normalizeH="0" baseline="0" smtClean="0">
                        <a:ln>
                          <a:noFill/>
                        </a:ln>
                        <a:solidFill>
                          <a:srgbClr val="1E3268"/>
                        </a:solidFill>
                        <a:effectLst/>
                        <a:latin typeface="Open Sans"/>
                        <a:ea typeface="Open Sans"/>
                        <a:cs typeface="Open Sans"/>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0" fontAlgn="base" latinLnBrk="0" hangingPunct="0">
                        <a:lnSpc>
                          <a:spcPct val="90000"/>
                        </a:lnSpc>
                        <a:spcBef>
                          <a:spcPts val="925"/>
                        </a:spcBef>
                        <a:spcAft>
                          <a:spcPct val="0"/>
                        </a:spcAft>
                        <a:buClrTx/>
                        <a:buSzTx/>
                        <a:buFont typeface="Arial" charset="0"/>
                        <a:buNone/>
                        <a:tabLst/>
                      </a:pPr>
                      <a:r>
                        <a:rPr kumimoji="0" lang="en-US" altLang="en-US" sz="2200" b="0" i="0" u="none" strike="noStrike" cap="none" normalizeH="0" baseline="0" smtClean="0">
                          <a:ln>
                            <a:noFill/>
                          </a:ln>
                          <a:solidFill>
                            <a:srgbClr val="1E3268"/>
                          </a:solidFill>
                          <a:effectLst/>
                          <a:latin typeface="Open Sans"/>
                          <a:ea typeface="Open Sans"/>
                          <a:cs typeface="Open Sans"/>
                        </a:rPr>
                        <a:t>preprandial:  5.0 - 8.0</a:t>
                      </a:r>
                    </a:p>
                    <a:p>
                      <a:pPr marL="0" marR="0" lvl="0" indent="0" algn="ctr" defTabSz="841375" rtl="0" eaLnBrk="0" fontAlgn="base" latinLnBrk="0" hangingPunct="0">
                        <a:lnSpc>
                          <a:spcPct val="90000"/>
                        </a:lnSpc>
                        <a:spcBef>
                          <a:spcPts val="925"/>
                        </a:spcBef>
                        <a:spcAft>
                          <a:spcPct val="0"/>
                        </a:spcAft>
                        <a:buClrTx/>
                        <a:buSzTx/>
                        <a:buFont typeface="Arial" charset="0"/>
                        <a:buNone/>
                        <a:tabLst/>
                      </a:pPr>
                      <a:r>
                        <a:rPr kumimoji="0" lang="en-US" altLang="en-US" sz="2200" b="0" i="0" u="none" strike="noStrike" cap="none" normalizeH="0" baseline="0" smtClean="0">
                          <a:ln>
                            <a:noFill/>
                          </a:ln>
                          <a:solidFill>
                            <a:srgbClr val="1E3268"/>
                          </a:solidFill>
                          <a:effectLst/>
                          <a:latin typeface="Open Sans"/>
                          <a:ea typeface="Open Sans"/>
                          <a:cs typeface="Open Sans"/>
                        </a:rPr>
                        <a:t>random:  &lt;10.0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485775">
                <a:tc>
                  <a:txBody>
                    <a:bodyPr/>
                    <a:lstStyle/>
                    <a:p>
                      <a:pPr marL="0" marR="0" lvl="0" indent="0" algn="l" defTabSz="841375" rtl="0" eaLnBrk="0" fontAlgn="base" latinLnBrk="0" hangingPunct="0">
                        <a:lnSpc>
                          <a:spcPct val="90000"/>
                        </a:lnSpc>
                        <a:spcBef>
                          <a:spcPts val="925"/>
                        </a:spcBef>
                        <a:spcAft>
                          <a:spcPct val="0"/>
                        </a:spcAft>
                        <a:buClrTx/>
                        <a:buSzTx/>
                        <a:buFont typeface="Arial" charset="0"/>
                        <a:buNone/>
                        <a:tabLst/>
                      </a:pPr>
                      <a:r>
                        <a:rPr kumimoji="0" lang="en-US" altLang="en-US" sz="2200" b="0" i="0" u="none" strike="noStrike" cap="none" normalizeH="0" baseline="0" smtClean="0">
                          <a:ln>
                            <a:noFill/>
                          </a:ln>
                          <a:solidFill>
                            <a:srgbClr val="1E3268"/>
                          </a:solidFill>
                          <a:effectLst/>
                          <a:latin typeface="Open Sans"/>
                          <a:ea typeface="Open Sans"/>
                          <a:cs typeface="Open Sans"/>
                        </a:rPr>
                        <a:t>Critically ill</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0" fontAlgn="base" latinLnBrk="0" hangingPunct="0">
                        <a:lnSpc>
                          <a:spcPct val="90000"/>
                        </a:lnSpc>
                        <a:spcBef>
                          <a:spcPts val="925"/>
                        </a:spcBef>
                        <a:spcAft>
                          <a:spcPct val="0"/>
                        </a:spcAft>
                        <a:buClrTx/>
                        <a:buSzTx/>
                        <a:buFont typeface="Arial" charset="0"/>
                        <a:buNone/>
                        <a:tabLst/>
                      </a:pPr>
                      <a:r>
                        <a:rPr kumimoji="0" lang="en-US" altLang="en-US" sz="2200" b="0" i="0" u="none" strike="noStrike" cap="none" normalizeH="0" baseline="0" smtClean="0">
                          <a:ln>
                            <a:noFill/>
                          </a:ln>
                          <a:solidFill>
                            <a:srgbClr val="1E3268"/>
                          </a:solidFill>
                          <a:effectLst/>
                          <a:latin typeface="Open Sans"/>
                          <a:ea typeface="Open Sans"/>
                          <a:cs typeface="Open Sans"/>
                        </a:rPr>
                        <a:t>6.0 - 10.0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527050">
                <a:tc>
                  <a:txBody>
                    <a:bodyPr/>
                    <a:lstStyle/>
                    <a:p>
                      <a:pPr marL="0" marR="0" lvl="0" indent="0" algn="l" defTabSz="841375" rtl="0" eaLnBrk="0" fontAlgn="base" latinLnBrk="0" hangingPunct="0">
                        <a:lnSpc>
                          <a:spcPct val="90000"/>
                        </a:lnSpc>
                        <a:spcBef>
                          <a:spcPts val="925"/>
                        </a:spcBef>
                        <a:spcAft>
                          <a:spcPct val="0"/>
                        </a:spcAft>
                        <a:buClrTx/>
                        <a:buSzTx/>
                        <a:buFont typeface="Arial" charset="0"/>
                        <a:buNone/>
                        <a:tabLst/>
                      </a:pPr>
                      <a:r>
                        <a:rPr kumimoji="0" lang="en-US" altLang="en-US" sz="2200" b="0" i="0" u="none" strike="noStrike" cap="none" normalizeH="0" baseline="0" smtClean="0">
                          <a:ln>
                            <a:noFill/>
                          </a:ln>
                          <a:solidFill>
                            <a:srgbClr val="1E3268"/>
                          </a:solidFill>
                          <a:effectLst/>
                          <a:latin typeface="Open Sans"/>
                          <a:ea typeface="Open Sans"/>
                          <a:cs typeface="Open Sans"/>
                        </a:rPr>
                        <a:t>CABG intraoperatively</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0" fontAlgn="base" latinLnBrk="0" hangingPunct="0">
                        <a:lnSpc>
                          <a:spcPct val="90000"/>
                        </a:lnSpc>
                        <a:spcBef>
                          <a:spcPts val="925"/>
                        </a:spcBef>
                        <a:spcAft>
                          <a:spcPct val="0"/>
                        </a:spcAft>
                        <a:buClrTx/>
                        <a:buSzTx/>
                        <a:buFont typeface="Arial" charset="0"/>
                        <a:buNone/>
                        <a:tabLst/>
                      </a:pPr>
                      <a:r>
                        <a:rPr kumimoji="0" lang="en-US" altLang="en-US" sz="2200" b="0" i="0" u="none" strike="noStrike" cap="none" normalizeH="0" baseline="0" smtClean="0">
                          <a:ln>
                            <a:noFill/>
                          </a:ln>
                          <a:solidFill>
                            <a:srgbClr val="1E3268"/>
                          </a:solidFill>
                          <a:effectLst/>
                          <a:latin typeface="Open Sans"/>
                          <a:ea typeface="Open Sans"/>
                          <a:cs typeface="Open Sans"/>
                        </a:rPr>
                        <a:t>5.5 - 11.1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769938">
                <a:tc>
                  <a:txBody>
                    <a:bodyPr/>
                    <a:lstStyle/>
                    <a:p>
                      <a:pPr marL="0" marR="0" lvl="0" indent="0" algn="l" defTabSz="841375" rtl="0" eaLnBrk="0" fontAlgn="base" latinLnBrk="0" hangingPunct="0">
                        <a:lnSpc>
                          <a:spcPct val="90000"/>
                        </a:lnSpc>
                        <a:spcBef>
                          <a:spcPts val="925"/>
                        </a:spcBef>
                        <a:spcAft>
                          <a:spcPct val="0"/>
                        </a:spcAft>
                        <a:buClrTx/>
                        <a:buSzTx/>
                        <a:buFont typeface="Arial" charset="0"/>
                        <a:buNone/>
                        <a:tabLst/>
                      </a:pPr>
                      <a:r>
                        <a:rPr kumimoji="0" lang="en-US" altLang="en-US" sz="2200" b="0" i="0" u="none" strike="noStrike" cap="none" normalizeH="0" baseline="0" smtClean="0">
                          <a:ln>
                            <a:noFill/>
                          </a:ln>
                          <a:solidFill>
                            <a:srgbClr val="1E3268"/>
                          </a:solidFill>
                          <a:effectLst/>
                          <a:latin typeface="Open Sans"/>
                          <a:ea typeface="Open Sans"/>
                          <a:cs typeface="Open Sans"/>
                        </a:rPr>
                        <a:t>Perioperatively for other surgeries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0" fontAlgn="base" latinLnBrk="0" hangingPunct="0">
                        <a:lnSpc>
                          <a:spcPct val="90000"/>
                        </a:lnSpc>
                        <a:spcBef>
                          <a:spcPts val="925"/>
                        </a:spcBef>
                        <a:spcAft>
                          <a:spcPct val="0"/>
                        </a:spcAft>
                        <a:buClrTx/>
                        <a:buSzTx/>
                        <a:buFont typeface="Arial" charset="0"/>
                        <a:buNone/>
                        <a:tabLst/>
                      </a:pPr>
                      <a:r>
                        <a:rPr kumimoji="0" lang="en-US" altLang="en-US" sz="2200" b="0" i="0" u="none" strike="noStrike" cap="none" normalizeH="0" baseline="0" smtClean="0">
                          <a:ln>
                            <a:noFill/>
                          </a:ln>
                          <a:solidFill>
                            <a:srgbClr val="1E3268"/>
                          </a:solidFill>
                          <a:effectLst/>
                          <a:latin typeface="Open Sans"/>
                          <a:ea typeface="Open Sans"/>
                          <a:cs typeface="Open Sans"/>
                        </a:rPr>
                        <a:t>5.0 - 10.0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498475">
                <a:tc>
                  <a:txBody>
                    <a:bodyPr/>
                    <a:lstStyle/>
                    <a:p>
                      <a:pPr marL="0" marR="0" lvl="0" indent="0" algn="l" defTabSz="841375" rtl="0" eaLnBrk="0" fontAlgn="base" latinLnBrk="0" hangingPunct="0">
                        <a:lnSpc>
                          <a:spcPct val="90000"/>
                        </a:lnSpc>
                        <a:spcBef>
                          <a:spcPts val="925"/>
                        </a:spcBef>
                        <a:spcAft>
                          <a:spcPct val="0"/>
                        </a:spcAft>
                        <a:buClrTx/>
                        <a:buSzTx/>
                        <a:buFont typeface="Arial" charset="0"/>
                        <a:buNone/>
                        <a:tabLst/>
                      </a:pPr>
                      <a:r>
                        <a:rPr kumimoji="0" lang="en-US" altLang="en-US" sz="2200" b="0" i="0" u="none" strike="noStrike" cap="none" normalizeH="0" baseline="0" smtClean="0">
                          <a:ln>
                            <a:noFill/>
                          </a:ln>
                          <a:solidFill>
                            <a:srgbClr val="1E3268"/>
                          </a:solidFill>
                          <a:effectLst/>
                          <a:latin typeface="Open Sans"/>
                          <a:ea typeface="Open Sans"/>
                          <a:cs typeface="Open Sans"/>
                        </a:rPr>
                        <a:t>Acute coronary syndrome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0" fontAlgn="base" latinLnBrk="0" hangingPunct="0">
                        <a:lnSpc>
                          <a:spcPct val="90000"/>
                        </a:lnSpc>
                        <a:spcBef>
                          <a:spcPts val="925"/>
                        </a:spcBef>
                        <a:spcAft>
                          <a:spcPct val="0"/>
                        </a:spcAft>
                        <a:buClrTx/>
                        <a:buSzTx/>
                        <a:buFont typeface="Arial" charset="0"/>
                        <a:buNone/>
                        <a:tabLst/>
                      </a:pPr>
                      <a:r>
                        <a:rPr kumimoji="0" lang="en-US" altLang="en-US" sz="2200" b="0" i="0" u="none" strike="noStrike" cap="none" normalizeH="0" baseline="0" smtClean="0">
                          <a:ln>
                            <a:noFill/>
                          </a:ln>
                          <a:solidFill>
                            <a:srgbClr val="1E3268"/>
                          </a:solidFill>
                          <a:effectLst/>
                          <a:latin typeface="Open Sans"/>
                          <a:ea typeface="Open Sans"/>
                          <a:cs typeface="Open Sans"/>
                        </a:rPr>
                        <a:t>7.0 - 10.0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461963">
                <a:tc>
                  <a:txBody>
                    <a:bodyPr/>
                    <a:lstStyle/>
                    <a:p>
                      <a:pPr marL="0" marR="0" lvl="0" indent="0" algn="l" defTabSz="841375" rtl="0" eaLnBrk="0" fontAlgn="base" latinLnBrk="0" hangingPunct="0">
                        <a:lnSpc>
                          <a:spcPct val="90000"/>
                        </a:lnSpc>
                        <a:spcBef>
                          <a:spcPts val="925"/>
                        </a:spcBef>
                        <a:spcAft>
                          <a:spcPct val="0"/>
                        </a:spcAft>
                        <a:buClrTx/>
                        <a:buSzTx/>
                        <a:buFont typeface="Arial" charset="0"/>
                        <a:buNone/>
                        <a:tabLst/>
                      </a:pPr>
                      <a:r>
                        <a:rPr kumimoji="0" lang="en-US" altLang="en-US" sz="2200" b="0" i="0" u="none" strike="noStrike" cap="none" normalizeH="0" baseline="0" smtClean="0">
                          <a:ln>
                            <a:noFill/>
                          </a:ln>
                          <a:solidFill>
                            <a:srgbClr val="1E3268"/>
                          </a:solidFill>
                          <a:effectLst/>
                          <a:latin typeface="Open Sans"/>
                          <a:ea typeface="Open Sans"/>
                          <a:cs typeface="Open Sans"/>
                        </a:rPr>
                        <a:t>Labour and delivery</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0" fontAlgn="base" latinLnBrk="0" hangingPunct="0">
                        <a:lnSpc>
                          <a:spcPct val="90000"/>
                        </a:lnSpc>
                        <a:spcBef>
                          <a:spcPts val="925"/>
                        </a:spcBef>
                        <a:spcAft>
                          <a:spcPct val="0"/>
                        </a:spcAft>
                        <a:buClrTx/>
                        <a:buSzTx/>
                        <a:buFont typeface="Arial" charset="0"/>
                        <a:buNone/>
                        <a:tabLst/>
                      </a:pPr>
                      <a:r>
                        <a:rPr kumimoji="0" lang="en-US" altLang="en-US" sz="2200" b="0" i="0" u="none" strike="noStrike" cap="none" normalizeH="0" baseline="0" smtClean="0">
                          <a:ln>
                            <a:noFill/>
                          </a:ln>
                          <a:solidFill>
                            <a:srgbClr val="1E3268"/>
                          </a:solidFill>
                          <a:effectLst/>
                          <a:latin typeface="Open Sans"/>
                          <a:ea typeface="Open Sans"/>
                          <a:cs typeface="Open Sans"/>
                        </a:rPr>
                        <a:t>4.0 - 7.0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bl>
          </a:graphicData>
        </a:graphic>
      </p:graphicFrame>
      <p:sp>
        <p:nvSpPr>
          <p:cNvPr id="186395" name="Rectangle 147"/>
          <p:cNvSpPr>
            <a:spLocks noGrp="1"/>
          </p:cNvSpPr>
          <p:nvPr>
            <p:ph type="title" idx="4294967295"/>
          </p:nvPr>
        </p:nvSpPr>
        <p:spPr>
          <a:xfrm>
            <a:off x="741363" y="477838"/>
            <a:ext cx="7886700" cy="1325562"/>
          </a:xfrm>
        </p:spPr>
        <p:txBody>
          <a:bodyPr/>
          <a:lstStyle/>
          <a:p>
            <a:r>
              <a:rPr lang="en-US" altLang="en-US" sz="2800" smtClean="0">
                <a:latin typeface="Open Sans"/>
                <a:ea typeface="Open Sans"/>
                <a:cs typeface="Open Sans"/>
              </a:rPr>
              <a:t>Recommended glycemic targets for hospitalized people with diabetes</a:t>
            </a:r>
            <a:br>
              <a:rPr lang="en-US" altLang="en-US" sz="2800" smtClean="0">
                <a:latin typeface="Open Sans"/>
                <a:ea typeface="Open Sans"/>
                <a:cs typeface="Open Sans"/>
              </a:rPr>
            </a:br>
            <a:endParaRPr lang="en-US" altLang="en-US" sz="2800" smtClean="0">
              <a:latin typeface="Open Sans"/>
              <a:ea typeface="Open Sans"/>
              <a:cs typeface="Open Sans"/>
            </a:endParaRPr>
          </a:p>
        </p:txBody>
      </p:sp>
      <p:sp>
        <p:nvSpPr>
          <p:cNvPr id="186396" name="Text Box 149"/>
          <p:cNvSpPr txBox="1">
            <a:spLocks noChangeArrowheads="1"/>
          </p:cNvSpPr>
          <p:nvPr/>
        </p:nvSpPr>
        <p:spPr bwMode="auto">
          <a:xfrm>
            <a:off x="838200" y="6192838"/>
            <a:ext cx="6583363" cy="639762"/>
          </a:xfrm>
          <a:prstGeom prst="rect">
            <a:avLst/>
          </a:prstGeom>
          <a:noFill/>
          <a:ln w="9525">
            <a:noFill/>
            <a:miter lim="800000"/>
            <a:headEnd/>
            <a:tailEnd/>
          </a:ln>
        </p:spPr>
        <p:txBody>
          <a:bodyPr>
            <a:spAutoFit/>
          </a:bodyPr>
          <a:lstStyle/>
          <a:p>
            <a:pPr defTabSz="914400"/>
            <a:r>
              <a:rPr lang="en-US" altLang="en-US" sz="1200">
                <a:latin typeface="Open Sans"/>
                <a:ea typeface="Open Sans"/>
                <a:cs typeface="Open Sans"/>
              </a:rPr>
              <a:t>Less stringent targets may be appropriate in terminally ill patients or in people with severe comorbidities </a:t>
            </a:r>
          </a:p>
          <a:p>
            <a:pPr defTabSz="914400"/>
            <a:r>
              <a:rPr lang="en-US" altLang="en-US" sz="1200" i="1">
                <a:latin typeface="Open Sans"/>
                <a:ea typeface="Open Sans"/>
                <a:cs typeface="Open Sans"/>
              </a:rPr>
              <a:t>CABG,</a:t>
            </a:r>
            <a:r>
              <a:rPr lang="en-US" altLang="en-US" sz="1200">
                <a:latin typeface="Open Sans"/>
                <a:ea typeface="Open Sans"/>
                <a:cs typeface="Open Sans"/>
              </a:rPr>
              <a:t> coronary artery bypass grafting</a:t>
            </a:r>
          </a:p>
        </p:txBody>
      </p:sp>
      <p:sp>
        <p:nvSpPr>
          <p:cNvPr id="186397" name="Text Box 150"/>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16.  In-hospital Management of Diabetes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4294967295"/>
          </p:nvPr>
        </p:nvSpPr>
        <p:spPr>
          <a:xfrm>
            <a:off x="4691063" y="1725613"/>
            <a:ext cx="4419600" cy="4876800"/>
          </a:xfrm>
        </p:spPr>
        <p:txBody>
          <a:bodyPr>
            <a:normAutofit/>
          </a:bodyPr>
          <a:lstStyle/>
          <a:p>
            <a:pPr marL="0" indent="0">
              <a:lnSpc>
                <a:spcPct val="120000"/>
              </a:lnSpc>
              <a:buFont typeface="Arial" panose="020B0604020202020204" pitchFamily="34" charset="0"/>
              <a:buNone/>
              <a:defRPr/>
            </a:pPr>
            <a:r>
              <a:rPr lang="en-US" sz="2400" b="0" dirty="0">
                <a:ea typeface="Open Sans" charset="0"/>
              </a:rPr>
              <a:t>In the absence of routine insulin, sliding scale insulin regimen (bolus insulin on a </a:t>
            </a:r>
            <a:r>
              <a:rPr lang="en-US" sz="2400" b="0" dirty="0" err="1">
                <a:ea typeface="Open Sans" charset="0"/>
              </a:rPr>
              <a:t>prn</a:t>
            </a:r>
            <a:r>
              <a:rPr lang="en-US" sz="2400" b="0" dirty="0">
                <a:ea typeface="Open Sans" charset="0"/>
              </a:rPr>
              <a:t> basis) is purely </a:t>
            </a:r>
            <a:r>
              <a:rPr lang="en-US" sz="2400" b="0" u="sng" dirty="0">
                <a:ea typeface="Open Sans" charset="0"/>
              </a:rPr>
              <a:t>reactive rather than proactive</a:t>
            </a:r>
            <a:r>
              <a:rPr lang="en-US" sz="2400" b="0" dirty="0">
                <a:ea typeface="Open Sans" charset="0"/>
              </a:rPr>
              <a:t> and allows for hyperglycemia to occur before responding </a:t>
            </a:r>
          </a:p>
          <a:p>
            <a:pPr>
              <a:lnSpc>
                <a:spcPct val="120000"/>
              </a:lnSpc>
              <a:buFont typeface="Arial" panose="020B0604020202020204" pitchFamily="34" charset="0"/>
              <a:buChar char="•"/>
              <a:defRPr/>
            </a:pPr>
            <a:endParaRPr lang="en-US" sz="2400" b="0" dirty="0">
              <a:ea typeface="Open Sans" charset="0"/>
            </a:endParaRPr>
          </a:p>
        </p:txBody>
      </p:sp>
      <p:graphicFrame>
        <p:nvGraphicFramePr>
          <p:cNvPr id="5" name="Group 69"/>
          <p:cNvGraphicFramePr>
            <a:graphicFrameLocks noGrp="1"/>
          </p:cNvGraphicFramePr>
          <p:nvPr/>
        </p:nvGraphicFramePr>
        <p:xfrm>
          <a:off x="492125" y="1828800"/>
          <a:ext cx="3836988" cy="3276600"/>
        </p:xfrm>
        <a:graphic>
          <a:graphicData uri="http://schemas.openxmlformats.org/drawingml/2006/table">
            <a:tbl>
              <a:tblPr/>
              <a:tblGrid>
                <a:gridCol w="1900093">
                  <a:extLst>
                    <a:ext uri="{9D8B030D-6E8A-4147-A177-3AD203B41FA5}"/>
                  </a:extLst>
                </a:gridCol>
                <a:gridCol w="1936217">
                  <a:extLst>
                    <a:ext uri="{9D8B030D-6E8A-4147-A177-3AD203B41FA5}"/>
                  </a:extLst>
                </a:gridCol>
              </a:tblGrid>
              <a:tr h="445171">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2000" b="1" i="0" u="none" strike="noStrike" cap="none" normalizeH="0" baseline="0" dirty="0">
                          <a:ln>
                            <a:noFill/>
                          </a:ln>
                          <a:solidFill>
                            <a:srgbClr val="FFFFFF"/>
                          </a:solidFill>
                          <a:effectLst/>
                          <a:latin typeface="Calibri" charset="0"/>
                          <a:ea typeface="ＭＳ Ｐゴシック" charset="-128"/>
                          <a:cs typeface="ＭＳ Ｐゴシック" charset="-128"/>
                        </a:rPr>
                        <a:t>BG (</a:t>
                      </a:r>
                      <a:r>
                        <a:rPr kumimoji="0" lang="en-US" sz="2000" b="1" i="0" u="none" strike="noStrike" cap="none" normalizeH="0" baseline="0" dirty="0" err="1">
                          <a:ln>
                            <a:noFill/>
                          </a:ln>
                          <a:solidFill>
                            <a:srgbClr val="FFFFFF"/>
                          </a:solidFill>
                          <a:effectLst/>
                          <a:latin typeface="Calibri" charset="0"/>
                          <a:ea typeface="ＭＳ Ｐゴシック" charset="-128"/>
                          <a:cs typeface="ＭＳ Ｐゴシック" charset="-128"/>
                        </a:rPr>
                        <a:t>mmol</a:t>
                      </a:r>
                      <a:r>
                        <a:rPr kumimoji="0" lang="en-US" sz="2000" b="1" i="0" u="none" strike="noStrike" cap="none" normalizeH="0" baseline="0" dirty="0">
                          <a:ln>
                            <a:noFill/>
                          </a:ln>
                          <a:solidFill>
                            <a:srgbClr val="FFFFFF"/>
                          </a:solidFill>
                          <a:effectLst/>
                          <a:latin typeface="Calibri" charset="0"/>
                          <a:ea typeface="ＭＳ Ｐゴシック" charset="-128"/>
                          <a:cs typeface="ＭＳ Ｐゴシック" charset="-128"/>
                        </a:rPr>
                        <a:t>/L)</a:t>
                      </a:r>
                    </a:p>
                  </a:txBody>
                  <a:tcPr marL="91462" marR="91462" marT="45700" marB="457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2000" b="1" i="0" u="none" strike="noStrike" cap="none" normalizeH="0" baseline="0" dirty="0">
                          <a:ln>
                            <a:noFill/>
                          </a:ln>
                          <a:solidFill>
                            <a:srgbClr val="FFFFFF"/>
                          </a:solidFill>
                          <a:effectLst/>
                          <a:latin typeface="Calibri" charset="0"/>
                          <a:ea typeface="ＭＳ Ｐゴシック" charset="-128"/>
                          <a:cs typeface="ＭＳ Ｐゴシック" charset="-128"/>
                        </a:rPr>
                        <a:t>Bolus insulin (U)</a:t>
                      </a:r>
                    </a:p>
                  </a:txBody>
                  <a:tcPr marL="91462" marR="91462" marT="45700" marB="457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tx1"/>
                    </a:solidFill>
                  </a:tcPr>
                </a:tc>
                <a:extLst>
                  <a:ext uri="{0D108BD9-81ED-4DB2-BD59-A6C34878D82A}"/>
                </a:extLst>
              </a:tr>
              <a:tr h="471905">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2400" b="0" i="0" u="none" strike="noStrike" cap="none" normalizeH="0" baseline="0" dirty="0">
                          <a:ln>
                            <a:noFill/>
                          </a:ln>
                          <a:solidFill>
                            <a:schemeClr val="tx1"/>
                          </a:solidFill>
                          <a:effectLst/>
                          <a:latin typeface="Calibri" charset="0"/>
                          <a:ea typeface="ＭＳ Ｐゴシック" charset="-128"/>
                          <a:cs typeface="ＭＳ Ｐゴシック" charset="-128"/>
                        </a:rPr>
                        <a:t>&lt;4</a:t>
                      </a:r>
                    </a:p>
                  </a:txBody>
                  <a:tcPr marL="91462" marR="91462" marT="45700" marB="457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2400" b="0" i="0" u="none" strike="noStrike" cap="none" normalizeH="0" baseline="0">
                          <a:ln>
                            <a:noFill/>
                          </a:ln>
                          <a:solidFill>
                            <a:schemeClr val="tx1"/>
                          </a:solidFill>
                          <a:effectLst/>
                          <a:latin typeface="Calibri" charset="0"/>
                          <a:ea typeface="ＭＳ Ｐゴシック" charset="-128"/>
                          <a:cs typeface="ＭＳ Ｐゴシック" charset="-128"/>
                        </a:rPr>
                        <a:t>Call MD</a:t>
                      </a:r>
                    </a:p>
                  </a:txBody>
                  <a:tcPr marL="91462" marR="91462" marT="45700" marB="457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extLst>
                  <a:ext uri="{0D108BD9-81ED-4DB2-BD59-A6C34878D82A}"/>
                </a:extLst>
              </a:tr>
              <a:tr h="471905">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2400" b="0" i="0" u="none" strike="noStrike" cap="none" normalizeH="0" baseline="0">
                          <a:ln>
                            <a:noFill/>
                          </a:ln>
                          <a:solidFill>
                            <a:schemeClr val="tx1"/>
                          </a:solidFill>
                          <a:effectLst/>
                          <a:latin typeface="Calibri" charset="0"/>
                          <a:ea typeface="ＭＳ Ｐゴシック" charset="-128"/>
                          <a:cs typeface="ＭＳ Ｐゴシック" charset="-128"/>
                        </a:rPr>
                        <a:t>  4.1 – 10.0</a:t>
                      </a:r>
                    </a:p>
                  </a:txBody>
                  <a:tcPr marL="91462" marR="91462" marT="45700" marB="457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2400" b="0" i="0" u="none" strike="noStrike" cap="none" normalizeH="0" baseline="0" dirty="0">
                          <a:ln>
                            <a:noFill/>
                          </a:ln>
                          <a:solidFill>
                            <a:schemeClr val="tx1"/>
                          </a:solidFill>
                          <a:effectLst/>
                          <a:latin typeface="Calibri" charset="0"/>
                          <a:ea typeface="ＭＳ Ｐゴシック" charset="-128"/>
                          <a:cs typeface="ＭＳ Ｐゴシック" charset="-128"/>
                        </a:rPr>
                        <a:t>0</a:t>
                      </a:r>
                    </a:p>
                  </a:txBody>
                  <a:tcPr marL="91462" marR="91462" marT="45700" marB="457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extLst>
                  <a:ext uri="{0D108BD9-81ED-4DB2-BD59-A6C34878D82A}"/>
                </a:extLst>
              </a:tr>
              <a:tr h="471905">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2400" b="0" i="0" u="none" strike="noStrike" cap="none" normalizeH="0" baseline="0">
                          <a:ln>
                            <a:noFill/>
                          </a:ln>
                          <a:solidFill>
                            <a:schemeClr val="tx1"/>
                          </a:solidFill>
                          <a:effectLst/>
                          <a:latin typeface="Calibri" charset="0"/>
                          <a:ea typeface="ＭＳ Ｐゴシック" charset="-128"/>
                          <a:cs typeface="ＭＳ Ｐゴシック" charset="-128"/>
                        </a:rPr>
                        <a:t>  10.1 – 13.0 </a:t>
                      </a:r>
                    </a:p>
                  </a:txBody>
                  <a:tcPr marL="91462" marR="91462" marT="45700" marB="457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2400" b="0" i="0" u="none" strike="noStrike" cap="none" normalizeH="0" baseline="0">
                          <a:ln>
                            <a:noFill/>
                          </a:ln>
                          <a:solidFill>
                            <a:schemeClr val="tx1"/>
                          </a:solidFill>
                          <a:effectLst/>
                          <a:latin typeface="Calibri" charset="0"/>
                          <a:ea typeface="ＭＳ Ｐゴシック" charset="-128"/>
                          <a:cs typeface="ＭＳ Ｐゴシック" charset="-128"/>
                        </a:rPr>
                        <a:t>2</a:t>
                      </a:r>
                    </a:p>
                  </a:txBody>
                  <a:tcPr marL="91462" marR="91462" marT="45700" marB="457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extLst>
                  <a:ext uri="{0D108BD9-81ED-4DB2-BD59-A6C34878D82A}"/>
                </a:extLst>
              </a:tr>
              <a:tr h="471905">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2400" b="0" i="0" u="none" strike="noStrike" cap="none" normalizeH="0" baseline="0">
                          <a:ln>
                            <a:noFill/>
                          </a:ln>
                          <a:solidFill>
                            <a:schemeClr val="tx1"/>
                          </a:solidFill>
                          <a:effectLst/>
                          <a:latin typeface="Calibri" charset="0"/>
                          <a:ea typeface="ＭＳ Ｐゴシック" charset="-128"/>
                          <a:cs typeface="ＭＳ Ｐゴシック" charset="-128"/>
                        </a:rPr>
                        <a:t>13.1 – 16.0</a:t>
                      </a:r>
                    </a:p>
                  </a:txBody>
                  <a:tcPr marL="91462" marR="91462" marT="45700" marB="457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2400" b="0" i="0" u="none" strike="noStrike" cap="none" normalizeH="0" baseline="0">
                          <a:ln>
                            <a:noFill/>
                          </a:ln>
                          <a:solidFill>
                            <a:schemeClr val="tx1"/>
                          </a:solidFill>
                          <a:effectLst/>
                          <a:latin typeface="Calibri" charset="0"/>
                          <a:ea typeface="ＭＳ Ｐゴシック" charset="-128"/>
                          <a:cs typeface="ＭＳ Ｐゴシック" charset="-128"/>
                        </a:rPr>
                        <a:t>4</a:t>
                      </a:r>
                    </a:p>
                  </a:txBody>
                  <a:tcPr marL="91462" marR="91462" marT="45700" marB="457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extLst>
                  <a:ext uri="{0D108BD9-81ED-4DB2-BD59-A6C34878D82A}"/>
                </a:extLst>
              </a:tr>
              <a:tr h="471905">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2400" b="0" i="0" u="none" strike="noStrike" cap="none" normalizeH="0" baseline="0">
                          <a:ln>
                            <a:noFill/>
                          </a:ln>
                          <a:solidFill>
                            <a:schemeClr val="tx1"/>
                          </a:solidFill>
                          <a:effectLst/>
                          <a:latin typeface="Calibri" charset="0"/>
                          <a:ea typeface="ＭＳ Ｐゴシック" charset="-128"/>
                          <a:cs typeface="ＭＳ Ｐゴシック" charset="-128"/>
                        </a:rPr>
                        <a:t>  16.1 – 19.0</a:t>
                      </a:r>
                    </a:p>
                  </a:txBody>
                  <a:tcPr marL="91462" marR="91462" marT="45700" marB="457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2400" b="0" i="0" u="none" strike="noStrike" cap="none" normalizeH="0" baseline="0">
                          <a:ln>
                            <a:noFill/>
                          </a:ln>
                          <a:solidFill>
                            <a:schemeClr val="tx1"/>
                          </a:solidFill>
                          <a:effectLst/>
                          <a:latin typeface="Calibri" charset="0"/>
                          <a:ea typeface="ＭＳ Ｐゴシック" charset="-128"/>
                          <a:cs typeface="ＭＳ Ｐゴシック" charset="-128"/>
                        </a:rPr>
                        <a:t>6</a:t>
                      </a:r>
                    </a:p>
                  </a:txBody>
                  <a:tcPr marL="91462" marR="91462" marT="45700" marB="457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extLst>
                  <a:ext uri="{0D108BD9-81ED-4DB2-BD59-A6C34878D82A}"/>
                </a:extLst>
              </a:tr>
              <a:tr h="471905">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2400" b="0" i="0" u="none" strike="noStrike" cap="none" normalizeH="0" baseline="0" dirty="0">
                          <a:ln>
                            <a:noFill/>
                          </a:ln>
                          <a:solidFill>
                            <a:schemeClr val="tx1"/>
                          </a:solidFill>
                          <a:effectLst/>
                          <a:latin typeface="Calibri" charset="0"/>
                          <a:ea typeface="ＭＳ Ｐゴシック" charset="-128"/>
                          <a:cs typeface="ＭＳ Ｐゴシック" charset="-128"/>
                        </a:rPr>
                        <a:t>  &gt;19.0</a:t>
                      </a:r>
                    </a:p>
                  </a:txBody>
                  <a:tcPr marL="91462" marR="91462" marT="45700" marB="457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2400" b="0" i="0" u="none" strike="noStrike" cap="none" normalizeH="0" baseline="0" dirty="0">
                          <a:ln>
                            <a:noFill/>
                          </a:ln>
                          <a:solidFill>
                            <a:schemeClr val="tx1"/>
                          </a:solidFill>
                          <a:effectLst/>
                          <a:latin typeface="Calibri" charset="0"/>
                          <a:ea typeface="ＭＳ Ｐゴシック" charset="-128"/>
                          <a:cs typeface="ＭＳ Ｐゴシック" charset="-128"/>
                        </a:rPr>
                        <a:t>Call MD</a:t>
                      </a:r>
                    </a:p>
                  </a:txBody>
                  <a:tcPr marL="91462" marR="91462" marT="45700" marB="457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extLst>
                  <a:ext uri="{0D108BD9-81ED-4DB2-BD59-A6C34878D82A}"/>
                </a:extLst>
              </a:tr>
            </a:tbl>
          </a:graphicData>
        </a:graphic>
      </p:graphicFrame>
      <p:sp>
        <p:nvSpPr>
          <p:cNvPr id="187420" name="Text Box 4"/>
          <p:cNvSpPr txBox="1">
            <a:spLocks noChangeArrowheads="1"/>
          </p:cNvSpPr>
          <p:nvPr/>
        </p:nvSpPr>
        <p:spPr bwMode="auto">
          <a:xfrm>
            <a:off x="239713" y="5772150"/>
            <a:ext cx="4191000" cy="276225"/>
          </a:xfrm>
          <a:prstGeom prst="rect">
            <a:avLst/>
          </a:prstGeom>
          <a:noFill/>
          <a:ln w="9525">
            <a:noFill/>
            <a:miter lim="800000"/>
            <a:headEnd/>
            <a:tailEnd/>
          </a:ln>
        </p:spPr>
        <p:txBody>
          <a:bodyPr>
            <a:spAutoFit/>
          </a:bodyPr>
          <a:lstStyle/>
          <a:p>
            <a:pPr>
              <a:spcBef>
                <a:spcPct val="50000"/>
              </a:spcBef>
            </a:pPr>
            <a:r>
              <a:rPr lang="en-US" altLang="en-US" sz="1200">
                <a:solidFill>
                  <a:srgbClr val="000000"/>
                </a:solidFill>
                <a:latin typeface="Open Sans"/>
                <a:ea typeface="MS PGothic" pitchFamily="34" charset="-128"/>
                <a:cs typeface="Open Sans"/>
              </a:rPr>
              <a:t>Queale WS. et al. </a:t>
            </a:r>
            <a:r>
              <a:rPr lang="en-US" altLang="en-US" sz="1200" i="1">
                <a:solidFill>
                  <a:srgbClr val="000000"/>
                </a:solidFill>
                <a:latin typeface="Open Sans"/>
                <a:ea typeface="MS PGothic" pitchFamily="34" charset="-128"/>
                <a:cs typeface="Open Sans"/>
              </a:rPr>
              <a:t>Arch Int Med</a:t>
            </a:r>
            <a:r>
              <a:rPr lang="en-US" altLang="en-US" sz="1200">
                <a:solidFill>
                  <a:srgbClr val="000000"/>
                </a:solidFill>
                <a:latin typeface="Open Sans"/>
                <a:ea typeface="MS PGothic" pitchFamily="34" charset="-128"/>
                <a:cs typeface="Open Sans"/>
              </a:rPr>
              <a:t> 1997;157</a:t>
            </a:r>
          </a:p>
        </p:txBody>
      </p:sp>
      <p:sp>
        <p:nvSpPr>
          <p:cNvPr id="187421" name="Title 1"/>
          <p:cNvSpPr>
            <a:spLocks noGrp="1"/>
          </p:cNvSpPr>
          <p:nvPr>
            <p:ph type="title" idx="4294967295"/>
          </p:nvPr>
        </p:nvSpPr>
        <p:spPr>
          <a:xfrm>
            <a:off x="582613" y="387350"/>
            <a:ext cx="8210550" cy="1325563"/>
          </a:xfrm>
        </p:spPr>
        <p:txBody>
          <a:bodyPr/>
          <a:lstStyle/>
          <a:p>
            <a:r>
              <a:rPr lang="en-CA" altLang="en-US" sz="4000" smtClean="0"/>
              <a:t>Sliding Scale Alone is Inefficient</a:t>
            </a:r>
          </a:p>
        </p:txBody>
      </p:sp>
      <p:sp>
        <p:nvSpPr>
          <p:cNvPr id="187422" name="Text Box 28"/>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16.  In-hospital Management of Diabetes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1" name="Line 16"/>
          <p:cNvSpPr>
            <a:spLocks noChangeShapeType="1"/>
          </p:cNvSpPr>
          <p:nvPr/>
        </p:nvSpPr>
        <p:spPr bwMode="auto">
          <a:xfrm>
            <a:off x="1570038" y="1863725"/>
            <a:ext cx="0" cy="3565525"/>
          </a:xfrm>
          <a:prstGeom prst="line">
            <a:avLst/>
          </a:prstGeom>
          <a:noFill/>
          <a:ln w="6350">
            <a:solidFill>
              <a:schemeClr val="tx1"/>
            </a:solidFill>
            <a:round/>
            <a:headEnd/>
            <a:tailEnd/>
          </a:ln>
        </p:spPr>
        <p:txBody>
          <a:bodyPr/>
          <a:lstStyle/>
          <a:p>
            <a:endParaRPr lang="en-US"/>
          </a:p>
        </p:txBody>
      </p:sp>
      <p:sp>
        <p:nvSpPr>
          <p:cNvPr id="189442" name="Line 17"/>
          <p:cNvSpPr>
            <a:spLocks noChangeShapeType="1"/>
          </p:cNvSpPr>
          <p:nvPr/>
        </p:nvSpPr>
        <p:spPr bwMode="auto">
          <a:xfrm>
            <a:off x="1570038" y="5429250"/>
            <a:ext cx="4487862" cy="0"/>
          </a:xfrm>
          <a:prstGeom prst="line">
            <a:avLst/>
          </a:prstGeom>
          <a:noFill/>
          <a:ln w="6350">
            <a:solidFill>
              <a:schemeClr val="tx1"/>
            </a:solidFill>
            <a:round/>
            <a:headEnd/>
            <a:tailEnd/>
          </a:ln>
        </p:spPr>
        <p:txBody>
          <a:bodyPr/>
          <a:lstStyle/>
          <a:p>
            <a:endParaRPr lang="en-US"/>
          </a:p>
        </p:txBody>
      </p:sp>
      <p:sp>
        <p:nvSpPr>
          <p:cNvPr id="189443" name="Text Box 18"/>
          <p:cNvSpPr txBox="1">
            <a:spLocks noChangeArrowheads="1"/>
          </p:cNvSpPr>
          <p:nvPr/>
        </p:nvSpPr>
        <p:spPr bwMode="auto">
          <a:xfrm>
            <a:off x="1003300" y="4538663"/>
            <a:ext cx="566738" cy="366712"/>
          </a:xfrm>
          <a:prstGeom prst="rect">
            <a:avLst/>
          </a:prstGeom>
          <a:noFill/>
          <a:ln w="9525">
            <a:noFill/>
            <a:miter lim="800000"/>
            <a:headEnd/>
            <a:tailEnd/>
          </a:ln>
        </p:spPr>
        <p:txBody>
          <a:bodyPr>
            <a:spAutoFit/>
          </a:bodyPr>
          <a:lstStyle/>
          <a:p>
            <a:pPr algn="r" defTabSz="914400">
              <a:spcBef>
                <a:spcPct val="50000"/>
              </a:spcBef>
            </a:pPr>
            <a:r>
              <a:rPr lang="en-US" altLang="en-US" sz="1800" b="1">
                <a:latin typeface="Open Sans"/>
                <a:ea typeface="Open Sans"/>
                <a:cs typeface="Open Sans"/>
              </a:rPr>
              <a:t>4.0</a:t>
            </a:r>
          </a:p>
        </p:txBody>
      </p:sp>
      <p:sp>
        <p:nvSpPr>
          <p:cNvPr id="189444" name="Text Box 19"/>
          <p:cNvSpPr txBox="1">
            <a:spLocks noChangeArrowheads="1"/>
          </p:cNvSpPr>
          <p:nvPr/>
        </p:nvSpPr>
        <p:spPr bwMode="auto">
          <a:xfrm>
            <a:off x="838200" y="3000375"/>
            <a:ext cx="731838" cy="366713"/>
          </a:xfrm>
          <a:prstGeom prst="rect">
            <a:avLst/>
          </a:prstGeom>
          <a:noFill/>
          <a:ln w="9525">
            <a:noFill/>
            <a:miter lim="800000"/>
            <a:headEnd/>
            <a:tailEnd/>
          </a:ln>
        </p:spPr>
        <p:txBody>
          <a:bodyPr>
            <a:spAutoFit/>
          </a:bodyPr>
          <a:lstStyle/>
          <a:p>
            <a:pPr algn="r">
              <a:spcBef>
                <a:spcPct val="50000"/>
              </a:spcBef>
            </a:pPr>
            <a:r>
              <a:rPr lang="en-US" altLang="en-US" sz="1800" b="1">
                <a:latin typeface="Open Sans"/>
                <a:ea typeface="Open Sans"/>
                <a:cs typeface="Open Sans"/>
              </a:rPr>
              <a:t>10.0</a:t>
            </a:r>
          </a:p>
        </p:txBody>
      </p:sp>
      <p:sp>
        <p:nvSpPr>
          <p:cNvPr id="189445" name="Text Box 20"/>
          <p:cNvSpPr txBox="1">
            <a:spLocks noChangeArrowheads="1"/>
          </p:cNvSpPr>
          <p:nvPr/>
        </p:nvSpPr>
        <p:spPr bwMode="auto">
          <a:xfrm>
            <a:off x="1420813" y="5429250"/>
            <a:ext cx="1146175" cy="304800"/>
          </a:xfrm>
          <a:prstGeom prst="rect">
            <a:avLst/>
          </a:prstGeom>
          <a:noFill/>
          <a:ln w="9525">
            <a:noFill/>
            <a:miter lim="800000"/>
            <a:headEnd/>
            <a:tailEnd/>
          </a:ln>
        </p:spPr>
        <p:txBody>
          <a:bodyPr>
            <a:spAutoFit/>
          </a:bodyPr>
          <a:lstStyle/>
          <a:p>
            <a:pPr defTabSz="914400">
              <a:spcBef>
                <a:spcPct val="50000"/>
              </a:spcBef>
            </a:pPr>
            <a:r>
              <a:rPr lang="en-US" altLang="en-US" sz="1400">
                <a:latin typeface="Open Sans"/>
                <a:ea typeface="Open Sans"/>
                <a:cs typeface="Open Sans"/>
              </a:rPr>
              <a:t>Breakfast</a:t>
            </a:r>
          </a:p>
        </p:txBody>
      </p:sp>
      <p:sp>
        <p:nvSpPr>
          <p:cNvPr id="189446" name="Text Box 21"/>
          <p:cNvSpPr txBox="1">
            <a:spLocks noChangeArrowheads="1"/>
          </p:cNvSpPr>
          <p:nvPr/>
        </p:nvSpPr>
        <p:spPr bwMode="auto">
          <a:xfrm>
            <a:off x="2776538" y="5429250"/>
            <a:ext cx="1146175" cy="304800"/>
          </a:xfrm>
          <a:prstGeom prst="rect">
            <a:avLst/>
          </a:prstGeom>
          <a:noFill/>
          <a:ln w="9525">
            <a:noFill/>
            <a:miter lim="800000"/>
            <a:headEnd/>
            <a:tailEnd/>
          </a:ln>
        </p:spPr>
        <p:txBody>
          <a:bodyPr>
            <a:spAutoFit/>
          </a:bodyPr>
          <a:lstStyle/>
          <a:p>
            <a:pPr>
              <a:spcBef>
                <a:spcPct val="50000"/>
              </a:spcBef>
            </a:pPr>
            <a:r>
              <a:rPr lang="en-US" altLang="en-US" sz="1400">
                <a:latin typeface="Open Sans"/>
                <a:ea typeface="Open Sans"/>
                <a:cs typeface="Open Sans"/>
              </a:rPr>
              <a:t>Lunch</a:t>
            </a:r>
          </a:p>
        </p:txBody>
      </p:sp>
      <p:sp>
        <p:nvSpPr>
          <p:cNvPr id="189447" name="Text Box 22"/>
          <p:cNvSpPr txBox="1">
            <a:spLocks noChangeArrowheads="1"/>
          </p:cNvSpPr>
          <p:nvPr/>
        </p:nvSpPr>
        <p:spPr bwMode="auto">
          <a:xfrm>
            <a:off x="3922713" y="5429250"/>
            <a:ext cx="1146175" cy="304800"/>
          </a:xfrm>
          <a:prstGeom prst="rect">
            <a:avLst/>
          </a:prstGeom>
          <a:noFill/>
          <a:ln w="9525">
            <a:noFill/>
            <a:miter lim="800000"/>
            <a:headEnd/>
            <a:tailEnd/>
          </a:ln>
        </p:spPr>
        <p:txBody>
          <a:bodyPr>
            <a:spAutoFit/>
          </a:bodyPr>
          <a:lstStyle/>
          <a:p>
            <a:pPr>
              <a:spcBef>
                <a:spcPct val="50000"/>
              </a:spcBef>
            </a:pPr>
            <a:r>
              <a:rPr lang="en-US" altLang="en-US" sz="1400">
                <a:latin typeface="Open Sans"/>
                <a:ea typeface="Open Sans"/>
                <a:cs typeface="Open Sans"/>
              </a:rPr>
              <a:t>Dinner</a:t>
            </a:r>
          </a:p>
        </p:txBody>
      </p:sp>
      <p:sp>
        <p:nvSpPr>
          <p:cNvPr id="189448" name="Text Box 23"/>
          <p:cNvSpPr txBox="1">
            <a:spLocks noChangeArrowheads="1"/>
          </p:cNvSpPr>
          <p:nvPr/>
        </p:nvSpPr>
        <p:spPr bwMode="auto">
          <a:xfrm>
            <a:off x="4911725" y="5429250"/>
            <a:ext cx="1146175" cy="304800"/>
          </a:xfrm>
          <a:prstGeom prst="rect">
            <a:avLst/>
          </a:prstGeom>
          <a:noFill/>
          <a:ln w="9525">
            <a:noFill/>
            <a:miter lim="800000"/>
            <a:headEnd/>
            <a:tailEnd/>
          </a:ln>
        </p:spPr>
        <p:txBody>
          <a:bodyPr>
            <a:spAutoFit/>
          </a:bodyPr>
          <a:lstStyle/>
          <a:p>
            <a:pPr>
              <a:spcBef>
                <a:spcPct val="50000"/>
              </a:spcBef>
            </a:pPr>
            <a:r>
              <a:rPr lang="en-US" altLang="en-US" sz="1400">
                <a:latin typeface="Open Sans"/>
                <a:ea typeface="Open Sans"/>
                <a:cs typeface="Open Sans"/>
              </a:rPr>
              <a:t>Bedtime</a:t>
            </a:r>
          </a:p>
        </p:txBody>
      </p:sp>
      <p:graphicFrame>
        <p:nvGraphicFramePr>
          <p:cNvPr id="140357" name="Group 69"/>
          <p:cNvGraphicFramePr>
            <a:graphicFrameLocks noGrp="1"/>
          </p:cNvGraphicFramePr>
          <p:nvPr/>
        </p:nvGraphicFramePr>
        <p:xfrm>
          <a:off x="6477000" y="2676525"/>
          <a:ext cx="2438400" cy="2419350"/>
        </p:xfrm>
        <a:graphic>
          <a:graphicData uri="http://schemas.openxmlformats.org/drawingml/2006/table">
            <a:tbl>
              <a:tblPr/>
              <a:tblGrid>
                <a:gridCol w="1256145">
                  <a:extLst>
                    <a:ext uri="{9D8B030D-6E8A-4147-A177-3AD203B41FA5}"/>
                  </a:extLst>
                </a:gridCol>
                <a:gridCol w="1182255">
                  <a:extLst>
                    <a:ext uri="{9D8B030D-6E8A-4147-A177-3AD203B41FA5}"/>
                  </a:extLst>
                </a:gridCol>
              </a:tblGrid>
              <a:tr h="518096">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1400" b="1" i="0" u="none" strike="noStrike" cap="none" normalizeH="0" baseline="0" dirty="0">
                          <a:ln>
                            <a:noFill/>
                          </a:ln>
                          <a:solidFill>
                            <a:srgbClr val="FFFFFF"/>
                          </a:solidFill>
                          <a:effectLst/>
                          <a:latin typeface="Calibri" charset="0"/>
                          <a:ea typeface="ＭＳ Ｐゴシック" charset="-128"/>
                          <a:cs typeface="ＭＳ Ｐゴシック" charset="-128"/>
                        </a:rPr>
                        <a:t>BG (</a:t>
                      </a:r>
                      <a:r>
                        <a:rPr kumimoji="0" lang="en-US" sz="1400" b="1" i="0" u="none" strike="noStrike" cap="none" normalizeH="0" baseline="0" dirty="0" err="1">
                          <a:ln>
                            <a:noFill/>
                          </a:ln>
                          <a:solidFill>
                            <a:srgbClr val="FFFFFF"/>
                          </a:solidFill>
                          <a:effectLst/>
                          <a:latin typeface="Calibri" charset="0"/>
                          <a:ea typeface="ＭＳ Ｐゴシック" charset="-128"/>
                          <a:cs typeface="ＭＳ Ｐゴシック" charset="-128"/>
                        </a:rPr>
                        <a:t>mmol</a:t>
                      </a:r>
                      <a:r>
                        <a:rPr kumimoji="0" lang="en-US" sz="1400" b="1" i="0" u="none" strike="noStrike" cap="none" normalizeH="0" baseline="0" dirty="0">
                          <a:ln>
                            <a:noFill/>
                          </a:ln>
                          <a:solidFill>
                            <a:srgbClr val="FFFFFF"/>
                          </a:solidFill>
                          <a:effectLst/>
                          <a:latin typeface="Calibri" charset="0"/>
                          <a:ea typeface="ＭＳ Ｐゴシック" charset="-128"/>
                          <a:cs typeface="ＭＳ Ｐゴシック" charset="-128"/>
                        </a:rPr>
                        <a:t>/L)</a:t>
                      </a:r>
                    </a:p>
                  </a:txBody>
                  <a:tcPr marL="91462" marR="91462" marT="45698" marB="4569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1400" b="1" i="0" u="none" strike="noStrike" cap="none" normalizeH="0" baseline="0" dirty="0">
                          <a:ln>
                            <a:noFill/>
                          </a:ln>
                          <a:solidFill>
                            <a:srgbClr val="FFFFFF"/>
                          </a:solidFill>
                          <a:effectLst/>
                          <a:latin typeface="Calibri" charset="0"/>
                          <a:ea typeface="ＭＳ Ｐゴシック" charset="-128"/>
                          <a:cs typeface="ＭＳ Ｐゴシック" charset="-128"/>
                        </a:rPr>
                        <a:t>Bolus insulin (U)</a:t>
                      </a:r>
                    </a:p>
                  </a:txBody>
                  <a:tcPr marL="91462" marR="91462" marT="45698" marB="4569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tx1"/>
                    </a:solidFill>
                  </a:tcPr>
                </a:tc>
                <a:extLst>
                  <a:ext uri="{0D108BD9-81ED-4DB2-BD59-A6C34878D82A}"/>
                </a:extLst>
              </a:tr>
              <a:tr h="316876">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1400" b="0" i="0" u="none" strike="noStrike" cap="none" normalizeH="0" baseline="0" dirty="0">
                          <a:ln>
                            <a:noFill/>
                          </a:ln>
                          <a:solidFill>
                            <a:schemeClr val="tx1"/>
                          </a:solidFill>
                          <a:effectLst/>
                          <a:latin typeface="Calibri" charset="0"/>
                          <a:ea typeface="ＭＳ Ｐゴシック" charset="-128"/>
                          <a:cs typeface="ＭＳ Ｐゴシック" charset="-128"/>
                        </a:rPr>
                        <a:t>&lt; 4</a:t>
                      </a:r>
                    </a:p>
                  </a:txBody>
                  <a:tcPr marL="91462" marR="91462" marT="45698" marB="4569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1400" b="0" i="0" u="none" strike="noStrike" cap="none" normalizeH="0" baseline="0" dirty="0">
                          <a:ln>
                            <a:noFill/>
                          </a:ln>
                          <a:solidFill>
                            <a:schemeClr val="tx1"/>
                          </a:solidFill>
                          <a:effectLst/>
                          <a:latin typeface="Calibri" charset="0"/>
                          <a:ea typeface="ＭＳ Ｐゴシック" charset="-128"/>
                          <a:cs typeface="ＭＳ Ｐゴシック" charset="-128"/>
                        </a:rPr>
                        <a:t>Call MD</a:t>
                      </a:r>
                    </a:p>
                  </a:txBody>
                  <a:tcPr marL="91462" marR="91462" marT="45698" marB="4569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extLst>
                  <a:ext uri="{0D108BD9-81ED-4DB2-BD59-A6C34878D82A}"/>
                </a:extLst>
              </a:tr>
              <a:tr h="316876">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1400" b="0" i="0" u="none" strike="noStrike" cap="none" normalizeH="0" baseline="0">
                          <a:ln>
                            <a:noFill/>
                          </a:ln>
                          <a:solidFill>
                            <a:schemeClr val="tx1"/>
                          </a:solidFill>
                          <a:effectLst/>
                          <a:latin typeface="Calibri" charset="0"/>
                          <a:ea typeface="ＭＳ Ｐゴシック" charset="-128"/>
                          <a:cs typeface="ＭＳ Ｐゴシック" charset="-128"/>
                        </a:rPr>
                        <a:t>  4.1 – 10.0</a:t>
                      </a:r>
                    </a:p>
                  </a:txBody>
                  <a:tcPr marL="91462" marR="91462" marT="45698" marB="4569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1400" b="0" i="0" u="none" strike="noStrike" cap="none" normalizeH="0" baseline="0" dirty="0">
                          <a:ln>
                            <a:noFill/>
                          </a:ln>
                          <a:solidFill>
                            <a:schemeClr val="tx1"/>
                          </a:solidFill>
                          <a:effectLst/>
                          <a:latin typeface="Calibri" charset="0"/>
                          <a:ea typeface="ＭＳ Ｐゴシック" charset="-128"/>
                          <a:cs typeface="ＭＳ Ｐゴシック" charset="-128"/>
                        </a:rPr>
                        <a:t>0</a:t>
                      </a:r>
                    </a:p>
                  </a:txBody>
                  <a:tcPr marL="91462" marR="91462" marT="45698" marB="4569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extLst>
                  <a:ext uri="{0D108BD9-81ED-4DB2-BD59-A6C34878D82A}"/>
                </a:extLst>
              </a:tr>
              <a:tr h="316876">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1400" b="0" i="0" u="none" strike="noStrike" cap="none" normalizeH="0" baseline="0">
                          <a:ln>
                            <a:noFill/>
                          </a:ln>
                          <a:solidFill>
                            <a:schemeClr val="tx1"/>
                          </a:solidFill>
                          <a:effectLst/>
                          <a:latin typeface="Calibri" charset="0"/>
                          <a:ea typeface="ＭＳ Ｐゴシック" charset="-128"/>
                          <a:cs typeface="ＭＳ Ｐゴシック" charset="-128"/>
                        </a:rPr>
                        <a:t>  10.1 – 13.0 </a:t>
                      </a:r>
                    </a:p>
                  </a:txBody>
                  <a:tcPr marL="91462" marR="91462" marT="45698" marB="4569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1400" b="0" i="0" u="none" strike="noStrike" cap="none" normalizeH="0" baseline="0">
                          <a:ln>
                            <a:noFill/>
                          </a:ln>
                          <a:solidFill>
                            <a:schemeClr val="tx1"/>
                          </a:solidFill>
                          <a:effectLst/>
                          <a:latin typeface="Calibri" charset="0"/>
                          <a:ea typeface="ＭＳ Ｐゴシック" charset="-128"/>
                          <a:cs typeface="ＭＳ Ｐゴシック" charset="-128"/>
                        </a:rPr>
                        <a:t>2</a:t>
                      </a:r>
                    </a:p>
                  </a:txBody>
                  <a:tcPr marL="91462" marR="91462" marT="45698" marB="4569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extLst>
                  <a:ext uri="{0D108BD9-81ED-4DB2-BD59-A6C34878D82A}"/>
                </a:extLst>
              </a:tr>
              <a:tr h="316876">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1400" b="0" i="0" u="none" strike="noStrike" cap="none" normalizeH="0" baseline="0">
                          <a:ln>
                            <a:noFill/>
                          </a:ln>
                          <a:solidFill>
                            <a:schemeClr val="tx1"/>
                          </a:solidFill>
                          <a:effectLst/>
                          <a:latin typeface="Calibri" charset="0"/>
                          <a:ea typeface="ＭＳ Ｐゴシック" charset="-128"/>
                          <a:cs typeface="ＭＳ Ｐゴシック" charset="-128"/>
                        </a:rPr>
                        <a:t>13.1 – 16.0</a:t>
                      </a:r>
                    </a:p>
                  </a:txBody>
                  <a:tcPr marL="91462" marR="91462" marT="45698" marB="4569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1400" b="0" i="0" u="none" strike="noStrike" cap="none" normalizeH="0" baseline="0">
                          <a:ln>
                            <a:noFill/>
                          </a:ln>
                          <a:solidFill>
                            <a:schemeClr val="tx1"/>
                          </a:solidFill>
                          <a:effectLst/>
                          <a:latin typeface="Calibri" charset="0"/>
                          <a:ea typeface="ＭＳ Ｐゴシック" charset="-128"/>
                          <a:cs typeface="ＭＳ Ｐゴシック" charset="-128"/>
                        </a:rPr>
                        <a:t>4</a:t>
                      </a:r>
                    </a:p>
                  </a:txBody>
                  <a:tcPr marL="91462" marR="91462" marT="45698" marB="4569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extLst>
                  <a:ext uri="{0D108BD9-81ED-4DB2-BD59-A6C34878D82A}"/>
                </a:extLst>
              </a:tr>
              <a:tr h="316876">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1400" b="0" i="0" u="none" strike="noStrike" cap="none" normalizeH="0" baseline="0">
                          <a:ln>
                            <a:noFill/>
                          </a:ln>
                          <a:solidFill>
                            <a:schemeClr val="tx1"/>
                          </a:solidFill>
                          <a:effectLst/>
                          <a:latin typeface="Calibri" charset="0"/>
                          <a:ea typeface="ＭＳ Ｐゴシック" charset="-128"/>
                          <a:cs typeface="ＭＳ Ｐゴシック" charset="-128"/>
                        </a:rPr>
                        <a:t>  16.1 – 19.0</a:t>
                      </a:r>
                    </a:p>
                  </a:txBody>
                  <a:tcPr marL="91462" marR="91462" marT="45698" marB="4569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1400" b="0" i="0" u="none" strike="noStrike" cap="none" normalizeH="0" baseline="0">
                          <a:ln>
                            <a:noFill/>
                          </a:ln>
                          <a:solidFill>
                            <a:schemeClr val="tx1"/>
                          </a:solidFill>
                          <a:effectLst/>
                          <a:latin typeface="Calibri" charset="0"/>
                          <a:ea typeface="ＭＳ Ｐゴシック" charset="-128"/>
                          <a:cs typeface="ＭＳ Ｐゴシック" charset="-128"/>
                        </a:rPr>
                        <a:t>6</a:t>
                      </a:r>
                    </a:p>
                  </a:txBody>
                  <a:tcPr marL="91462" marR="91462" marT="45698" marB="4569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extLst>
                  <a:ext uri="{0D108BD9-81ED-4DB2-BD59-A6C34878D82A}"/>
                </a:extLst>
              </a:tr>
              <a:tr h="316876">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1400" b="0" i="0" u="none" strike="noStrike" cap="none" normalizeH="0" baseline="0">
                          <a:ln>
                            <a:noFill/>
                          </a:ln>
                          <a:solidFill>
                            <a:schemeClr val="tx1"/>
                          </a:solidFill>
                          <a:effectLst/>
                          <a:latin typeface="Calibri" charset="0"/>
                          <a:ea typeface="ＭＳ Ｐゴシック" charset="-128"/>
                          <a:cs typeface="ＭＳ Ｐゴシック" charset="-128"/>
                        </a:rPr>
                        <a:t>  &gt; 19.0</a:t>
                      </a:r>
                    </a:p>
                  </a:txBody>
                  <a:tcPr marL="91462" marR="91462" marT="45698" marB="4569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1400" b="0" i="0" u="none" strike="noStrike" cap="none" normalizeH="0" baseline="0" dirty="0">
                          <a:ln>
                            <a:noFill/>
                          </a:ln>
                          <a:solidFill>
                            <a:schemeClr val="tx1"/>
                          </a:solidFill>
                          <a:effectLst/>
                          <a:latin typeface="Calibri" charset="0"/>
                          <a:ea typeface="ＭＳ Ｐゴシック" charset="-128"/>
                          <a:cs typeface="ＭＳ Ｐゴシック" charset="-128"/>
                        </a:rPr>
                        <a:t>Call MD</a:t>
                      </a:r>
                    </a:p>
                  </a:txBody>
                  <a:tcPr marL="91462" marR="91462" marT="45698" marB="4569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noFill/>
                  </a:tcPr>
                </a:tc>
                <a:extLst>
                  <a:ext uri="{0D108BD9-81ED-4DB2-BD59-A6C34878D82A}"/>
                </a:extLst>
              </a:tr>
            </a:tbl>
          </a:graphicData>
        </a:graphic>
      </p:graphicFrame>
      <p:grpSp>
        <p:nvGrpSpPr>
          <p:cNvPr id="2" name="Group 243"/>
          <p:cNvGrpSpPr>
            <a:grpSpLocks/>
          </p:cNvGrpSpPr>
          <p:nvPr/>
        </p:nvGrpSpPr>
        <p:grpSpPr bwMode="auto">
          <a:xfrm>
            <a:off x="1687513" y="4162425"/>
            <a:ext cx="566737" cy="504825"/>
            <a:chOff x="679" y="2454"/>
            <a:chExt cx="357" cy="318"/>
          </a:xfrm>
        </p:grpSpPr>
        <p:sp>
          <p:nvSpPr>
            <p:cNvPr id="189503" name="Oval 219"/>
            <p:cNvSpPr>
              <a:spLocks noChangeArrowheads="1"/>
            </p:cNvSpPr>
            <p:nvPr/>
          </p:nvSpPr>
          <p:spPr bwMode="auto">
            <a:xfrm>
              <a:off x="802" y="2454"/>
              <a:ext cx="56" cy="105"/>
            </a:xfrm>
            <a:prstGeom prst="ellipse">
              <a:avLst/>
            </a:prstGeom>
            <a:solidFill>
              <a:srgbClr val="FF0000"/>
            </a:solidFill>
            <a:ln w="9525">
              <a:solidFill>
                <a:schemeClr val="tx1"/>
              </a:solidFill>
              <a:round/>
              <a:headEnd/>
              <a:tailEnd/>
            </a:ln>
          </p:spPr>
          <p:txBody>
            <a:bodyPr wrap="none" anchor="ctr"/>
            <a:lstStyle/>
            <a:p>
              <a:pPr algn="ctr" defTabSz="914400"/>
              <a:endParaRPr lang="en-CA" altLang="en-US" sz="2800">
                <a:latin typeface="Open Sans"/>
                <a:ea typeface="Open Sans"/>
                <a:cs typeface="Open Sans"/>
              </a:endParaRPr>
            </a:p>
          </p:txBody>
        </p:sp>
        <p:sp>
          <p:nvSpPr>
            <p:cNvPr id="189504" name="Text Box 220"/>
            <p:cNvSpPr txBox="1">
              <a:spLocks noChangeArrowheads="1"/>
            </p:cNvSpPr>
            <p:nvPr/>
          </p:nvSpPr>
          <p:spPr bwMode="auto">
            <a:xfrm>
              <a:off x="679" y="2559"/>
              <a:ext cx="357" cy="213"/>
            </a:xfrm>
            <a:prstGeom prst="rect">
              <a:avLst/>
            </a:prstGeom>
            <a:noFill/>
            <a:ln w="9525">
              <a:noFill/>
              <a:miter lim="800000"/>
              <a:headEnd/>
              <a:tailEnd/>
            </a:ln>
          </p:spPr>
          <p:txBody>
            <a:bodyPr>
              <a:spAutoFit/>
            </a:bodyPr>
            <a:lstStyle/>
            <a:p>
              <a:pPr>
                <a:spcBef>
                  <a:spcPct val="50000"/>
                </a:spcBef>
              </a:pPr>
              <a:r>
                <a:rPr lang="en-US" altLang="en-US" sz="1600" b="1">
                  <a:latin typeface="Open Sans"/>
                  <a:ea typeface="Open Sans"/>
                  <a:cs typeface="Open Sans"/>
                </a:rPr>
                <a:t>6.0</a:t>
              </a:r>
            </a:p>
          </p:txBody>
        </p:sp>
      </p:grpSp>
      <p:sp>
        <p:nvSpPr>
          <p:cNvPr id="189476" name="AutoShape 221"/>
          <p:cNvSpPr>
            <a:spLocks noChangeArrowheads="1"/>
          </p:cNvSpPr>
          <p:nvPr/>
        </p:nvSpPr>
        <p:spPr bwMode="auto">
          <a:xfrm>
            <a:off x="1590675" y="5665788"/>
            <a:ext cx="4664075" cy="506412"/>
          </a:xfrm>
          <a:prstGeom prst="rightArrow">
            <a:avLst>
              <a:gd name="adj1" fmla="val 50000"/>
              <a:gd name="adj2" fmla="val 93166"/>
            </a:avLst>
          </a:prstGeom>
          <a:solidFill>
            <a:srgbClr val="23514E"/>
          </a:solidFill>
          <a:ln w="9525">
            <a:solidFill>
              <a:schemeClr val="tx1"/>
            </a:solidFill>
            <a:miter lim="800000"/>
            <a:headEnd/>
            <a:tailEnd/>
          </a:ln>
        </p:spPr>
        <p:txBody>
          <a:bodyPr wrap="none" anchor="ctr"/>
          <a:lstStyle/>
          <a:p>
            <a:endParaRPr lang="en-CA" altLang="en-US" sz="1700">
              <a:latin typeface="Open Sans"/>
              <a:ea typeface="Open Sans"/>
              <a:cs typeface="Open Sans"/>
            </a:endParaRPr>
          </a:p>
        </p:txBody>
      </p:sp>
      <p:sp>
        <p:nvSpPr>
          <p:cNvPr id="189477" name="Text Box 222"/>
          <p:cNvSpPr txBox="1">
            <a:spLocks noChangeArrowheads="1"/>
          </p:cNvSpPr>
          <p:nvPr/>
        </p:nvSpPr>
        <p:spPr bwMode="auto">
          <a:xfrm>
            <a:off x="2481263" y="5734050"/>
            <a:ext cx="2430462" cy="336550"/>
          </a:xfrm>
          <a:prstGeom prst="rect">
            <a:avLst/>
          </a:prstGeom>
          <a:noFill/>
          <a:ln w="9525">
            <a:noFill/>
            <a:miter lim="800000"/>
            <a:headEnd/>
            <a:tailEnd/>
          </a:ln>
        </p:spPr>
        <p:txBody>
          <a:bodyPr>
            <a:spAutoFit/>
          </a:bodyPr>
          <a:lstStyle/>
          <a:p>
            <a:pPr defTabSz="914400">
              <a:spcBef>
                <a:spcPct val="50000"/>
              </a:spcBef>
            </a:pPr>
            <a:r>
              <a:rPr lang="en-US" altLang="en-US" sz="1600">
                <a:solidFill>
                  <a:schemeClr val="bg1"/>
                </a:solidFill>
                <a:latin typeface="Open Sans"/>
                <a:ea typeface="Open Sans"/>
                <a:cs typeface="Open Sans"/>
              </a:rPr>
              <a:t>Bolus insulin QID</a:t>
            </a:r>
          </a:p>
        </p:txBody>
      </p:sp>
      <p:sp>
        <p:nvSpPr>
          <p:cNvPr id="1511648" name="Oval 224"/>
          <p:cNvSpPr>
            <a:spLocks noChangeArrowheads="1"/>
          </p:cNvSpPr>
          <p:nvPr/>
        </p:nvSpPr>
        <p:spPr bwMode="auto">
          <a:xfrm>
            <a:off x="3030538" y="2300288"/>
            <a:ext cx="88900" cy="166687"/>
          </a:xfrm>
          <a:prstGeom prst="ellipse">
            <a:avLst/>
          </a:prstGeom>
          <a:solidFill>
            <a:srgbClr val="A72023"/>
          </a:solidFill>
          <a:ln w="9525">
            <a:solidFill>
              <a:schemeClr val="tx1"/>
            </a:solidFill>
            <a:round/>
            <a:headEnd/>
            <a:tailEnd/>
          </a:ln>
        </p:spPr>
        <p:txBody>
          <a:bodyPr wrap="none" anchor="ctr"/>
          <a:lstStyle/>
          <a:p>
            <a:pPr algn="ctr"/>
            <a:endParaRPr lang="en-CA" altLang="en-US" sz="1700">
              <a:latin typeface="Open Sans"/>
              <a:ea typeface="Open Sans"/>
              <a:cs typeface="Open Sans"/>
            </a:endParaRPr>
          </a:p>
        </p:txBody>
      </p:sp>
      <p:sp>
        <p:nvSpPr>
          <p:cNvPr id="1511649" name="Oval 225"/>
          <p:cNvSpPr>
            <a:spLocks noChangeArrowheads="1"/>
          </p:cNvSpPr>
          <p:nvPr/>
        </p:nvSpPr>
        <p:spPr bwMode="auto">
          <a:xfrm>
            <a:off x="4143375" y="4162425"/>
            <a:ext cx="88900" cy="166688"/>
          </a:xfrm>
          <a:prstGeom prst="ellipse">
            <a:avLst/>
          </a:prstGeom>
          <a:solidFill>
            <a:srgbClr val="A72023"/>
          </a:solidFill>
          <a:ln w="9525">
            <a:solidFill>
              <a:schemeClr val="tx1"/>
            </a:solidFill>
            <a:round/>
            <a:headEnd/>
            <a:tailEnd/>
          </a:ln>
        </p:spPr>
        <p:txBody>
          <a:bodyPr wrap="none" anchor="ctr"/>
          <a:lstStyle/>
          <a:p>
            <a:pPr algn="ctr"/>
            <a:endParaRPr lang="en-CA" altLang="en-US" sz="1700">
              <a:latin typeface="Open Sans"/>
              <a:ea typeface="Open Sans"/>
              <a:cs typeface="Open Sans"/>
            </a:endParaRPr>
          </a:p>
        </p:txBody>
      </p:sp>
      <p:sp>
        <p:nvSpPr>
          <p:cNvPr id="1511650" name="Oval 226"/>
          <p:cNvSpPr>
            <a:spLocks noChangeArrowheads="1"/>
          </p:cNvSpPr>
          <p:nvPr/>
        </p:nvSpPr>
        <p:spPr bwMode="auto">
          <a:xfrm>
            <a:off x="5464175" y="1863725"/>
            <a:ext cx="88900" cy="166688"/>
          </a:xfrm>
          <a:prstGeom prst="ellipse">
            <a:avLst/>
          </a:prstGeom>
          <a:solidFill>
            <a:srgbClr val="A72023"/>
          </a:solidFill>
          <a:ln w="9525">
            <a:solidFill>
              <a:schemeClr val="tx1"/>
            </a:solidFill>
            <a:round/>
            <a:headEnd/>
            <a:tailEnd/>
          </a:ln>
        </p:spPr>
        <p:txBody>
          <a:bodyPr wrap="none" anchor="ctr"/>
          <a:lstStyle/>
          <a:p>
            <a:pPr algn="ctr"/>
            <a:endParaRPr lang="en-CA" altLang="en-US" sz="1700">
              <a:latin typeface="Open Sans"/>
              <a:ea typeface="Open Sans"/>
              <a:cs typeface="Open Sans"/>
            </a:endParaRPr>
          </a:p>
        </p:txBody>
      </p:sp>
      <p:sp>
        <p:nvSpPr>
          <p:cNvPr id="1511651" name="Oval 227"/>
          <p:cNvSpPr>
            <a:spLocks noChangeArrowheads="1"/>
          </p:cNvSpPr>
          <p:nvPr/>
        </p:nvSpPr>
        <p:spPr bwMode="auto">
          <a:xfrm>
            <a:off x="6165850" y="4924425"/>
            <a:ext cx="88900" cy="166688"/>
          </a:xfrm>
          <a:prstGeom prst="ellipse">
            <a:avLst/>
          </a:prstGeom>
          <a:solidFill>
            <a:srgbClr val="A72023"/>
          </a:solidFill>
          <a:ln w="9525">
            <a:solidFill>
              <a:schemeClr val="tx1"/>
            </a:solidFill>
            <a:round/>
            <a:headEnd/>
            <a:tailEnd/>
          </a:ln>
        </p:spPr>
        <p:txBody>
          <a:bodyPr wrap="none" anchor="ctr"/>
          <a:lstStyle/>
          <a:p>
            <a:pPr algn="ctr"/>
            <a:endParaRPr lang="en-CA" altLang="en-US" sz="1700">
              <a:latin typeface="Open Sans"/>
              <a:ea typeface="Open Sans"/>
              <a:cs typeface="Open Sans"/>
            </a:endParaRPr>
          </a:p>
        </p:txBody>
      </p:sp>
      <p:sp>
        <p:nvSpPr>
          <p:cNvPr id="1511652" name="Line 228"/>
          <p:cNvSpPr>
            <a:spLocks noChangeShapeType="1"/>
          </p:cNvSpPr>
          <p:nvPr/>
        </p:nvSpPr>
        <p:spPr bwMode="auto">
          <a:xfrm flipV="1">
            <a:off x="1971675" y="2435225"/>
            <a:ext cx="1058863" cy="1727200"/>
          </a:xfrm>
          <a:prstGeom prst="line">
            <a:avLst/>
          </a:prstGeom>
          <a:noFill/>
          <a:ln w="38100">
            <a:solidFill>
              <a:srgbClr val="FF0000"/>
            </a:solidFill>
            <a:round/>
            <a:headEnd/>
            <a:tailEnd/>
          </a:ln>
        </p:spPr>
        <p:txBody>
          <a:bodyPr/>
          <a:lstStyle/>
          <a:p>
            <a:endParaRPr lang="en-US"/>
          </a:p>
        </p:txBody>
      </p:sp>
      <p:sp>
        <p:nvSpPr>
          <p:cNvPr id="1511653" name="Line 229"/>
          <p:cNvSpPr>
            <a:spLocks noChangeShapeType="1"/>
          </p:cNvSpPr>
          <p:nvPr/>
        </p:nvSpPr>
        <p:spPr bwMode="auto">
          <a:xfrm>
            <a:off x="3119438" y="2435225"/>
            <a:ext cx="1023937" cy="1727200"/>
          </a:xfrm>
          <a:prstGeom prst="line">
            <a:avLst/>
          </a:prstGeom>
          <a:noFill/>
          <a:ln w="38100">
            <a:solidFill>
              <a:srgbClr val="FF0000"/>
            </a:solidFill>
            <a:round/>
            <a:headEnd/>
            <a:tailEnd/>
          </a:ln>
        </p:spPr>
        <p:txBody>
          <a:bodyPr/>
          <a:lstStyle/>
          <a:p>
            <a:endParaRPr lang="en-US"/>
          </a:p>
        </p:txBody>
      </p:sp>
      <p:sp>
        <p:nvSpPr>
          <p:cNvPr id="1511655" name="Line 231"/>
          <p:cNvSpPr>
            <a:spLocks noChangeShapeType="1"/>
          </p:cNvSpPr>
          <p:nvPr/>
        </p:nvSpPr>
        <p:spPr bwMode="auto">
          <a:xfrm flipV="1">
            <a:off x="4232275" y="2030413"/>
            <a:ext cx="1231900" cy="2132012"/>
          </a:xfrm>
          <a:prstGeom prst="line">
            <a:avLst/>
          </a:prstGeom>
          <a:noFill/>
          <a:ln w="38100">
            <a:solidFill>
              <a:srgbClr val="FF0000"/>
            </a:solidFill>
            <a:round/>
            <a:headEnd/>
            <a:tailEnd/>
          </a:ln>
        </p:spPr>
        <p:txBody>
          <a:bodyPr/>
          <a:lstStyle/>
          <a:p>
            <a:endParaRPr lang="en-US"/>
          </a:p>
        </p:txBody>
      </p:sp>
      <p:sp>
        <p:nvSpPr>
          <p:cNvPr id="1511657" name="Line 233"/>
          <p:cNvSpPr>
            <a:spLocks noChangeShapeType="1"/>
          </p:cNvSpPr>
          <p:nvPr/>
        </p:nvSpPr>
        <p:spPr bwMode="auto">
          <a:xfrm>
            <a:off x="5553075" y="2030413"/>
            <a:ext cx="612775" cy="2874962"/>
          </a:xfrm>
          <a:prstGeom prst="line">
            <a:avLst/>
          </a:prstGeom>
          <a:noFill/>
          <a:ln w="38100">
            <a:solidFill>
              <a:srgbClr val="FF0000"/>
            </a:solidFill>
            <a:round/>
            <a:headEnd/>
            <a:tailEnd/>
          </a:ln>
        </p:spPr>
        <p:txBody>
          <a:bodyPr/>
          <a:lstStyle/>
          <a:p>
            <a:endParaRPr lang="en-US"/>
          </a:p>
        </p:txBody>
      </p:sp>
      <p:sp>
        <p:nvSpPr>
          <p:cNvPr id="1511658" name="Text Box 234"/>
          <p:cNvSpPr txBox="1">
            <a:spLocks noChangeArrowheads="1"/>
          </p:cNvSpPr>
          <p:nvPr/>
        </p:nvSpPr>
        <p:spPr bwMode="auto">
          <a:xfrm>
            <a:off x="2746375" y="1995488"/>
            <a:ext cx="682625" cy="338137"/>
          </a:xfrm>
          <a:prstGeom prst="rect">
            <a:avLst/>
          </a:prstGeom>
          <a:noFill/>
          <a:ln w="9525">
            <a:noFill/>
            <a:miter lim="800000"/>
            <a:headEnd/>
            <a:tailEnd/>
          </a:ln>
        </p:spPr>
        <p:txBody>
          <a:bodyPr>
            <a:spAutoFit/>
          </a:bodyPr>
          <a:lstStyle/>
          <a:p>
            <a:pPr algn="ctr">
              <a:spcBef>
                <a:spcPct val="50000"/>
              </a:spcBef>
            </a:pPr>
            <a:r>
              <a:rPr lang="en-US" altLang="en-US" sz="1600" b="1">
                <a:latin typeface="Open Sans"/>
                <a:ea typeface="Open Sans"/>
                <a:cs typeface="Open Sans"/>
              </a:rPr>
              <a:t>14.0</a:t>
            </a:r>
          </a:p>
        </p:txBody>
      </p:sp>
      <p:sp>
        <p:nvSpPr>
          <p:cNvPr id="1511659" name="Text Box 235"/>
          <p:cNvSpPr txBox="1">
            <a:spLocks noChangeArrowheads="1"/>
          </p:cNvSpPr>
          <p:nvPr/>
        </p:nvSpPr>
        <p:spPr bwMode="auto">
          <a:xfrm>
            <a:off x="3922713" y="4329113"/>
            <a:ext cx="566737" cy="338137"/>
          </a:xfrm>
          <a:prstGeom prst="rect">
            <a:avLst/>
          </a:prstGeom>
          <a:noFill/>
          <a:ln w="9525">
            <a:noFill/>
            <a:miter lim="800000"/>
            <a:headEnd/>
            <a:tailEnd/>
          </a:ln>
        </p:spPr>
        <p:txBody>
          <a:bodyPr>
            <a:spAutoFit/>
          </a:bodyPr>
          <a:lstStyle/>
          <a:p>
            <a:pPr>
              <a:spcBef>
                <a:spcPct val="50000"/>
              </a:spcBef>
            </a:pPr>
            <a:r>
              <a:rPr lang="en-US" altLang="en-US" sz="1600" b="1">
                <a:latin typeface="Open Sans"/>
                <a:ea typeface="Open Sans"/>
                <a:cs typeface="Open Sans"/>
              </a:rPr>
              <a:t>6.0</a:t>
            </a:r>
          </a:p>
        </p:txBody>
      </p:sp>
      <p:sp>
        <p:nvSpPr>
          <p:cNvPr id="1511660" name="Text Box 236"/>
          <p:cNvSpPr txBox="1">
            <a:spLocks noChangeArrowheads="1"/>
          </p:cNvSpPr>
          <p:nvPr/>
        </p:nvSpPr>
        <p:spPr bwMode="auto">
          <a:xfrm>
            <a:off x="5181600" y="1558925"/>
            <a:ext cx="654050" cy="338138"/>
          </a:xfrm>
          <a:prstGeom prst="rect">
            <a:avLst/>
          </a:prstGeom>
          <a:noFill/>
          <a:ln w="9525">
            <a:noFill/>
            <a:miter lim="800000"/>
            <a:headEnd/>
            <a:tailEnd/>
          </a:ln>
        </p:spPr>
        <p:txBody>
          <a:bodyPr>
            <a:spAutoFit/>
          </a:bodyPr>
          <a:lstStyle/>
          <a:p>
            <a:pPr>
              <a:spcBef>
                <a:spcPct val="50000"/>
              </a:spcBef>
            </a:pPr>
            <a:r>
              <a:rPr lang="en-US" altLang="en-US" sz="1600" b="1">
                <a:latin typeface="Open Sans"/>
                <a:ea typeface="Open Sans"/>
                <a:cs typeface="Open Sans"/>
              </a:rPr>
              <a:t>16.5</a:t>
            </a:r>
          </a:p>
        </p:txBody>
      </p:sp>
      <p:sp>
        <p:nvSpPr>
          <p:cNvPr id="189489" name="Text Box 237"/>
          <p:cNvSpPr txBox="1">
            <a:spLocks noChangeArrowheads="1"/>
          </p:cNvSpPr>
          <p:nvPr/>
        </p:nvSpPr>
        <p:spPr bwMode="auto">
          <a:xfrm>
            <a:off x="5688013" y="5091113"/>
            <a:ext cx="566737" cy="338137"/>
          </a:xfrm>
          <a:prstGeom prst="rect">
            <a:avLst/>
          </a:prstGeom>
          <a:noFill/>
          <a:ln w="9525">
            <a:noFill/>
            <a:miter lim="800000"/>
            <a:headEnd/>
            <a:tailEnd/>
          </a:ln>
        </p:spPr>
        <p:txBody>
          <a:bodyPr>
            <a:spAutoFit/>
          </a:bodyPr>
          <a:lstStyle/>
          <a:p>
            <a:pPr algn="r">
              <a:spcBef>
                <a:spcPct val="50000"/>
              </a:spcBef>
            </a:pPr>
            <a:r>
              <a:rPr lang="en-US" altLang="en-US" sz="1600" b="1">
                <a:latin typeface="Open Sans"/>
                <a:ea typeface="Open Sans"/>
                <a:cs typeface="Open Sans"/>
              </a:rPr>
              <a:t>3.0</a:t>
            </a:r>
          </a:p>
        </p:txBody>
      </p:sp>
      <p:sp>
        <p:nvSpPr>
          <p:cNvPr id="189490" name="Text Box 238"/>
          <p:cNvSpPr txBox="1">
            <a:spLocks noChangeArrowheads="1"/>
          </p:cNvSpPr>
          <p:nvPr/>
        </p:nvSpPr>
        <p:spPr bwMode="auto">
          <a:xfrm>
            <a:off x="6553200" y="2328863"/>
            <a:ext cx="2287588" cy="338137"/>
          </a:xfrm>
          <a:prstGeom prst="rect">
            <a:avLst/>
          </a:prstGeom>
          <a:noFill/>
          <a:ln w="9525">
            <a:noFill/>
            <a:miter lim="800000"/>
            <a:headEnd/>
            <a:tailEnd/>
          </a:ln>
        </p:spPr>
        <p:txBody>
          <a:bodyPr>
            <a:spAutoFit/>
          </a:bodyPr>
          <a:lstStyle/>
          <a:p>
            <a:pPr algn="ctr" defTabSz="914400">
              <a:spcBef>
                <a:spcPct val="50000"/>
              </a:spcBef>
            </a:pPr>
            <a:r>
              <a:rPr lang="en-US" altLang="en-US" sz="1600" b="1">
                <a:latin typeface="Open Sans"/>
                <a:ea typeface="Open Sans"/>
                <a:cs typeface="Open Sans"/>
              </a:rPr>
              <a:t>Sliding Scale alone</a:t>
            </a:r>
          </a:p>
        </p:txBody>
      </p:sp>
      <p:sp>
        <p:nvSpPr>
          <p:cNvPr id="1511663" name="Text Box 239"/>
          <p:cNvSpPr txBox="1">
            <a:spLocks noChangeArrowheads="1"/>
          </p:cNvSpPr>
          <p:nvPr/>
        </p:nvSpPr>
        <p:spPr bwMode="auto">
          <a:xfrm>
            <a:off x="1524000" y="4572000"/>
            <a:ext cx="2198688" cy="338138"/>
          </a:xfrm>
          <a:prstGeom prst="rect">
            <a:avLst/>
          </a:prstGeom>
          <a:noFill/>
          <a:ln w="9525">
            <a:noFill/>
            <a:miter lim="800000"/>
            <a:headEnd/>
            <a:tailEnd/>
          </a:ln>
        </p:spPr>
        <p:txBody>
          <a:bodyPr>
            <a:spAutoFit/>
          </a:bodyPr>
          <a:lstStyle/>
          <a:p>
            <a:pPr defTabSz="914400">
              <a:spcBef>
                <a:spcPct val="50000"/>
              </a:spcBef>
            </a:pPr>
            <a:r>
              <a:rPr lang="en-US" altLang="en-US" sz="1600" b="1">
                <a:latin typeface="Open Sans"/>
                <a:ea typeface="Open Sans"/>
                <a:cs typeface="Open Sans"/>
              </a:rPr>
              <a:t>What do you do?</a:t>
            </a:r>
          </a:p>
        </p:txBody>
      </p:sp>
      <p:sp>
        <p:nvSpPr>
          <p:cNvPr id="1511664" name="Text Box 240"/>
          <p:cNvSpPr txBox="1">
            <a:spLocks noChangeArrowheads="1"/>
          </p:cNvSpPr>
          <p:nvPr/>
        </p:nvSpPr>
        <p:spPr bwMode="auto">
          <a:xfrm>
            <a:off x="2209800" y="1676400"/>
            <a:ext cx="1946275" cy="338138"/>
          </a:xfrm>
          <a:prstGeom prst="rect">
            <a:avLst/>
          </a:prstGeom>
          <a:noFill/>
          <a:ln w="9525">
            <a:noFill/>
            <a:miter lim="800000"/>
            <a:headEnd/>
            <a:tailEnd/>
          </a:ln>
        </p:spPr>
        <p:txBody>
          <a:bodyPr>
            <a:spAutoFit/>
          </a:bodyPr>
          <a:lstStyle/>
          <a:p>
            <a:pPr>
              <a:spcBef>
                <a:spcPct val="50000"/>
              </a:spcBef>
            </a:pPr>
            <a:r>
              <a:rPr lang="en-US" altLang="en-US" sz="1600" b="1">
                <a:latin typeface="Open Sans"/>
                <a:ea typeface="Open Sans"/>
                <a:cs typeface="Open Sans"/>
              </a:rPr>
              <a:t>What do you do?</a:t>
            </a:r>
          </a:p>
        </p:txBody>
      </p:sp>
      <p:sp>
        <p:nvSpPr>
          <p:cNvPr id="1511665" name="Text Box 241"/>
          <p:cNvSpPr txBox="1">
            <a:spLocks noChangeArrowheads="1"/>
          </p:cNvSpPr>
          <p:nvPr/>
        </p:nvSpPr>
        <p:spPr bwMode="auto">
          <a:xfrm>
            <a:off x="3352800" y="4572000"/>
            <a:ext cx="1984375" cy="338138"/>
          </a:xfrm>
          <a:prstGeom prst="rect">
            <a:avLst/>
          </a:prstGeom>
          <a:noFill/>
          <a:ln w="9525">
            <a:noFill/>
            <a:miter lim="800000"/>
            <a:headEnd/>
            <a:tailEnd/>
          </a:ln>
        </p:spPr>
        <p:txBody>
          <a:bodyPr>
            <a:spAutoFit/>
          </a:bodyPr>
          <a:lstStyle/>
          <a:p>
            <a:pPr>
              <a:spcBef>
                <a:spcPct val="50000"/>
              </a:spcBef>
            </a:pPr>
            <a:r>
              <a:rPr lang="en-US" altLang="en-US" sz="1600" b="1">
                <a:latin typeface="Open Sans"/>
                <a:ea typeface="Open Sans"/>
                <a:cs typeface="Open Sans"/>
              </a:rPr>
              <a:t>What do you do?</a:t>
            </a:r>
          </a:p>
        </p:txBody>
      </p:sp>
      <p:sp>
        <p:nvSpPr>
          <p:cNvPr id="1511666" name="Text Box 242"/>
          <p:cNvSpPr txBox="1">
            <a:spLocks noChangeArrowheads="1"/>
          </p:cNvSpPr>
          <p:nvPr/>
        </p:nvSpPr>
        <p:spPr bwMode="auto">
          <a:xfrm>
            <a:off x="5688013" y="1566863"/>
            <a:ext cx="2084387" cy="338137"/>
          </a:xfrm>
          <a:prstGeom prst="rect">
            <a:avLst/>
          </a:prstGeom>
          <a:noFill/>
          <a:ln w="9525">
            <a:noFill/>
            <a:miter lim="800000"/>
            <a:headEnd/>
            <a:tailEnd/>
          </a:ln>
        </p:spPr>
        <p:txBody>
          <a:bodyPr>
            <a:spAutoFit/>
          </a:bodyPr>
          <a:lstStyle/>
          <a:p>
            <a:pPr>
              <a:spcBef>
                <a:spcPct val="50000"/>
              </a:spcBef>
            </a:pPr>
            <a:r>
              <a:rPr lang="en-US" altLang="en-US" sz="1600" b="1">
                <a:latin typeface="Open Sans"/>
                <a:ea typeface="Open Sans"/>
                <a:cs typeface="Open Sans"/>
              </a:rPr>
              <a:t>What do you do?</a:t>
            </a:r>
          </a:p>
        </p:txBody>
      </p:sp>
      <p:sp>
        <p:nvSpPr>
          <p:cNvPr id="1511668" name="Text Box 244"/>
          <p:cNvSpPr txBox="1">
            <a:spLocks noChangeArrowheads="1"/>
          </p:cNvSpPr>
          <p:nvPr/>
        </p:nvSpPr>
        <p:spPr bwMode="auto">
          <a:xfrm>
            <a:off x="3284538" y="1981200"/>
            <a:ext cx="830262" cy="366713"/>
          </a:xfrm>
          <a:prstGeom prst="rect">
            <a:avLst/>
          </a:prstGeom>
          <a:noFill/>
          <a:ln w="9525">
            <a:noFill/>
            <a:miter lim="800000"/>
            <a:headEnd/>
            <a:tailEnd/>
          </a:ln>
        </p:spPr>
        <p:txBody>
          <a:bodyPr>
            <a:spAutoFit/>
          </a:bodyPr>
          <a:lstStyle/>
          <a:p>
            <a:pPr defTabSz="914400">
              <a:spcBef>
                <a:spcPct val="50000"/>
              </a:spcBef>
            </a:pPr>
            <a:r>
              <a:rPr lang="en-US" altLang="en-US" sz="1800" b="1">
                <a:solidFill>
                  <a:srgbClr val="008000"/>
                </a:solidFill>
                <a:latin typeface="Open Sans"/>
                <a:ea typeface="Open Sans"/>
                <a:cs typeface="Open Sans"/>
              </a:rPr>
              <a:t>+4 U</a:t>
            </a:r>
          </a:p>
        </p:txBody>
      </p:sp>
      <p:sp>
        <p:nvSpPr>
          <p:cNvPr id="1511669" name="Text Box 245"/>
          <p:cNvSpPr txBox="1">
            <a:spLocks noChangeArrowheads="1"/>
          </p:cNvSpPr>
          <p:nvPr/>
        </p:nvSpPr>
        <p:spPr bwMode="auto">
          <a:xfrm>
            <a:off x="1684338" y="4891088"/>
            <a:ext cx="830262" cy="366712"/>
          </a:xfrm>
          <a:prstGeom prst="rect">
            <a:avLst/>
          </a:prstGeom>
          <a:noFill/>
          <a:ln w="9525">
            <a:noFill/>
            <a:miter lim="800000"/>
            <a:headEnd/>
            <a:tailEnd/>
          </a:ln>
        </p:spPr>
        <p:txBody>
          <a:bodyPr>
            <a:spAutoFit/>
          </a:bodyPr>
          <a:lstStyle/>
          <a:p>
            <a:pPr>
              <a:spcBef>
                <a:spcPct val="50000"/>
              </a:spcBef>
            </a:pPr>
            <a:r>
              <a:rPr lang="en-US" altLang="en-US" sz="1800" b="1">
                <a:solidFill>
                  <a:srgbClr val="008000"/>
                </a:solidFill>
                <a:latin typeface="Open Sans"/>
                <a:ea typeface="Open Sans"/>
                <a:cs typeface="Open Sans"/>
              </a:rPr>
              <a:t>0 U</a:t>
            </a:r>
          </a:p>
        </p:txBody>
      </p:sp>
      <p:sp>
        <p:nvSpPr>
          <p:cNvPr id="1511670" name="Text Box 246"/>
          <p:cNvSpPr txBox="1">
            <a:spLocks noChangeArrowheads="1"/>
          </p:cNvSpPr>
          <p:nvPr/>
        </p:nvSpPr>
        <p:spPr bwMode="auto">
          <a:xfrm>
            <a:off x="3886200" y="4876800"/>
            <a:ext cx="830263" cy="366713"/>
          </a:xfrm>
          <a:prstGeom prst="rect">
            <a:avLst/>
          </a:prstGeom>
          <a:noFill/>
          <a:ln w="9525">
            <a:noFill/>
            <a:miter lim="800000"/>
            <a:headEnd/>
            <a:tailEnd/>
          </a:ln>
        </p:spPr>
        <p:txBody>
          <a:bodyPr>
            <a:spAutoFit/>
          </a:bodyPr>
          <a:lstStyle/>
          <a:p>
            <a:pPr>
              <a:spcBef>
                <a:spcPct val="50000"/>
              </a:spcBef>
            </a:pPr>
            <a:r>
              <a:rPr lang="en-US" altLang="en-US" sz="1800" b="1">
                <a:solidFill>
                  <a:srgbClr val="008000"/>
                </a:solidFill>
                <a:latin typeface="Open Sans"/>
                <a:ea typeface="Open Sans"/>
                <a:cs typeface="Open Sans"/>
              </a:rPr>
              <a:t>0 U</a:t>
            </a:r>
          </a:p>
        </p:txBody>
      </p:sp>
      <p:sp>
        <p:nvSpPr>
          <p:cNvPr id="1511671" name="Text Box 247"/>
          <p:cNvSpPr txBox="1">
            <a:spLocks noChangeArrowheads="1"/>
          </p:cNvSpPr>
          <p:nvPr/>
        </p:nvSpPr>
        <p:spPr bwMode="auto">
          <a:xfrm>
            <a:off x="5715000" y="1828800"/>
            <a:ext cx="830263" cy="366713"/>
          </a:xfrm>
          <a:prstGeom prst="rect">
            <a:avLst/>
          </a:prstGeom>
          <a:noFill/>
          <a:ln w="9525">
            <a:noFill/>
            <a:miter lim="800000"/>
            <a:headEnd/>
            <a:tailEnd/>
          </a:ln>
        </p:spPr>
        <p:txBody>
          <a:bodyPr>
            <a:spAutoFit/>
          </a:bodyPr>
          <a:lstStyle/>
          <a:p>
            <a:pPr>
              <a:spcBef>
                <a:spcPct val="50000"/>
              </a:spcBef>
            </a:pPr>
            <a:r>
              <a:rPr lang="en-US" altLang="en-US" sz="1800" b="1">
                <a:solidFill>
                  <a:srgbClr val="008000"/>
                </a:solidFill>
                <a:latin typeface="Open Sans"/>
                <a:ea typeface="Open Sans"/>
                <a:cs typeface="Open Sans"/>
              </a:rPr>
              <a:t>+6 U</a:t>
            </a:r>
          </a:p>
        </p:txBody>
      </p:sp>
      <p:sp>
        <p:nvSpPr>
          <p:cNvPr id="189499" name="Content Placeholder 2"/>
          <p:cNvSpPr txBox="1">
            <a:spLocks/>
          </p:cNvSpPr>
          <p:nvPr/>
        </p:nvSpPr>
        <p:spPr bwMode="auto">
          <a:xfrm>
            <a:off x="250825" y="6396038"/>
            <a:ext cx="6172200" cy="300037"/>
          </a:xfrm>
          <a:prstGeom prst="rect">
            <a:avLst/>
          </a:prstGeom>
          <a:noFill/>
          <a:ln w="9525">
            <a:noFill/>
            <a:miter lim="800000"/>
            <a:headEnd/>
            <a:tailEnd/>
          </a:ln>
        </p:spPr>
        <p:txBody>
          <a:bodyPr/>
          <a:lstStyle/>
          <a:p>
            <a:pPr marL="342900" indent="-342900"/>
            <a:r>
              <a:rPr lang="en-US" altLang="en-US" sz="1200" i="1">
                <a:solidFill>
                  <a:srgbClr val="000000"/>
                </a:solidFill>
                <a:latin typeface="Open Sans"/>
                <a:ea typeface="Open Sans"/>
                <a:cs typeface="Open Sans"/>
              </a:rPr>
              <a:t>QID</a:t>
            </a:r>
            <a:r>
              <a:rPr lang="en-US" altLang="en-US" sz="1200">
                <a:solidFill>
                  <a:srgbClr val="000000"/>
                </a:solidFill>
                <a:latin typeface="Open Sans"/>
                <a:ea typeface="Open Sans"/>
                <a:cs typeface="Open Sans"/>
              </a:rPr>
              <a:t>,four times daily; </a:t>
            </a:r>
            <a:r>
              <a:rPr lang="en-US" altLang="en-US" sz="1200" b="1">
                <a:solidFill>
                  <a:srgbClr val="000000"/>
                </a:solidFill>
                <a:latin typeface="Open Sans"/>
                <a:ea typeface="Open Sans"/>
                <a:cs typeface="Open Sans"/>
              </a:rPr>
              <a:t>SSI</a:t>
            </a:r>
            <a:r>
              <a:rPr lang="en-US" altLang="en-US" sz="1200">
                <a:solidFill>
                  <a:srgbClr val="000000"/>
                </a:solidFill>
                <a:latin typeface="Open Sans"/>
                <a:ea typeface="Open Sans"/>
                <a:cs typeface="Open Sans"/>
              </a:rPr>
              <a:t>, sliding-scale insulin; </a:t>
            </a:r>
            <a:r>
              <a:rPr lang="en-US" altLang="en-US" sz="1200" b="1">
                <a:solidFill>
                  <a:srgbClr val="000000"/>
                </a:solidFill>
                <a:latin typeface="Open Sans"/>
                <a:ea typeface="Open Sans"/>
                <a:cs typeface="Open Sans"/>
              </a:rPr>
              <a:t>BG</a:t>
            </a:r>
            <a:r>
              <a:rPr lang="en-US" altLang="en-US" sz="1200">
                <a:solidFill>
                  <a:srgbClr val="000000"/>
                </a:solidFill>
                <a:latin typeface="Open Sans"/>
                <a:ea typeface="Open Sans"/>
                <a:cs typeface="Open Sans"/>
              </a:rPr>
              <a:t>, blood glucose</a:t>
            </a:r>
          </a:p>
        </p:txBody>
      </p:sp>
      <p:sp>
        <p:nvSpPr>
          <p:cNvPr id="189500" name="Title 48"/>
          <p:cNvSpPr>
            <a:spLocks noGrp="1"/>
          </p:cNvSpPr>
          <p:nvPr>
            <p:ph type="title" idx="4294967295"/>
          </p:nvPr>
        </p:nvSpPr>
        <p:spPr>
          <a:xfrm>
            <a:off x="687388" y="420688"/>
            <a:ext cx="7775575" cy="1143000"/>
          </a:xfrm>
        </p:spPr>
        <p:txBody>
          <a:bodyPr/>
          <a:lstStyle/>
          <a:p>
            <a:pPr eaLnBrk="1" hangingPunct="1"/>
            <a:r>
              <a:rPr lang="en-US" altLang="en-US" sz="3200" smtClean="0">
                <a:cs typeface="Arial" charset="0"/>
              </a:rPr>
              <a:t>Sliding Scale Insulin Alone Results in Variable Glucose Control</a:t>
            </a:r>
          </a:p>
        </p:txBody>
      </p:sp>
      <p:sp>
        <p:nvSpPr>
          <p:cNvPr id="189501" name="Rectangle 17"/>
          <p:cNvSpPr>
            <a:spLocks noChangeArrowheads="1"/>
          </p:cNvSpPr>
          <p:nvPr/>
        </p:nvSpPr>
        <p:spPr bwMode="auto">
          <a:xfrm>
            <a:off x="1027113" y="1646238"/>
            <a:ext cx="1168400" cy="215900"/>
          </a:xfrm>
          <a:prstGeom prst="rect">
            <a:avLst/>
          </a:prstGeom>
          <a:noFill/>
          <a:ln w="9525">
            <a:noFill/>
            <a:miter lim="800000"/>
            <a:headEnd/>
            <a:tailEnd/>
          </a:ln>
        </p:spPr>
        <p:txBody>
          <a:bodyPr wrap="none" lIns="0" tIns="0" rIns="0" bIns="0">
            <a:spAutoFit/>
          </a:bodyPr>
          <a:lstStyle/>
          <a:p>
            <a:pPr algn="ctr" defTabSz="914400"/>
            <a:r>
              <a:rPr lang="en-US" altLang="en-US" sz="1400" b="1">
                <a:latin typeface="Open Sans"/>
                <a:ea typeface="Open Sans"/>
                <a:cs typeface="Open Sans"/>
              </a:rPr>
              <a:t>BG  (mmol/L)</a:t>
            </a:r>
          </a:p>
        </p:txBody>
      </p:sp>
      <p:sp>
        <p:nvSpPr>
          <p:cNvPr id="189502" name="Text Box 63"/>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16.  In-hospital Management of Diabetes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1166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1166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1165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1165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1164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1166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11668"/>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1165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1164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1165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511665"/>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511670"/>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51165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51165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511660"/>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511666"/>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511671"/>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511657"/>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5116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1648" grpId="0" animBg="1"/>
      <p:bldP spid="1511649" grpId="0" animBg="1"/>
      <p:bldP spid="1511650" grpId="0" animBg="1"/>
      <p:bldP spid="1511651" grpId="0" animBg="1"/>
      <p:bldP spid="1511652" grpId="0" animBg="1"/>
      <p:bldP spid="1511653" grpId="0" animBg="1"/>
      <p:bldP spid="1511655" grpId="0" animBg="1"/>
      <p:bldP spid="1511657" grpId="0" animBg="1"/>
      <p:bldP spid="1511658" grpId="0"/>
      <p:bldP spid="1511659" grpId="0"/>
      <p:bldP spid="1511660" grpId="0"/>
      <p:bldP spid="1511663" grpId="0"/>
      <p:bldP spid="1511664" grpId="0"/>
      <p:bldP spid="1511665" grpId="0"/>
      <p:bldP spid="1511666" grpId="0"/>
      <p:bldP spid="1511668" grpId="0"/>
      <p:bldP spid="1511669" grpId="0"/>
      <p:bldP spid="1511670" grpId="0"/>
      <p:bldP spid="151167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89" name="Title 4"/>
          <p:cNvSpPr>
            <a:spLocks noGrp="1"/>
          </p:cNvSpPr>
          <p:nvPr>
            <p:ph type="title" idx="4294967295"/>
          </p:nvPr>
        </p:nvSpPr>
        <p:spPr>
          <a:xfrm>
            <a:off x="346075" y="587375"/>
            <a:ext cx="8545513" cy="1143000"/>
          </a:xfrm>
        </p:spPr>
        <p:txBody>
          <a:bodyPr/>
          <a:lstStyle/>
          <a:p>
            <a:r>
              <a:rPr lang="en-US" altLang="en-US" sz="3800" smtClean="0"/>
              <a:t>Use BASAL + BOLUS + CORRECTION</a:t>
            </a:r>
          </a:p>
        </p:txBody>
      </p:sp>
      <p:sp>
        <p:nvSpPr>
          <p:cNvPr id="6" name="Content Placeholder 5"/>
          <p:cNvSpPr>
            <a:spLocks noGrp="1"/>
          </p:cNvSpPr>
          <p:nvPr>
            <p:ph sz="half" idx="4294967295"/>
          </p:nvPr>
        </p:nvSpPr>
        <p:spPr>
          <a:xfrm>
            <a:off x="4432300" y="1958975"/>
            <a:ext cx="4572000" cy="4114800"/>
          </a:xfrm>
        </p:spPr>
        <p:txBody>
          <a:bodyPr>
            <a:noAutofit/>
          </a:bodyPr>
          <a:lstStyle/>
          <a:p>
            <a:pPr marL="0" indent="0" algn="ctr">
              <a:lnSpc>
                <a:spcPct val="100000"/>
              </a:lnSpc>
              <a:buFont typeface="Arial" charset="0"/>
              <a:buNone/>
            </a:pPr>
            <a:r>
              <a:rPr lang="en-US" sz="2400" smtClean="0"/>
              <a:t>In-hospital circumstances may warrant temporarily </a:t>
            </a:r>
            <a:r>
              <a:rPr lang="en-US" sz="2400" u="sng" smtClean="0"/>
              <a:t>holding</a:t>
            </a:r>
            <a:r>
              <a:rPr lang="en-US" sz="2400" smtClean="0"/>
              <a:t> other antihyperglycemic  medications (</a:t>
            </a:r>
            <a:r>
              <a:rPr lang="en-US" sz="2400" i="1" smtClean="0"/>
              <a:t>e.g. </a:t>
            </a:r>
            <a:r>
              <a:rPr lang="en-US" sz="2400" smtClean="0"/>
              <a:t>renal or hepatic impairment)</a:t>
            </a:r>
          </a:p>
          <a:p>
            <a:pPr marL="0" indent="0" algn="ctr">
              <a:lnSpc>
                <a:spcPct val="100000"/>
              </a:lnSpc>
              <a:buFont typeface="Arial" charset="0"/>
              <a:buNone/>
            </a:pPr>
            <a:endParaRPr lang="en-US" sz="1200" smtClean="0"/>
          </a:p>
          <a:p>
            <a:pPr marL="0" indent="0" algn="ctr">
              <a:lnSpc>
                <a:spcPct val="100000"/>
              </a:lnSpc>
              <a:buFont typeface="Arial" charset="0"/>
              <a:buNone/>
            </a:pPr>
            <a:r>
              <a:rPr lang="en-US" sz="2400" smtClean="0"/>
              <a:t>Insulin = treatment of choice</a:t>
            </a:r>
            <a:r>
              <a:rPr lang="en-US" sz="2800" smtClean="0"/>
              <a:t> </a:t>
            </a:r>
          </a:p>
          <a:p>
            <a:pPr marL="0" indent="0" algn="ctr">
              <a:lnSpc>
                <a:spcPct val="100000"/>
              </a:lnSpc>
              <a:buFont typeface="Arial" charset="0"/>
              <a:buNone/>
            </a:pPr>
            <a:r>
              <a:rPr lang="en-US" sz="2800" smtClean="0">
                <a:solidFill>
                  <a:srgbClr val="FF0000"/>
                </a:solidFill>
              </a:rPr>
              <a:t>BASAL + </a:t>
            </a:r>
            <a:r>
              <a:rPr lang="en-US" sz="2800" smtClean="0">
                <a:solidFill>
                  <a:srgbClr val="0000FF"/>
                </a:solidFill>
              </a:rPr>
              <a:t>BOLUS + </a:t>
            </a:r>
            <a:r>
              <a:rPr lang="en-US" sz="2800" smtClean="0">
                <a:solidFill>
                  <a:srgbClr val="008000"/>
                </a:solidFill>
              </a:rPr>
              <a:t>CORRECTION </a:t>
            </a:r>
          </a:p>
          <a:p>
            <a:pPr marL="0" indent="0" algn="ctr">
              <a:lnSpc>
                <a:spcPct val="100000"/>
              </a:lnSpc>
              <a:buFont typeface="Arial" charset="0"/>
              <a:buNone/>
            </a:pPr>
            <a:endParaRPr lang="en-US" sz="3200" smtClean="0"/>
          </a:p>
        </p:txBody>
      </p:sp>
      <p:cxnSp>
        <p:nvCxnSpPr>
          <p:cNvPr id="191491" name="Straight Connector 11"/>
          <p:cNvCxnSpPr>
            <a:cxnSpLocks noChangeShapeType="1"/>
          </p:cNvCxnSpPr>
          <p:nvPr/>
        </p:nvCxnSpPr>
        <p:spPr bwMode="auto">
          <a:xfrm rot="5400000">
            <a:off x="-1181100" y="3770313"/>
            <a:ext cx="3278187" cy="1588"/>
          </a:xfrm>
          <a:prstGeom prst="line">
            <a:avLst/>
          </a:prstGeom>
          <a:noFill/>
          <a:ln w="9525" algn="ctr">
            <a:solidFill>
              <a:schemeClr val="tx1"/>
            </a:solidFill>
            <a:round/>
            <a:headEnd/>
            <a:tailEnd/>
          </a:ln>
        </p:spPr>
      </p:cxnSp>
      <p:sp>
        <p:nvSpPr>
          <p:cNvPr id="191492" name="TextBox 18"/>
          <p:cNvSpPr txBox="1">
            <a:spLocks noChangeArrowheads="1"/>
          </p:cNvSpPr>
          <p:nvPr/>
        </p:nvSpPr>
        <p:spPr bwMode="auto">
          <a:xfrm rot="-5400000">
            <a:off x="-447675" y="3267075"/>
            <a:ext cx="1295400" cy="400050"/>
          </a:xfrm>
          <a:prstGeom prst="rect">
            <a:avLst/>
          </a:prstGeom>
          <a:noFill/>
          <a:ln w="9525">
            <a:noFill/>
            <a:miter lim="800000"/>
            <a:headEnd/>
            <a:tailEnd/>
          </a:ln>
        </p:spPr>
        <p:txBody>
          <a:bodyPr>
            <a:spAutoFit/>
          </a:bodyPr>
          <a:lstStyle/>
          <a:p>
            <a:r>
              <a:rPr lang="en-US" altLang="en-US" sz="2000">
                <a:latin typeface="Open Sans"/>
                <a:ea typeface="Open Sans"/>
                <a:cs typeface="Open Sans"/>
              </a:rPr>
              <a:t>Insulin</a:t>
            </a:r>
          </a:p>
        </p:txBody>
      </p:sp>
      <p:sp>
        <p:nvSpPr>
          <p:cNvPr id="40" name="TextBox 39"/>
          <p:cNvSpPr txBox="1">
            <a:spLocks noChangeArrowheads="1"/>
          </p:cNvSpPr>
          <p:nvPr/>
        </p:nvSpPr>
        <p:spPr bwMode="auto">
          <a:xfrm>
            <a:off x="609600" y="1976438"/>
            <a:ext cx="3733800" cy="354012"/>
          </a:xfrm>
          <a:prstGeom prst="rect">
            <a:avLst/>
          </a:prstGeom>
          <a:noFill/>
          <a:ln w="9525">
            <a:noFill/>
            <a:miter lim="800000"/>
            <a:headEnd/>
            <a:tailEnd/>
          </a:ln>
        </p:spPr>
        <p:txBody>
          <a:bodyPr>
            <a:spAutoFit/>
          </a:bodyPr>
          <a:lstStyle/>
          <a:p>
            <a:pPr algn="ctr"/>
            <a:r>
              <a:rPr lang="en-US" altLang="en-US" sz="1700" b="1">
                <a:solidFill>
                  <a:srgbClr val="0000FF"/>
                </a:solidFill>
                <a:latin typeface="Open Sans"/>
                <a:ea typeface="Open Sans"/>
                <a:cs typeface="Open Sans"/>
              </a:rPr>
              <a:t>BOLUS</a:t>
            </a:r>
            <a:r>
              <a:rPr lang="en-US" altLang="en-US" sz="1700">
                <a:solidFill>
                  <a:srgbClr val="0000FF"/>
                </a:solidFill>
                <a:latin typeface="Open Sans"/>
                <a:ea typeface="Open Sans"/>
                <a:cs typeface="Open Sans"/>
              </a:rPr>
              <a:t> + </a:t>
            </a:r>
            <a:r>
              <a:rPr lang="en-US" altLang="en-US" sz="1700" b="1">
                <a:solidFill>
                  <a:srgbClr val="008000"/>
                </a:solidFill>
                <a:latin typeface="Open Sans"/>
                <a:ea typeface="Open Sans"/>
                <a:cs typeface="Open Sans"/>
              </a:rPr>
              <a:t>CORRECTION</a:t>
            </a:r>
            <a:endParaRPr lang="en-US" altLang="en-US" sz="1700">
              <a:solidFill>
                <a:srgbClr val="008000"/>
              </a:solidFill>
              <a:latin typeface="Open Sans"/>
              <a:ea typeface="Open Sans"/>
              <a:cs typeface="Open Sans"/>
            </a:endParaRPr>
          </a:p>
        </p:txBody>
      </p:sp>
      <p:sp>
        <p:nvSpPr>
          <p:cNvPr id="21" name="Moon 20"/>
          <p:cNvSpPr>
            <a:spLocks noChangeArrowheads="1"/>
          </p:cNvSpPr>
          <p:nvPr/>
        </p:nvSpPr>
        <p:spPr bwMode="auto">
          <a:xfrm rot="5400000">
            <a:off x="762000" y="2819400"/>
            <a:ext cx="838200" cy="381000"/>
          </a:xfrm>
          <a:prstGeom prst="moon">
            <a:avLst>
              <a:gd name="adj" fmla="val 50713"/>
            </a:avLst>
          </a:prstGeom>
          <a:solidFill>
            <a:srgbClr val="008000"/>
          </a:solidFill>
          <a:ln w="9525" algn="ctr">
            <a:solidFill>
              <a:schemeClr val="tx1"/>
            </a:solidFill>
            <a:round/>
            <a:headEnd/>
            <a:tailEnd/>
          </a:ln>
        </p:spPr>
        <p:txBody>
          <a:bodyPr/>
          <a:lstStyle/>
          <a:p>
            <a:pPr defTabSz="914400" eaLnBrk="0" hangingPunct="0"/>
            <a:endParaRPr lang="en-CA" altLang="en-US">
              <a:latin typeface="Open Sans"/>
              <a:ea typeface="MS PGothic" pitchFamily="34" charset="-128"/>
              <a:cs typeface="Open Sans"/>
            </a:endParaRPr>
          </a:p>
        </p:txBody>
      </p:sp>
      <p:sp>
        <p:nvSpPr>
          <p:cNvPr id="28" name="Freeform 27"/>
          <p:cNvSpPr>
            <a:spLocks/>
          </p:cNvSpPr>
          <p:nvPr/>
        </p:nvSpPr>
        <p:spPr bwMode="auto">
          <a:xfrm>
            <a:off x="685800" y="2971800"/>
            <a:ext cx="990600" cy="2209800"/>
          </a:xfrm>
          <a:custGeom>
            <a:avLst/>
            <a:gdLst>
              <a:gd name="T0" fmla="*/ 0 w 956235"/>
              <a:gd name="T1" fmla="*/ 2475955 h 1972256"/>
              <a:gd name="T2" fmla="*/ 513101 w 956235"/>
              <a:gd name="T3" fmla="*/ 27 h 1972256"/>
              <a:gd name="T4" fmla="*/ 1026200 w 956235"/>
              <a:gd name="T5" fmla="*/ 2419682 h 1972256"/>
              <a:gd name="T6" fmla="*/ 1026200 w 956235"/>
              <a:gd name="T7" fmla="*/ 2419682 h 1972256"/>
              <a:gd name="T8" fmla="*/ 0 60000 65536"/>
              <a:gd name="T9" fmla="*/ 0 60000 65536"/>
              <a:gd name="T10" fmla="*/ 0 60000 65536"/>
              <a:gd name="T11" fmla="*/ 0 60000 65536"/>
              <a:gd name="T12" fmla="*/ 0 w 956235"/>
              <a:gd name="T13" fmla="*/ 0 h 1972256"/>
              <a:gd name="T14" fmla="*/ 956235 w 956235"/>
              <a:gd name="T15" fmla="*/ 1972256 h 1972256"/>
            </a:gdLst>
            <a:ahLst/>
            <a:cxnLst>
              <a:cxn ang="T8">
                <a:pos x="T0" y="T1"/>
              </a:cxn>
              <a:cxn ang="T9">
                <a:pos x="T2" y="T3"/>
              </a:cxn>
              <a:cxn ang="T10">
                <a:pos x="T4" y="T5"/>
              </a:cxn>
              <a:cxn ang="T11">
                <a:pos x="T6" y="T7"/>
              </a:cxn>
            </a:cxnLst>
            <a:rect l="T12" t="T13" r="T14" b="T15"/>
            <a:pathLst>
              <a:path w="956235" h="1972256">
                <a:moveTo>
                  <a:pt x="0" y="1972256"/>
                </a:moveTo>
                <a:cubicBezTo>
                  <a:pt x="159373" y="989874"/>
                  <a:pt x="318746" y="7492"/>
                  <a:pt x="478118" y="21"/>
                </a:cubicBezTo>
                <a:cubicBezTo>
                  <a:pt x="637490" y="-7450"/>
                  <a:pt x="956235" y="1927432"/>
                  <a:pt x="956235" y="1927432"/>
                </a:cubicBezTo>
              </a:path>
            </a:pathLst>
          </a:custGeom>
          <a:solidFill>
            <a:srgbClr val="0000FF"/>
          </a:solidFill>
          <a:ln w="9525">
            <a:solidFill>
              <a:srgbClr val="000000"/>
            </a:solidFill>
            <a:round/>
            <a:headEnd/>
            <a:tailEnd/>
          </a:ln>
        </p:spPr>
        <p:txBody>
          <a:bodyPr/>
          <a:lstStyle/>
          <a:p>
            <a:endParaRPr lang="en-US"/>
          </a:p>
        </p:txBody>
      </p:sp>
      <p:sp>
        <p:nvSpPr>
          <p:cNvPr id="32" name="Moon 31"/>
          <p:cNvSpPr>
            <a:spLocks noChangeArrowheads="1"/>
          </p:cNvSpPr>
          <p:nvPr/>
        </p:nvSpPr>
        <p:spPr bwMode="auto">
          <a:xfrm rot="5400000">
            <a:off x="1981200" y="2819400"/>
            <a:ext cx="838200" cy="381000"/>
          </a:xfrm>
          <a:prstGeom prst="moon">
            <a:avLst>
              <a:gd name="adj" fmla="val 50713"/>
            </a:avLst>
          </a:prstGeom>
          <a:solidFill>
            <a:srgbClr val="008000"/>
          </a:solidFill>
          <a:ln w="9525" algn="ctr">
            <a:solidFill>
              <a:schemeClr val="tx1"/>
            </a:solidFill>
            <a:round/>
            <a:headEnd/>
            <a:tailEnd/>
          </a:ln>
        </p:spPr>
        <p:txBody>
          <a:bodyPr/>
          <a:lstStyle/>
          <a:p>
            <a:pPr defTabSz="914400" eaLnBrk="0" hangingPunct="0"/>
            <a:endParaRPr lang="en-CA" altLang="en-US">
              <a:latin typeface="Open Sans"/>
              <a:ea typeface="MS PGothic" pitchFamily="34" charset="-128"/>
              <a:cs typeface="Open Sans"/>
            </a:endParaRPr>
          </a:p>
        </p:txBody>
      </p:sp>
      <p:sp>
        <p:nvSpPr>
          <p:cNvPr id="33" name="Freeform 32"/>
          <p:cNvSpPr>
            <a:spLocks/>
          </p:cNvSpPr>
          <p:nvPr/>
        </p:nvSpPr>
        <p:spPr bwMode="auto">
          <a:xfrm>
            <a:off x="1905000" y="2971800"/>
            <a:ext cx="990600" cy="2133600"/>
          </a:xfrm>
          <a:custGeom>
            <a:avLst/>
            <a:gdLst>
              <a:gd name="T0" fmla="*/ 0 w 956235"/>
              <a:gd name="T1" fmla="*/ 2308144 h 1972256"/>
              <a:gd name="T2" fmla="*/ 513101 w 956235"/>
              <a:gd name="T3" fmla="*/ 25 h 1972256"/>
              <a:gd name="T4" fmla="*/ 1026200 w 956235"/>
              <a:gd name="T5" fmla="*/ 2255685 h 1972256"/>
              <a:gd name="T6" fmla="*/ 1026200 w 956235"/>
              <a:gd name="T7" fmla="*/ 2255685 h 1972256"/>
              <a:gd name="T8" fmla="*/ 0 60000 65536"/>
              <a:gd name="T9" fmla="*/ 0 60000 65536"/>
              <a:gd name="T10" fmla="*/ 0 60000 65536"/>
              <a:gd name="T11" fmla="*/ 0 60000 65536"/>
              <a:gd name="T12" fmla="*/ 0 w 956235"/>
              <a:gd name="T13" fmla="*/ 0 h 1972256"/>
              <a:gd name="T14" fmla="*/ 956235 w 956235"/>
              <a:gd name="T15" fmla="*/ 1972256 h 1972256"/>
            </a:gdLst>
            <a:ahLst/>
            <a:cxnLst>
              <a:cxn ang="T8">
                <a:pos x="T0" y="T1"/>
              </a:cxn>
              <a:cxn ang="T9">
                <a:pos x="T2" y="T3"/>
              </a:cxn>
              <a:cxn ang="T10">
                <a:pos x="T4" y="T5"/>
              </a:cxn>
              <a:cxn ang="T11">
                <a:pos x="T6" y="T7"/>
              </a:cxn>
            </a:cxnLst>
            <a:rect l="T12" t="T13" r="T14" b="T15"/>
            <a:pathLst>
              <a:path w="956235" h="1972256">
                <a:moveTo>
                  <a:pt x="0" y="1972256"/>
                </a:moveTo>
                <a:cubicBezTo>
                  <a:pt x="159373" y="989874"/>
                  <a:pt x="318746" y="7492"/>
                  <a:pt x="478118" y="21"/>
                </a:cubicBezTo>
                <a:cubicBezTo>
                  <a:pt x="637490" y="-7450"/>
                  <a:pt x="956235" y="1927432"/>
                  <a:pt x="956235" y="1927432"/>
                </a:cubicBezTo>
              </a:path>
            </a:pathLst>
          </a:custGeom>
          <a:solidFill>
            <a:srgbClr val="0000FF"/>
          </a:solidFill>
          <a:ln w="9525">
            <a:solidFill>
              <a:srgbClr val="000000"/>
            </a:solidFill>
            <a:round/>
            <a:headEnd/>
            <a:tailEnd/>
          </a:ln>
        </p:spPr>
        <p:txBody>
          <a:bodyPr/>
          <a:lstStyle/>
          <a:p>
            <a:endParaRPr lang="en-US"/>
          </a:p>
        </p:txBody>
      </p:sp>
      <p:sp>
        <p:nvSpPr>
          <p:cNvPr id="35" name="Moon 34"/>
          <p:cNvSpPr>
            <a:spLocks noChangeArrowheads="1"/>
          </p:cNvSpPr>
          <p:nvPr/>
        </p:nvSpPr>
        <p:spPr bwMode="auto">
          <a:xfrm rot="5400000">
            <a:off x="3124200" y="2819400"/>
            <a:ext cx="838200" cy="381000"/>
          </a:xfrm>
          <a:prstGeom prst="moon">
            <a:avLst>
              <a:gd name="adj" fmla="val 50713"/>
            </a:avLst>
          </a:prstGeom>
          <a:solidFill>
            <a:srgbClr val="008000"/>
          </a:solidFill>
          <a:ln w="9525" algn="ctr">
            <a:solidFill>
              <a:schemeClr val="tx1"/>
            </a:solidFill>
            <a:round/>
            <a:headEnd/>
            <a:tailEnd/>
          </a:ln>
        </p:spPr>
        <p:txBody>
          <a:bodyPr/>
          <a:lstStyle/>
          <a:p>
            <a:pPr defTabSz="914400" eaLnBrk="0" hangingPunct="0"/>
            <a:endParaRPr lang="en-CA" altLang="en-US">
              <a:latin typeface="Open Sans"/>
              <a:ea typeface="MS PGothic" pitchFamily="34" charset="-128"/>
              <a:cs typeface="Open Sans"/>
            </a:endParaRPr>
          </a:p>
        </p:txBody>
      </p:sp>
      <p:sp>
        <p:nvSpPr>
          <p:cNvPr id="37" name="Freeform 36"/>
          <p:cNvSpPr>
            <a:spLocks/>
          </p:cNvSpPr>
          <p:nvPr/>
        </p:nvSpPr>
        <p:spPr bwMode="auto">
          <a:xfrm>
            <a:off x="3048000" y="2971800"/>
            <a:ext cx="990600" cy="2057400"/>
          </a:xfrm>
          <a:custGeom>
            <a:avLst/>
            <a:gdLst>
              <a:gd name="T0" fmla="*/ 0 w 956235"/>
              <a:gd name="T1" fmla="*/ 2146220 h 1972256"/>
              <a:gd name="T2" fmla="*/ 513101 w 956235"/>
              <a:gd name="T3" fmla="*/ 23 h 1972256"/>
              <a:gd name="T4" fmla="*/ 1026200 w 956235"/>
              <a:gd name="T5" fmla="*/ 2097442 h 1972256"/>
              <a:gd name="T6" fmla="*/ 1026200 w 956235"/>
              <a:gd name="T7" fmla="*/ 2097442 h 1972256"/>
              <a:gd name="T8" fmla="*/ 0 60000 65536"/>
              <a:gd name="T9" fmla="*/ 0 60000 65536"/>
              <a:gd name="T10" fmla="*/ 0 60000 65536"/>
              <a:gd name="T11" fmla="*/ 0 60000 65536"/>
              <a:gd name="T12" fmla="*/ 0 w 956235"/>
              <a:gd name="T13" fmla="*/ 0 h 1972256"/>
              <a:gd name="T14" fmla="*/ 956235 w 956235"/>
              <a:gd name="T15" fmla="*/ 1972256 h 1972256"/>
            </a:gdLst>
            <a:ahLst/>
            <a:cxnLst>
              <a:cxn ang="T8">
                <a:pos x="T0" y="T1"/>
              </a:cxn>
              <a:cxn ang="T9">
                <a:pos x="T2" y="T3"/>
              </a:cxn>
              <a:cxn ang="T10">
                <a:pos x="T4" y="T5"/>
              </a:cxn>
              <a:cxn ang="T11">
                <a:pos x="T6" y="T7"/>
              </a:cxn>
            </a:cxnLst>
            <a:rect l="T12" t="T13" r="T14" b="T15"/>
            <a:pathLst>
              <a:path w="956235" h="1972256">
                <a:moveTo>
                  <a:pt x="0" y="1972256"/>
                </a:moveTo>
                <a:cubicBezTo>
                  <a:pt x="159373" y="989874"/>
                  <a:pt x="318746" y="7492"/>
                  <a:pt x="478118" y="21"/>
                </a:cubicBezTo>
                <a:cubicBezTo>
                  <a:pt x="637490" y="-7450"/>
                  <a:pt x="956235" y="1927432"/>
                  <a:pt x="956235" y="1927432"/>
                </a:cubicBezTo>
              </a:path>
            </a:pathLst>
          </a:custGeom>
          <a:solidFill>
            <a:srgbClr val="0000FF"/>
          </a:solidFill>
          <a:ln w="9525">
            <a:solidFill>
              <a:srgbClr val="000000"/>
            </a:solidFill>
            <a:round/>
            <a:headEnd/>
            <a:tailEnd/>
          </a:ln>
        </p:spPr>
        <p:txBody>
          <a:bodyPr/>
          <a:lstStyle/>
          <a:p>
            <a:endParaRPr lang="en-US"/>
          </a:p>
        </p:txBody>
      </p:sp>
      <p:sp>
        <p:nvSpPr>
          <p:cNvPr id="36" name="Moon 35"/>
          <p:cNvSpPr>
            <a:spLocks noChangeArrowheads="1"/>
          </p:cNvSpPr>
          <p:nvPr/>
        </p:nvSpPr>
        <p:spPr bwMode="auto">
          <a:xfrm rot="5400000">
            <a:off x="2171700" y="3084513"/>
            <a:ext cx="609600" cy="4038600"/>
          </a:xfrm>
          <a:prstGeom prst="moon">
            <a:avLst>
              <a:gd name="adj" fmla="val 87500"/>
            </a:avLst>
          </a:prstGeom>
          <a:solidFill>
            <a:srgbClr val="FF0000"/>
          </a:solidFill>
          <a:ln w="9525" algn="ctr">
            <a:solidFill>
              <a:schemeClr val="tx1"/>
            </a:solidFill>
            <a:round/>
            <a:headEnd/>
            <a:tailEnd/>
          </a:ln>
        </p:spPr>
        <p:txBody>
          <a:bodyPr/>
          <a:lstStyle/>
          <a:p>
            <a:pPr defTabSz="914400" eaLnBrk="0" hangingPunct="0"/>
            <a:endParaRPr lang="en-CA" altLang="en-US">
              <a:latin typeface="Open Sans"/>
              <a:ea typeface="MS PGothic" pitchFamily="34" charset="-128"/>
              <a:cs typeface="Open Sans"/>
            </a:endParaRPr>
          </a:p>
        </p:txBody>
      </p:sp>
      <p:sp>
        <p:nvSpPr>
          <p:cNvPr id="23" name="TextBox 22"/>
          <p:cNvSpPr txBox="1">
            <a:spLocks noChangeArrowheads="1"/>
          </p:cNvSpPr>
          <p:nvPr/>
        </p:nvSpPr>
        <p:spPr bwMode="auto">
          <a:xfrm>
            <a:off x="1752600" y="4953000"/>
            <a:ext cx="1447800" cy="369888"/>
          </a:xfrm>
          <a:prstGeom prst="rect">
            <a:avLst/>
          </a:prstGeom>
          <a:noFill/>
          <a:ln w="9525">
            <a:noFill/>
            <a:miter lim="800000"/>
            <a:headEnd/>
            <a:tailEnd/>
          </a:ln>
        </p:spPr>
        <p:txBody>
          <a:bodyPr>
            <a:spAutoFit/>
          </a:bodyPr>
          <a:lstStyle/>
          <a:p>
            <a:pPr algn="ctr"/>
            <a:r>
              <a:rPr lang="en-US" altLang="en-US" sz="1800">
                <a:solidFill>
                  <a:srgbClr val="FFFFFF"/>
                </a:solidFill>
                <a:latin typeface="Open Sans"/>
                <a:ea typeface="Open Sans"/>
                <a:cs typeface="Open Sans"/>
              </a:rPr>
              <a:t> </a:t>
            </a:r>
            <a:r>
              <a:rPr lang="en-US" altLang="en-US" sz="1800" b="1">
                <a:solidFill>
                  <a:srgbClr val="FFFFFF"/>
                </a:solidFill>
                <a:latin typeface="Open Sans"/>
                <a:ea typeface="Open Sans"/>
                <a:cs typeface="Open Sans"/>
              </a:rPr>
              <a:t>BASAL</a:t>
            </a:r>
          </a:p>
        </p:txBody>
      </p:sp>
      <p:sp>
        <p:nvSpPr>
          <p:cNvPr id="191502" name="TextBox 37"/>
          <p:cNvSpPr txBox="1">
            <a:spLocks noChangeArrowheads="1"/>
          </p:cNvSpPr>
          <p:nvPr/>
        </p:nvSpPr>
        <p:spPr bwMode="auto">
          <a:xfrm>
            <a:off x="619125" y="5334000"/>
            <a:ext cx="1209675" cy="369888"/>
          </a:xfrm>
          <a:prstGeom prst="rect">
            <a:avLst/>
          </a:prstGeom>
          <a:noFill/>
          <a:ln w="9525">
            <a:noFill/>
            <a:miter lim="800000"/>
            <a:headEnd/>
            <a:tailEnd/>
          </a:ln>
        </p:spPr>
        <p:txBody>
          <a:bodyPr>
            <a:spAutoFit/>
          </a:bodyPr>
          <a:lstStyle/>
          <a:p>
            <a:r>
              <a:rPr lang="en-US" altLang="en-US" sz="1800">
                <a:latin typeface="Open Sans"/>
                <a:ea typeface="Open Sans"/>
                <a:cs typeface="Open Sans"/>
              </a:rPr>
              <a:t>Breakfast</a:t>
            </a:r>
            <a:endParaRPr lang="en-US" altLang="en-US" sz="2000">
              <a:latin typeface="Open Sans"/>
              <a:ea typeface="Open Sans"/>
              <a:cs typeface="Open Sans"/>
            </a:endParaRPr>
          </a:p>
        </p:txBody>
      </p:sp>
      <p:sp>
        <p:nvSpPr>
          <p:cNvPr id="191503" name="TextBox 38"/>
          <p:cNvSpPr txBox="1">
            <a:spLocks noChangeArrowheads="1"/>
          </p:cNvSpPr>
          <p:nvPr/>
        </p:nvSpPr>
        <p:spPr bwMode="auto">
          <a:xfrm>
            <a:off x="1990725" y="5334000"/>
            <a:ext cx="828675" cy="369888"/>
          </a:xfrm>
          <a:prstGeom prst="rect">
            <a:avLst/>
          </a:prstGeom>
          <a:noFill/>
          <a:ln w="9525">
            <a:noFill/>
            <a:miter lim="800000"/>
            <a:headEnd/>
            <a:tailEnd/>
          </a:ln>
        </p:spPr>
        <p:txBody>
          <a:bodyPr>
            <a:spAutoFit/>
          </a:bodyPr>
          <a:lstStyle/>
          <a:p>
            <a:r>
              <a:rPr lang="en-US" altLang="en-US" sz="1800">
                <a:latin typeface="Open Sans"/>
                <a:ea typeface="Open Sans"/>
                <a:cs typeface="Open Sans"/>
              </a:rPr>
              <a:t>Lunch</a:t>
            </a:r>
            <a:endParaRPr lang="en-US" altLang="en-US" sz="2000">
              <a:latin typeface="Open Sans"/>
              <a:ea typeface="Open Sans"/>
              <a:cs typeface="Open Sans"/>
            </a:endParaRPr>
          </a:p>
        </p:txBody>
      </p:sp>
      <p:sp>
        <p:nvSpPr>
          <p:cNvPr id="191504" name="TextBox 40"/>
          <p:cNvSpPr txBox="1">
            <a:spLocks noChangeArrowheads="1"/>
          </p:cNvSpPr>
          <p:nvPr/>
        </p:nvSpPr>
        <p:spPr bwMode="auto">
          <a:xfrm>
            <a:off x="3124200" y="5334000"/>
            <a:ext cx="914400" cy="369888"/>
          </a:xfrm>
          <a:prstGeom prst="rect">
            <a:avLst/>
          </a:prstGeom>
          <a:noFill/>
          <a:ln w="9525">
            <a:noFill/>
            <a:miter lim="800000"/>
            <a:headEnd/>
            <a:tailEnd/>
          </a:ln>
        </p:spPr>
        <p:txBody>
          <a:bodyPr>
            <a:spAutoFit/>
          </a:bodyPr>
          <a:lstStyle/>
          <a:p>
            <a:r>
              <a:rPr lang="en-US" altLang="en-US" sz="1800">
                <a:latin typeface="Open Sans"/>
                <a:ea typeface="Open Sans"/>
                <a:cs typeface="Open Sans"/>
              </a:rPr>
              <a:t>Dinner</a:t>
            </a:r>
            <a:endParaRPr lang="en-US" altLang="en-US" sz="2000">
              <a:latin typeface="Open Sans"/>
              <a:ea typeface="Open Sans"/>
              <a:cs typeface="Open Sans"/>
            </a:endParaRPr>
          </a:p>
        </p:txBody>
      </p:sp>
      <p:sp>
        <p:nvSpPr>
          <p:cNvPr id="191505" name="Text Box 18"/>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16.  In-hospital Management of Diabetes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40">
                                            <p:txEl>
                                              <p:pRg st="0" end="0"/>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3"/>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7"/>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5"/>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8" grpId="0" animBg="1"/>
      <p:bldP spid="32" grpId="0" animBg="1"/>
      <p:bldP spid="33" grpId="0" animBg="1"/>
      <p:bldP spid="35" grpId="0" animBg="1"/>
      <p:bldP spid="37" grpId="0" animBg="1"/>
      <p:bldP spid="36" grpId="0" animBg="1"/>
      <p:bldP spid="2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7" name="Rectangle 2"/>
          <p:cNvSpPr>
            <a:spLocks noChangeArrowheads="1"/>
          </p:cNvSpPr>
          <p:nvPr/>
        </p:nvSpPr>
        <p:spPr bwMode="auto">
          <a:xfrm>
            <a:off x="228600" y="6134100"/>
            <a:ext cx="4794250" cy="723900"/>
          </a:xfrm>
          <a:prstGeom prst="rect">
            <a:avLst/>
          </a:prstGeom>
          <a:solidFill>
            <a:schemeClr val="bg1"/>
          </a:solidFill>
          <a:ln w="9525">
            <a:noFill/>
            <a:miter lim="800000"/>
            <a:headEnd/>
            <a:tailEnd/>
          </a:ln>
        </p:spPr>
        <p:txBody>
          <a:bodyPr/>
          <a:lstStyle/>
          <a:p>
            <a:pPr defTabSz="914400" eaLnBrk="0" hangingPunct="0"/>
            <a:endParaRPr lang="en-CA" altLang="en-US">
              <a:latin typeface="Arial" charset="0"/>
              <a:ea typeface="MS PGothic" pitchFamily="34" charset="-128"/>
            </a:endParaRPr>
          </a:p>
        </p:txBody>
      </p:sp>
      <p:sp>
        <p:nvSpPr>
          <p:cNvPr id="193538" name="Rectangle 2"/>
          <p:cNvSpPr>
            <a:spLocks/>
          </p:cNvSpPr>
          <p:nvPr/>
        </p:nvSpPr>
        <p:spPr bwMode="auto">
          <a:xfrm>
            <a:off x="762000" y="552450"/>
            <a:ext cx="8229600" cy="868363"/>
          </a:xfrm>
          <a:prstGeom prst="rect">
            <a:avLst/>
          </a:prstGeom>
          <a:noFill/>
          <a:ln w="9525">
            <a:noFill/>
            <a:miter lim="800000"/>
            <a:headEnd/>
            <a:tailEnd/>
          </a:ln>
        </p:spPr>
        <p:txBody>
          <a:bodyPr anchor="ctr"/>
          <a:lstStyle/>
          <a:p>
            <a:pPr defTabSz="457200"/>
            <a:r>
              <a:rPr lang="en-US" altLang="en-US" sz="2800" b="1">
                <a:solidFill>
                  <a:srgbClr val="1E3268"/>
                </a:solidFill>
                <a:latin typeface="Arial" charset="0"/>
              </a:rPr>
              <a:t>BASAL + BOLUS + CORRECTION Results in Smoother Glycemic Control</a:t>
            </a:r>
          </a:p>
        </p:txBody>
      </p:sp>
      <p:sp>
        <p:nvSpPr>
          <p:cNvPr id="193539" name="Line 3"/>
          <p:cNvSpPr>
            <a:spLocks noChangeShapeType="1"/>
          </p:cNvSpPr>
          <p:nvPr/>
        </p:nvSpPr>
        <p:spPr bwMode="auto">
          <a:xfrm>
            <a:off x="960438" y="1597025"/>
            <a:ext cx="0" cy="3565525"/>
          </a:xfrm>
          <a:prstGeom prst="line">
            <a:avLst/>
          </a:prstGeom>
          <a:noFill/>
          <a:ln w="38100">
            <a:solidFill>
              <a:schemeClr val="tx1"/>
            </a:solidFill>
            <a:round/>
            <a:headEnd/>
            <a:tailEnd/>
          </a:ln>
        </p:spPr>
        <p:txBody>
          <a:bodyPr/>
          <a:lstStyle/>
          <a:p>
            <a:endParaRPr lang="en-US"/>
          </a:p>
        </p:txBody>
      </p:sp>
      <p:sp>
        <p:nvSpPr>
          <p:cNvPr id="193540" name="Line 4"/>
          <p:cNvSpPr>
            <a:spLocks noChangeShapeType="1"/>
          </p:cNvSpPr>
          <p:nvPr/>
        </p:nvSpPr>
        <p:spPr bwMode="auto">
          <a:xfrm>
            <a:off x="960438" y="5162550"/>
            <a:ext cx="4487862" cy="0"/>
          </a:xfrm>
          <a:prstGeom prst="line">
            <a:avLst/>
          </a:prstGeom>
          <a:noFill/>
          <a:ln w="38100">
            <a:solidFill>
              <a:schemeClr val="tx1"/>
            </a:solidFill>
            <a:round/>
            <a:headEnd/>
            <a:tailEnd/>
          </a:ln>
        </p:spPr>
        <p:txBody>
          <a:bodyPr/>
          <a:lstStyle/>
          <a:p>
            <a:endParaRPr lang="en-US"/>
          </a:p>
        </p:txBody>
      </p:sp>
      <p:sp>
        <p:nvSpPr>
          <p:cNvPr id="193541" name="Text Box 5"/>
          <p:cNvSpPr txBox="1">
            <a:spLocks noChangeArrowheads="1"/>
          </p:cNvSpPr>
          <p:nvPr/>
        </p:nvSpPr>
        <p:spPr bwMode="auto">
          <a:xfrm>
            <a:off x="393700" y="4271963"/>
            <a:ext cx="566738" cy="366712"/>
          </a:xfrm>
          <a:prstGeom prst="rect">
            <a:avLst/>
          </a:prstGeom>
          <a:noFill/>
          <a:ln w="9525">
            <a:noFill/>
            <a:miter lim="800000"/>
            <a:headEnd/>
            <a:tailEnd/>
          </a:ln>
        </p:spPr>
        <p:txBody>
          <a:bodyPr>
            <a:spAutoFit/>
          </a:bodyPr>
          <a:lstStyle/>
          <a:p>
            <a:pPr>
              <a:spcBef>
                <a:spcPct val="50000"/>
              </a:spcBef>
            </a:pPr>
            <a:r>
              <a:rPr lang="en-US" altLang="en-US" sz="1800" b="1">
                <a:solidFill>
                  <a:srgbClr val="000000"/>
                </a:solidFill>
                <a:latin typeface="Arial" charset="0"/>
                <a:ea typeface="MS PGothic" pitchFamily="34" charset="-128"/>
              </a:rPr>
              <a:t>4.0</a:t>
            </a:r>
          </a:p>
        </p:txBody>
      </p:sp>
      <p:sp>
        <p:nvSpPr>
          <p:cNvPr id="193542" name="Text Box 6"/>
          <p:cNvSpPr txBox="1">
            <a:spLocks noChangeArrowheads="1"/>
          </p:cNvSpPr>
          <p:nvPr/>
        </p:nvSpPr>
        <p:spPr bwMode="auto">
          <a:xfrm>
            <a:off x="228600" y="2733675"/>
            <a:ext cx="731838" cy="366713"/>
          </a:xfrm>
          <a:prstGeom prst="rect">
            <a:avLst/>
          </a:prstGeom>
          <a:noFill/>
          <a:ln w="9525">
            <a:noFill/>
            <a:miter lim="800000"/>
            <a:headEnd/>
            <a:tailEnd/>
          </a:ln>
        </p:spPr>
        <p:txBody>
          <a:bodyPr>
            <a:spAutoFit/>
          </a:bodyPr>
          <a:lstStyle/>
          <a:p>
            <a:pPr defTabSz="457200">
              <a:spcBef>
                <a:spcPct val="50000"/>
              </a:spcBef>
            </a:pPr>
            <a:r>
              <a:rPr lang="en-US" altLang="en-US" sz="1800" b="1">
                <a:solidFill>
                  <a:srgbClr val="000000"/>
                </a:solidFill>
                <a:latin typeface="Arial" charset="0"/>
                <a:ea typeface="MS PGothic" pitchFamily="34" charset="-128"/>
              </a:rPr>
              <a:t>10.0</a:t>
            </a:r>
          </a:p>
        </p:txBody>
      </p:sp>
      <p:sp>
        <p:nvSpPr>
          <p:cNvPr id="193543" name="Text Box 7"/>
          <p:cNvSpPr txBox="1">
            <a:spLocks noChangeArrowheads="1"/>
          </p:cNvSpPr>
          <p:nvPr/>
        </p:nvSpPr>
        <p:spPr bwMode="auto">
          <a:xfrm>
            <a:off x="811213" y="5162550"/>
            <a:ext cx="1146175" cy="304800"/>
          </a:xfrm>
          <a:prstGeom prst="rect">
            <a:avLst/>
          </a:prstGeom>
          <a:noFill/>
          <a:ln w="9525">
            <a:noFill/>
            <a:miter lim="800000"/>
            <a:headEnd/>
            <a:tailEnd/>
          </a:ln>
        </p:spPr>
        <p:txBody>
          <a:bodyPr>
            <a:spAutoFit/>
          </a:bodyPr>
          <a:lstStyle/>
          <a:p>
            <a:pPr>
              <a:spcBef>
                <a:spcPct val="50000"/>
              </a:spcBef>
            </a:pPr>
            <a:r>
              <a:rPr lang="en-US" altLang="en-US" sz="1400">
                <a:solidFill>
                  <a:srgbClr val="000000"/>
                </a:solidFill>
                <a:latin typeface="Arial" charset="0"/>
                <a:ea typeface="MS PGothic" pitchFamily="34" charset="-128"/>
              </a:rPr>
              <a:t>Breakfast</a:t>
            </a:r>
          </a:p>
        </p:txBody>
      </p:sp>
      <p:sp>
        <p:nvSpPr>
          <p:cNvPr id="193544" name="Text Box 8"/>
          <p:cNvSpPr txBox="1">
            <a:spLocks noChangeArrowheads="1"/>
          </p:cNvSpPr>
          <p:nvPr/>
        </p:nvSpPr>
        <p:spPr bwMode="auto">
          <a:xfrm>
            <a:off x="2166938" y="5162550"/>
            <a:ext cx="1146175" cy="304800"/>
          </a:xfrm>
          <a:prstGeom prst="rect">
            <a:avLst/>
          </a:prstGeom>
          <a:noFill/>
          <a:ln w="9525">
            <a:noFill/>
            <a:miter lim="800000"/>
            <a:headEnd/>
            <a:tailEnd/>
          </a:ln>
        </p:spPr>
        <p:txBody>
          <a:bodyPr>
            <a:spAutoFit/>
          </a:bodyPr>
          <a:lstStyle/>
          <a:p>
            <a:pPr defTabSz="457200">
              <a:spcBef>
                <a:spcPct val="50000"/>
              </a:spcBef>
            </a:pPr>
            <a:r>
              <a:rPr lang="en-US" altLang="en-US" sz="1400">
                <a:solidFill>
                  <a:srgbClr val="000000"/>
                </a:solidFill>
                <a:latin typeface="Arial" charset="0"/>
                <a:ea typeface="MS PGothic" pitchFamily="34" charset="-128"/>
              </a:rPr>
              <a:t>Lunch</a:t>
            </a:r>
          </a:p>
        </p:txBody>
      </p:sp>
      <p:sp>
        <p:nvSpPr>
          <p:cNvPr id="193545" name="Text Box 9"/>
          <p:cNvSpPr txBox="1">
            <a:spLocks noChangeArrowheads="1"/>
          </p:cNvSpPr>
          <p:nvPr/>
        </p:nvSpPr>
        <p:spPr bwMode="auto">
          <a:xfrm>
            <a:off x="3313113" y="5162550"/>
            <a:ext cx="1146175" cy="304800"/>
          </a:xfrm>
          <a:prstGeom prst="rect">
            <a:avLst/>
          </a:prstGeom>
          <a:noFill/>
          <a:ln w="9525">
            <a:noFill/>
            <a:miter lim="800000"/>
            <a:headEnd/>
            <a:tailEnd/>
          </a:ln>
        </p:spPr>
        <p:txBody>
          <a:bodyPr>
            <a:spAutoFit/>
          </a:bodyPr>
          <a:lstStyle/>
          <a:p>
            <a:pPr defTabSz="457200">
              <a:spcBef>
                <a:spcPct val="50000"/>
              </a:spcBef>
            </a:pPr>
            <a:r>
              <a:rPr lang="en-US" altLang="en-US" sz="1400">
                <a:solidFill>
                  <a:srgbClr val="000000"/>
                </a:solidFill>
                <a:latin typeface="Arial" charset="0"/>
                <a:ea typeface="MS PGothic" pitchFamily="34" charset="-128"/>
              </a:rPr>
              <a:t>Dinner</a:t>
            </a:r>
          </a:p>
        </p:txBody>
      </p:sp>
      <p:sp>
        <p:nvSpPr>
          <p:cNvPr id="193546" name="Text Box 10"/>
          <p:cNvSpPr txBox="1">
            <a:spLocks noChangeArrowheads="1"/>
          </p:cNvSpPr>
          <p:nvPr/>
        </p:nvSpPr>
        <p:spPr bwMode="auto">
          <a:xfrm>
            <a:off x="4302125" y="5162550"/>
            <a:ext cx="1146175" cy="304800"/>
          </a:xfrm>
          <a:prstGeom prst="rect">
            <a:avLst/>
          </a:prstGeom>
          <a:noFill/>
          <a:ln w="9525">
            <a:noFill/>
            <a:miter lim="800000"/>
            <a:headEnd/>
            <a:tailEnd/>
          </a:ln>
        </p:spPr>
        <p:txBody>
          <a:bodyPr>
            <a:spAutoFit/>
          </a:bodyPr>
          <a:lstStyle/>
          <a:p>
            <a:pPr defTabSz="457200">
              <a:spcBef>
                <a:spcPct val="50000"/>
              </a:spcBef>
            </a:pPr>
            <a:r>
              <a:rPr lang="en-US" altLang="en-US" sz="1400">
                <a:solidFill>
                  <a:srgbClr val="000000"/>
                </a:solidFill>
                <a:latin typeface="Arial" charset="0"/>
                <a:ea typeface="MS PGothic" pitchFamily="34" charset="-128"/>
              </a:rPr>
              <a:t>Bedtime</a:t>
            </a:r>
          </a:p>
        </p:txBody>
      </p:sp>
      <p:graphicFrame>
        <p:nvGraphicFramePr>
          <p:cNvPr id="1513483" name="Group 11"/>
          <p:cNvGraphicFramePr>
            <a:graphicFrameLocks noGrp="1"/>
          </p:cNvGraphicFramePr>
          <p:nvPr/>
        </p:nvGraphicFramePr>
        <p:xfrm>
          <a:off x="5830888" y="2209800"/>
          <a:ext cx="3084512" cy="2914650"/>
        </p:xfrm>
        <a:graphic>
          <a:graphicData uri="http://schemas.openxmlformats.org/drawingml/2006/table">
            <a:tbl>
              <a:tblPr firstRow="1">
                <a:tableStyleId>{17292A2E-F333-43FB-9621-5CBBE7FDCDCB}</a:tableStyleId>
              </a:tblPr>
              <a:tblGrid>
                <a:gridCol w="1600199">
                  <a:extLst>
                    <a:ext uri="{9D8B030D-6E8A-4147-A177-3AD203B41FA5}"/>
                  </a:extLst>
                </a:gridCol>
                <a:gridCol w="1484313">
                  <a:extLst>
                    <a:ext uri="{9D8B030D-6E8A-4147-A177-3AD203B41FA5}"/>
                  </a:extLst>
                </a:gridCol>
              </a:tblGrid>
              <a:tr h="579258">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1600" u="none" strike="noStrike" cap="none" normalizeH="0" baseline="0" dirty="0">
                          <a:ln>
                            <a:noFill/>
                          </a:ln>
                          <a:effectLst/>
                        </a:rPr>
                        <a:t>BG (mmol/L)</a:t>
                      </a:r>
                      <a:endParaRPr kumimoji="0" lang="en-US" sz="1600" b="1" i="0" u="none" strike="noStrike" cap="none" normalizeH="0" baseline="0" dirty="0">
                        <a:ln>
                          <a:noFill/>
                        </a:ln>
                        <a:solidFill>
                          <a:schemeClr val="tx1"/>
                        </a:solidFill>
                        <a:effectLst/>
                        <a:latin typeface="Calibri" charset="0"/>
                      </a:endParaRPr>
                    </a:p>
                  </a:txBody>
                  <a:tcPr marT="45725" marB="45725" horzOverflow="overflow"/>
                </a:tc>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1600" u="none" strike="noStrike" cap="none" normalizeH="0" baseline="0" dirty="0">
                          <a:ln>
                            <a:noFill/>
                          </a:ln>
                          <a:effectLst/>
                        </a:rPr>
                        <a:t>Bolus insulin (U)</a:t>
                      </a:r>
                      <a:endParaRPr kumimoji="0" lang="en-US" sz="1600" b="1" i="0" u="none" strike="noStrike" cap="none" normalizeH="0" baseline="0" dirty="0">
                        <a:ln>
                          <a:noFill/>
                        </a:ln>
                        <a:solidFill>
                          <a:schemeClr val="tx1"/>
                        </a:solidFill>
                        <a:effectLst/>
                        <a:latin typeface="Calibri" charset="0"/>
                      </a:endParaRPr>
                    </a:p>
                  </a:txBody>
                  <a:tcPr marT="45725" marB="45725" horzOverflow="overflow"/>
                </a:tc>
                <a:extLst>
                  <a:ext uri="{0D108BD9-81ED-4DB2-BD59-A6C34878D82A}"/>
                </a:extLst>
              </a:tr>
              <a:tr h="391297">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1800" u="none" strike="noStrike" cap="none" normalizeH="0" baseline="0">
                          <a:ln>
                            <a:noFill/>
                          </a:ln>
                          <a:effectLst/>
                        </a:rPr>
                        <a:t>&lt; 4</a:t>
                      </a:r>
                      <a:endParaRPr kumimoji="0" lang="en-US" sz="1800" b="0" i="0" u="none" strike="noStrike" cap="none" normalizeH="0" baseline="0">
                        <a:ln>
                          <a:noFill/>
                        </a:ln>
                        <a:solidFill>
                          <a:schemeClr val="tx1"/>
                        </a:solidFill>
                        <a:effectLst/>
                        <a:latin typeface="Calibri" charset="0"/>
                      </a:endParaRPr>
                    </a:p>
                  </a:txBody>
                  <a:tcPr marT="45725" marB="45725" horzOverflow="overflow"/>
                </a:tc>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1800" u="none" strike="noStrike" cap="none" normalizeH="0" baseline="0">
                          <a:ln>
                            <a:noFill/>
                          </a:ln>
                          <a:effectLst/>
                        </a:rPr>
                        <a:t>Call MD</a:t>
                      </a:r>
                      <a:endParaRPr kumimoji="0" lang="en-US" sz="1800" b="0" i="0" u="none" strike="noStrike" cap="none" normalizeH="0" baseline="0">
                        <a:ln>
                          <a:noFill/>
                        </a:ln>
                        <a:solidFill>
                          <a:schemeClr val="tx1"/>
                        </a:solidFill>
                        <a:effectLst/>
                        <a:latin typeface="Calibri" charset="0"/>
                      </a:endParaRPr>
                    </a:p>
                  </a:txBody>
                  <a:tcPr marT="45725" marB="45725" horzOverflow="overflow"/>
                </a:tc>
                <a:extLst>
                  <a:ext uri="{0D108BD9-81ED-4DB2-BD59-A6C34878D82A}"/>
                </a:extLst>
              </a:tr>
              <a:tr h="389469">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1800" u="none" strike="noStrike" cap="none" normalizeH="0" baseline="0">
                          <a:ln>
                            <a:noFill/>
                          </a:ln>
                          <a:effectLst/>
                        </a:rPr>
                        <a:t>  4.1 – 10.0</a:t>
                      </a:r>
                      <a:endParaRPr kumimoji="0" lang="en-US" sz="1800" b="0" i="0" u="none" strike="noStrike" cap="none" normalizeH="0" baseline="0">
                        <a:ln>
                          <a:noFill/>
                        </a:ln>
                        <a:solidFill>
                          <a:schemeClr val="tx1"/>
                        </a:solidFill>
                        <a:effectLst/>
                        <a:latin typeface="Calibri" charset="0"/>
                      </a:endParaRPr>
                    </a:p>
                  </a:txBody>
                  <a:tcPr marT="45725" marB="45725" horzOverflow="overflow"/>
                </a:tc>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1800" u="none" strike="noStrike" cap="none" normalizeH="0" baseline="0">
                          <a:ln>
                            <a:noFill/>
                          </a:ln>
                          <a:effectLst/>
                        </a:rPr>
                        <a:t>0</a:t>
                      </a:r>
                      <a:endParaRPr kumimoji="0" lang="en-US" sz="1800" b="0" i="0" u="none" strike="noStrike" cap="none" normalizeH="0" baseline="0">
                        <a:ln>
                          <a:noFill/>
                        </a:ln>
                        <a:solidFill>
                          <a:schemeClr val="tx1"/>
                        </a:solidFill>
                        <a:effectLst/>
                        <a:latin typeface="Calibri" charset="0"/>
                      </a:endParaRPr>
                    </a:p>
                  </a:txBody>
                  <a:tcPr marT="45725" marB="45725" horzOverflow="overflow"/>
                </a:tc>
                <a:extLst>
                  <a:ext uri="{0D108BD9-81ED-4DB2-BD59-A6C34878D82A}"/>
                </a:extLst>
              </a:tr>
              <a:tr h="389469">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1800" u="none" strike="noStrike" cap="none" normalizeH="0" baseline="0">
                          <a:ln>
                            <a:noFill/>
                          </a:ln>
                          <a:effectLst/>
                        </a:rPr>
                        <a:t>  10.1 – 13.0 </a:t>
                      </a:r>
                      <a:endParaRPr kumimoji="0" lang="en-US" sz="1800" b="0" i="0" u="none" strike="noStrike" cap="none" normalizeH="0" baseline="0">
                        <a:ln>
                          <a:noFill/>
                        </a:ln>
                        <a:solidFill>
                          <a:schemeClr val="tx1"/>
                        </a:solidFill>
                        <a:effectLst/>
                        <a:latin typeface="Calibri" charset="0"/>
                      </a:endParaRPr>
                    </a:p>
                  </a:txBody>
                  <a:tcPr marT="45725" marB="45725" horzOverflow="overflow"/>
                </a:tc>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1800" u="none" strike="noStrike" cap="none" normalizeH="0" baseline="0">
                          <a:ln>
                            <a:noFill/>
                          </a:ln>
                          <a:effectLst/>
                        </a:rPr>
                        <a:t>2</a:t>
                      </a:r>
                      <a:endParaRPr kumimoji="0" lang="en-US" sz="1800" b="0" i="0" u="none" strike="noStrike" cap="none" normalizeH="0" baseline="0">
                        <a:ln>
                          <a:noFill/>
                        </a:ln>
                        <a:solidFill>
                          <a:schemeClr val="tx1"/>
                        </a:solidFill>
                        <a:effectLst/>
                        <a:latin typeface="Calibri" charset="0"/>
                      </a:endParaRPr>
                    </a:p>
                  </a:txBody>
                  <a:tcPr marT="45725" marB="45725" horzOverflow="overflow"/>
                </a:tc>
                <a:extLst>
                  <a:ext uri="{0D108BD9-81ED-4DB2-BD59-A6C34878D82A}"/>
                </a:extLst>
              </a:tr>
              <a:tr h="386219">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1800" u="none" strike="noStrike" cap="none" normalizeH="0" baseline="0">
                          <a:ln>
                            <a:noFill/>
                          </a:ln>
                          <a:effectLst/>
                        </a:rPr>
                        <a:t>13.1 – 16.0</a:t>
                      </a:r>
                      <a:endParaRPr kumimoji="0" lang="en-US" sz="1800" b="0" i="0" u="none" strike="noStrike" cap="none" normalizeH="0" baseline="0">
                        <a:ln>
                          <a:noFill/>
                        </a:ln>
                        <a:solidFill>
                          <a:schemeClr val="tx1"/>
                        </a:solidFill>
                        <a:effectLst/>
                        <a:latin typeface="Calibri" charset="0"/>
                      </a:endParaRPr>
                    </a:p>
                  </a:txBody>
                  <a:tcPr marT="45725" marB="45725" horzOverflow="overflow"/>
                </a:tc>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1800" u="none" strike="noStrike" cap="none" normalizeH="0" baseline="0">
                          <a:ln>
                            <a:noFill/>
                          </a:ln>
                          <a:effectLst/>
                        </a:rPr>
                        <a:t>4</a:t>
                      </a:r>
                      <a:endParaRPr kumimoji="0" lang="en-US" sz="1800" b="0" i="0" u="none" strike="noStrike" cap="none" normalizeH="0" baseline="0">
                        <a:ln>
                          <a:noFill/>
                        </a:ln>
                        <a:solidFill>
                          <a:schemeClr val="tx1"/>
                        </a:solidFill>
                        <a:effectLst/>
                        <a:latin typeface="Calibri" charset="0"/>
                      </a:endParaRPr>
                    </a:p>
                  </a:txBody>
                  <a:tcPr marT="45725" marB="45725" horzOverflow="overflow"/>
                </a:tc>
                <a:extLst>
                  <a:ext uri="{0D108BD9-81ED-4DB2-BD59-A6C34878D82A}"/>
                </a:extLst>
              </a:tr>
              <a:tr h="389469">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1800" u="none" strike="noStrike" cap="none" normalizeH="0" baseline="0">
                          <a:ln>
                            <a:noFill/>
                          </a:ln>
                          <a:effectLst/>
                        </a:rPr>
                        <a:t>  16.1 – 19.0</a:t>
                      </a:r>
                      <a:endParaRPr kumimoji="0" lang="en-US" sz="1800" b="0" i="0" u="none" strike="noStrike" cap="none" normalizeH="0" baseline="0">
                        <a:ln>
                          <a:noFill/>
                        </a:ln>
                        <a:solidFill>
                          <a:schemeClr val="tx1"/>
                        </a:solidFill>
                        <a:effectLst/>
                        <a:latin typeface="Calibri" charset="0"/>
                      </a:endParaRPr>
                    </a:p>
                  </a:txBody>
                  <a:tcPr marT="45725" marB="45725" horzOverflow="overflow"/>
                </a:tc>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1800" u="none" strike="noStrike" cap="none" normalizeH="0" baseline="0">
                          <a:ln>
                            <a:noFill/>
                          </a:ln>
                          <a:effectLst/>
                        </a:rPr>
                        <a:t>6</a:t>
                      </a:r>
                      <a:endParaRPr kumimoji="0" lang="en-US" sz="1800" b="0" i="0" u="none" strike="noStrike" cap="none" normalizeH="0" baseline="0">
                        <a:ln>
                          <a:noFill/>
                        </a:ln>
                        <a:solidFill>
                          <a:schemeClr val="tx1"/>
                        </a:solidFill>
                        <a:effectLst/>
                        <a:latin typeface="Calibri" charset="0"/>
                      </a:endParaRPr>
                    </a:p>
                  </a:txBody>
                  <a:tcPr marT="45725" marB="45725" horzOverflow="overflow"/>
                </a:tc>
                <a:extLst>
                  <a:ext uri="{0D108BD9-81ED-4DB2-BD59-A6C34878D82A}"/>
                </a:extLst>
              </a:tr>
              <a:tr h="389469">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1800" u="none" strike="noStrike" cap="none" normalizeH="0" baseline="0">
                          <a:ln>
                            <a:noFill/>
                          </a:ln>
                          <a:effectLst/>
                        </a:rPr>
                        <a:t>  &gt; 19.0</a:t>
                      </a:r>
                      <a:endParaRPr kumimoji="0" lang="en-US" sz="1800" b="0" i="0" u="none" strike="noStrike" cap="none" normalizeH="0" baseline="0">
                        <a:ln>
                          <a:noFill/>
                        </a:ln>
                        <a:solidFill>
                          <a:schemeClr val="tx1"/>
                        </a:solidFill>
                        <a:effectLst/>
                        <a:latin typeface="Calibri" charset="0"/>
                      </a:endParaRPr>
                    </a:p>
                  </a:txBody>
                  <a:tcPr marT="45725" marB="45725" horzOverflow="overflow"/>
                </a:tc>
                <a:tc>
                  <a:txBody>
                    <a:body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pPr>
                      <a:r>
                        <a:rPr kumimoji="0" lang="en-US" sz="1800" u="none" strike="noStrike" cap="none" normalizeH="0" baseline="0" dirty="0">
                          <a:ln>
                            <a:noFill/>
                          </a:ln>
                          <a:effectLst/>
                        </a:rPr>
                        <a:t>Call MD</a:t>
                      </a:r>
                      <a:endParaRPr kumimoji="0" lang="en-US" sz="1800" b="0" i="0" u="none" strike="noStrike" cap="none" normalizeH="0" baseline="0" dirty="0">
                        <a:ln>
                          <a:noFill/>
                        </a:ln>
                        <a:solidFill>
                          <a:schemeClr val="tx1"/>
                        </a:solidFill>
                        <a:effectLst/>
                        <a:latin typeface="Calibri" charset="0"/>
                      </a:endParaRPr>
                    </a:p>
                  </a:txBody>
                  <a:tcPr marT="45725" marB="45725" horzOverflow="overflow"/>
                </a:tc>
                <a:extLst>
                  <a:ext uri="{0D108BD9-81ED-4DB2-BD59-A6C34878D82A}"/>
                </a:extLst>
              </a:tr>
            </a:tbl>
          </a:graphicData>
        </a:graphic>
      </p:graphicFrame>
      <p:grpSp>
        <p:nvGrpSpPr>
          <p:cNvPr id="2" name="Group 37"/>
          <p:cNvGrpSpPr>
            <a:grpSpLocks/>
          </p:cNvGrpSpPr>
          <p:nvPr/>
        </p:nvGrpSpPr>
        <p:grpSpPr bwMode="auto">
          <a:xfrm>
            <a:off x="1077913" y="3895725"/>
            <a:ext cx="566737" cy="504825"/>
            <a:chOff x="679" y="2454"/>
            <a:chExt cx="357" cy="318"/>
          </a:xfrm>
        </p:grpSpPr>
        <p:sp>
          <p:nvSpPr>
            <p:cNvPr id="193597" name="Oval 38"/>
            <p:cNvSpPr>
              <a:spLocks noChangeArrowheads="1"/>
            </p:cNvSpPr>
            <p:nvPr/>
          </p:nvSpPr>
          <p:spPr bwMode="auto">
            <a:xfrm>
              <a:off x="802" y="2454"/>
              <a:ext cx="56" cy="105"/>
            </a:xfrm>
            <a:prstGeom prst="ellipse">
              <a:avLst/>
            </a:prstGeom>
            <a:solidFill>
              <a:srgbClr val="FF0000"/>
            </a:solidFill>
            <a:ln w="9525">
              <a:solidFill>
                <a:schemeClr val="tx1"/>
              </a:solidFill>
              <a:round/>
              <a:headEnd/>
              <a:tailEnd/>
            </a:ln>
          </p:spPr>
          <p:txBody>
            <a:bodyPr wrap="none" anchor="ctr"/>
            <a:lstStyle/>
            <a:p>
              <a:endParaRPr lang="en-CA" altLang="en-US" sz="1800">
                <a:solidFill>
                  <a:srgbClr val="C0504D"/>
                </a:solidFill>
                <a:latin typeface="Arial" charset="0"/>
              </a:endParaRPr>
            </a:p>
          </p:txBody>
        </p:sp>
        <p:sp>
          <p:nvSpPr>
            <p:cNvPr id="193598" name="Text Box 39"/>
            <p:cNvSpPr txBox="1">
              <a:spLocks noChangeArrowheads="1"/>
            </p:cNvSpPr>
            <p:nvPr/>
          </p:nvSpPr>
          <p:spPr bwMode="auto">
            <a:xfrm>
              <a:off x="679" y="2559"/>
              <a:ext cx="357" cy="213"/>
            </a:xfrm>
            <a:prstGeom prst="rect">
              <a:avLst/>
            </a:prstGeom>
            <a:noFill/>
            <a:ln w="9525">
              <a:noFill/>
              <a:miter lim="800000"/>
              <a:headEnd/>
              <a:tailEnd/>
            </a:ln>
          </p:spPr>
          <p:txBody>
            <a:bodyPr>
              <a:spAutoFit/>
            </a:bodyPr>
            <a:lstStyle/>
            <a:p>
              <a:pPr defTabSz="457200">
                <a:spcBef>
                  <a:spcPct val="50000"/>
                </a:spcBef>
              </a:pPr>
              <a:r>
                <a:rPr lang="en-US" altLang="en-US" sz="1600" b="1">
                  <a:solidFill>
                    <a:srgbClr val="000000"/>
                  </a:solidFill>
                  <a:latin typeface="Arial" charset="0"/>
                  <a:ea typeface="MS PGothic" pitchFamily="34" charset="-128"/>
                </a:rPr>
                <a:t>6.0</a:t>
              </a:r>
            </a:p>
          </p:txBody>
        </p:sp>
      </p:grpSp>
      <p:sp>
        <p:nvSpPr>
          <p:cNvPr id="1513514" name="Oval 42"/>
          <p:cNvSpPr>
            <a:spLocks noChangeArrowheads="1"/>
          </p:cNvSpPr>
          <p:nvPr/>
        </p:nvSpPr>
        <p:spPr bwMode="auto">
          <a:xfrm>
            <a:off x="2320925" y="3895725"/>
            <a:ext cx="100013" cy="166688"/>
          </a:xfrm>
          <a:prstGeom prst="ellipse">
            <a:avLst/>
          </a:prstGeom>
          <a:solidFill>
            <a:srgbClr val="FF0000"/>
          </a:solidFill>
          <a:ln w="9525">
            <a:solidFill>
              <a:schemeClr val="tx1"/>
            </a:solidFill>
            <a:round/>
            <a:headEnd/>
            <a:tailEnd/>
          </a:ln>
        </p:spPr>
        <p:txBody>
          <a:bodyPr wrap="none" anchor="ctr"/>
          <a:lstStyle/>
          <a:p>
            <a:pPr defTabSz="457200"/>
            <a:endParaRPr lang="en-CA" altLang="en-US" sz="2000">
              <a:solidFill>
                <a:srgbClr val="C0504D"/>
              </a:solidFill>
              <a:latin typeface="Arial" charset="0"/>
            </a:endParaRPr>
          </a:p>
        </p:txBody>
      </p:sp>
      <p:sp>
        <p:nvSpPr>
          <p:cNvPr id="1513515" name="Oval 43"/>
          <p:cNvSpPr>
            <a:spLocks noChangeArrowheads="1"/>
          </p:cNvSpPr>
          <p:nvPr/>
        </p:nvSpPr>
        <p:spPr bwMode="auto">
          <a:xfrm>
            <a:off x="3429000" y="2500313"/>
            <a:ext cx="100013" cy="166687"/>
          </a:xfrm>
          <a:prstGeom prst="ellipse">
            <a:avLst/>
          </a:prstGeom>
          <a:solidFill>
            <a:srgbClr val="FF0000"/>
          </a:solidFill>
          <a:ln w="9525">
            <a:solidFill>
              <a:schemeClr val="tx1"/>
            </a:solidFill>
            <a:round/>
            <a:headEnd/>
            <a:tailEnd/>
          </a:ln>
        </p:spPr>
        <p:txBody>
          <a:bodyPr wrap="none" anchor="ctr"/>
          <a:lstStyle/>
          <a:p>
            <a:pPr defTabSz="457200"/>
            <a:endParaRPr lang="en-CA" altLang="en-US" sz="2000">
              <a:solidFill>
                <a:srgbClr val="C0504D"/>
              </a:solidFill>
              <a:latin typeface="Arial" charset="0"/>
            </a:endParaRPr>
          </a:p>
        </p:txBody>
      </p:sp>
      <p:sp>
        <p:nvSpPr>
          <p:cNvPr id="1513522" name="Text Box 50"/>
          <p:cNvSpPr txBox="1">
            <a:spLocks noChangeArrowheads="1"/>
          </p:cNvSpPr>
          <p:nvPr/>
        </p:nvSpPr>
        <p:spPr bwMode="auto">
          <a:xfrm>
            <a:off x="3181350" y="2124075"/>
            <a:ext cx="635000" cy="338138"/>
          </a:xfrm>
          <a:prstGeom prst="rect">
            <a:avLst/>
          </a:prstGeom>
          <a:noFill/>
          <a:ln w="9525">
            <a:noFill/>
            <a:miter lim="800000"/>
            <a:headEnd/>
            <a:tailEnd/>
          </a:ln>
        </p:spPr>
        <p:txBody>
          <a:bodyPr>
            <a:spAutoFit/>
          </a:bodyPr>
          <a:lstStyle/>
          <a:p>
            <a:pPr defTabSz="457200">
              <a:spcBef>
                <a:spcPct val="50000"/>
              </a:spcBef>
            </a:pPr>
            <a:r>
              <a:rPr lang="en-US" altLang="en-US" sz="1600" b="1">
                <a:solidFill>
                  <a:srgbClr val="000000"/>
                </a:solidFill>
                <a:latin typeface="Arial" charset="0"/>
                <a:ea typeface="MS PGothic" pitchFamily="34" charset="-128"/>
              </a:rPr>
              <a:t>12.0</a:t>
            </a:r>
          </a:p>
        </p:txBody>
      </p:sp>
      <p:sp>
        <p:nvSpPr>
          <p:cNvPr id="1513523" name="Text Box 51"/>
          <p:cNvSpPr txBox="1">
            <a:spLocks noChangeArrowheads="1"/>
          </p:cNvSpPr>
          <p:nvPr/>
        </p:nvSpPr>
        <p:spPr bwMode="auto">
          <a:xfrm>
            <a:off x="2157413" y="4062413"/>
            <a:ext cx="635000" cy="338137"/>
          </a:xfrm>
          <a:prstGeom prst="rect">
            <a:avLst/>
          </a:prstGeom>
          <a:noFill/>
          <a:ln w="9525">
            <a:noFill/>
            <a:miter lim="800000"/>
            <a:headEnd/>
            <a:tailEnd/>
          </a:ln>
        </p:spPr>
        <p:txBody>
          <a:bodyPr>
            <a:spAutoFit/>
          </a:bodyPr>
          <a:lstStyle/>
          <a:p>
            <a:pPr defTabSz="457200">
              <a:spcBef>
                <a:spcPct val="50000"/>
              </a:spcBef>
            </a:pPr>
            <a:r>
              <a:rPr lang="en-US" altLang="en-US" sz="1600" b="1">
                <a:solidFill>
                  <a:srgbClr val="000000"/>
                </a:solidFill>
                <a:latin typeface="Arial" charset="0"/>
                <a:ea typeface="MS PGothic" pitchFamily="34" charset="-128"/>
              </a:rPr>
              <a:t>6.0</a:t>
            </a:r>
          </a:p>
        </p:txBody>
      </p:sp>
      <p:sp>
        <p:nvSpPr>
          <p:cNvPr id="193571" name="Text Box 54"/>
          <p:cNvSpPr txBox="1">
            <a:spLocks noChangeArrowheads="1"/>
          </p:cNvSpPr>
          <p:nvPr/>
        </p:nvSpPr>
        <p:spPr bwMode="auto">
          <a:xfrm>
            <a:off x="5551488" y="1752600"/>
            <a:ext cx="3579812" cy="369888"/>
          </a:xfrm>
          <a:prstGeom prst="rect">
            <a:avLst/>
          </a:prstGeom>
          <a:noFill/>
          <a:ln w="9525">
            <a:noFill/>
            <a:miter lim="800000"/>
            <a:headEnd/>
            <a:tailEnd/>
          </a:ln>
        </p:spPr>
        <p:txBody>
          <a:bodyPr>
            <a:spAutoFit/>
          </a:bodyPr>
          <a:lstStyle/>
          <a:p>
            <a:pPr>
              <a:spcBef>
                <a:spcPct val="50000"/>
              </a:spcBef>
            </a:pPr>
            <a:r>
              <a:rPr lang="en-US" altLang="en-US" sz="1800" b="1">
                <a:solidFill>
                  <a:srgbClr val="000000"/>
                </a:solidFill>
                <a:ea typeface="MS PGothic" pitchFamily="34" charset="-128"/>
              </a:rPr>
              <a:t>    Correctional Insulin AC meals</a:t>
            </a:r>
          </a:p>
        </p:txBody>
      </p:sp>
      <p:sp>
        <p:nvSpPr>
          <p:cNvPr id="1513527" name="Text Box 55"/>
          <p:cNvSpPr txBox="1">
            <a:spLocks noChangeArrowheads="1"/>
          </p:cNvSpPr>
          <p:nvPr/>
        </p:nvSpPr>
        <p:spPr bwMode="auto">
          <a:xfrm>
            <a:off x="990600" y="3276600"/>
            <a:ext cx="1066800" cy="584200"/>
          </a:xfrm>
          <a:prstGeom prst="rect">
            <a:avLst/>
          </a:prstGeom>
          <a:noFill/>
          <a:ln w="9525">
            <a:noFill/>
            <a:miter lim="800000"/>
            <a:headEnd/>
            <a:tailEnd/>
          </a:ln>
        </p:spPr>
        <p:txBody>
          <a:bodyPr>
            <a:spAutoFit/>
          </a:bodyPr>
          <a:lstStyle/>
          <a:p>
            <a:pPr>
              <a:spcBef>
                <a:spcPct val="50000"/>
              </a:spcBef>
            </a:pPr>
            <a:r>
              <a:rPr lang="en-US" altLang="en-US" sz="1600" b="1">
                <a:solidFill>
                  <a:srgbClr val="000000"/>
                </a:solidFill>
                <a:latin typeface="Arial" charset="0"/>
                <a:ea typeface="MS PGothic" pitchFamily="34" charset="-128"/>
              </a:rPr>
              <a:t>What do you do?</a:t>
            </a:r>
          </a:p>
        </p:txBody>
      </p:sp>
      <p:sp>
        <p:nvSpPr>
          <p:cNvPr id="1513528" name="Text Box 56"/>
          <p:cNvSpPr txBox="1">
            <a:spLocks noChangeArrowheads="1"/>
          </p:cNvSpPr>
          <p:nvPr/>
        </p:nvSpPr>
        <p:spPr bwMode="auto">
          <a:xfrm>
            <a:off x="2590800" y="1871663"/>
            <a:ext cx="1981200" cy="338137"/>
          </a:xfrm>
          <a:prstGeom prst="rect">
            <a:avLst/>
          </a:prstGeom>
          <a:noFill/>
          <a:ln w="9525">
            <a:noFill/>
            <a:miter lim="800000"/>
            <a:headEnd/>
            <a:tailEnd/>
          </a:ln>
        </p:spPr>
        <p:txBody>
          <a:bodyPr>
            <a:spAutoFit/>
          </a:bodyPr>
          <a:lstStyle/>
          <a:p>
            <a:pPr defTabSz="457200">
              <a:spcBef>
                <a:spcPct val="50000"/>
              </a:spcBef>
            </a:pPr>
            <a:r>
              <a:rPr lang="en-US" altLang="en-US" sz="1600" b="1">
                <a:solidFill>
                  <a:srgbClr val="000000"/>
                </a:solidFill>
                <a:latin typeface="Arial" charset="0"/>
                <a:ea typeface="MS PGothic" pitchFamily="34" charset="-128"/>
              </a:rPr>
              <a:t>What do you do?</a:t>
            </a:r>
          </a:p>
        </p:txBody>
      </p:sp>
      <p:sp>
        <p:nvSpPr>
          <p:cNvPr id="1513529" name="Text Box 57"/>
          <p:cNvSpPr txBox="1">
            <a:spLocks noChangeArrowheads="1"/>
          </p:cNvSpPr>
          <p:nvPr/>
        </p:nvSpPr>
        <p:spPr bwMode="auto">
          <a:xfrm>
            <a:off x="4648200" y="3149600"/>
            <a:ext cx="1012825" cy="584200"/>
          </a:xfrm>
          <a:prstGeom prst="rect">
            <a:avLst/>
          </a:prstGeom>
          <a:noFill/>
          <a:ln w="9525">
            <a:noFill/>
            <a:miter lim="800000"/>
            <a:headEnd/>
            <a:tailEnd/>
          </a:ln>
        </p:spPr>
        <p:txBody>
          <a:bodyPr>
            <a:spAutoFit/>
          </a:bodyPr>
          <a:lstStyle/>
          <a:p>
            <a:pPr algn="ctr" defTabSz="457200">
              <a:spcBef>
                <a:spcPct val="50000"/>
              </a:spcBef>
            </a:pPr>
            <a:r>
              <a:rPr lang="en-US" altLang="en-US" sz="1600" b="1">
                <a:solidFill>
                  <a:srgbClr val="000000"/>
                </a:solidFill>
                <a:latin typeface="Arial" charset="0"/>
                <a:ea typeface="MS PGothic" pitchFamily="34" charset="-128"/>
              </a:rPr>
              <a:t>What do you do?</a:t>
            </a:r>
          </a:p>
        </p:txBody>
      </p:sp>
      <p:sp>
        <p:nvSpPr>
          <p:cNvPr id="1513531" name="Text Box 59"/>
          <p:cNvSpPr txBox="1">
            <a:spLocks noChangeArrowheads="1"/>
          </p:cNvSpPr>
          <p:nvPr/>
        </p:nvSpPr>
        <p:spPr bwMode="auto">
          <a:xfrm>
            <a:off x="3124200" y="1581150"/>
            <a:ext cx="1066800" cy="400050"/>
          </a:xfrm>
          <a:prstGeom prst="rect">
            <a:avLst/>
          </a:prstGeom>
          <a:noFill/>
          <a:ln w="9525">
            <a:noFill/>
            <a:miter lim="800000"/>
            <a:headEnd/>
            <a:tailEnd/>
          </a:ln>
        </p:spPr>
        <p:txBody>
          <a:bodyPr>
            <a:spAutoFit/>
          </a:bodyPr>
          <a:lstStyle/>
          <a:p>
            <a:pPr>
              <a:spcBef>
                <a:spcPct val="50000"/>
              </a:spcBef>
            </a:pPr>
            <a:r>
              <a:rPr lang="en-US" altLang="en-US" sz="2000" b="1">
                <a:solidFill>
                  <a:srgbClr val="0000FF"/>
                </a:solidFill>
                <a:latin typeface="Arial" charset="0"/>
                <a:ea typeface="MS PGothic" pitchFamily="34" charset="-128"/>
              </a:rPr>
              <a:t>6</a:t>
            </a:r>
            <a:r>
              <a:rPr lang="en-US" altLang="en-US" sz="2000" b="1">
                <a:solidFill>
                  <a:srgbClr val="008000"/>
                </a:solidFill>
                <a:latin typeface="Arial" charset="0"/>
                <a:ea typeface="MS PGothic" pitchFamily="34" charset="-128"/>
              </a:rPr>
              <a:t>+2 </a:t>
            </a:r>
            <a:r>
              <a:rPr lang="en-US" altLang="en-US" sz="2000" b="1">
                <a:latin typeface="Arial" charset="0"/>
                <a:ea typeface="MS PGothic" pitchFamily="34" charset="-128"/>
              </a:rPr>
              <a:t>U</a:t>
            </a:r>
          </a:p>
        </p:txBody>
      </p:sp>
      <p:sp>
        <p:nvSpPr>
          <p:cNvPr id="1513532" name="Text Box 60"/>
          <p:cNvSpPr txBox="1">
            <a:spLocks noChangeArrowheads="1"/>
          </p:cNvSpPr>
          <p:nvPr/>
        </p:nvSpPr>
        <p:spPr bwMode="auto">
          <a:xfrm>
            <a:off x="1046163" y="2982913"/>
            <a:ext cx="858837" cy="369887"/>
          </a:xfrm>
          <a:prstGeom prst="rect">
            <a:avLst/>
          </a:prstGeom>
          <a:noFill/>
          <a:ln w="9525">
            <a:noFill/>
            <a:miter lim="800000"/>
            <a:headEnd/>
            <a:tailEnd/>
          </a:ln>
        </p:spPr>
        <p:txBody>
          <a:bodyPr>
            <a:spAutoFit/>
          </a:bodyPr>
          <a:lstStyle/>
          <a:p>
            <a:pPr algn="ctr" defTabSz="457200">
              <a:spcBef>
                <a:spcPct val="50000"/>
              </a:spcBef>
            </a:pPr>
            <a:r>
              <a:rPr lang="en-US" altLang="en-US" sz="1800" b="1">
                <a:solidFill>
                  <a:srgbClr val="0000FF"/>
                </a:solidFill>
                <a:latin typeface="Arial" charset="0"/>
                <a:ea typeface="MS PGothic" pitchFamily="34" charset="-128"/>
              </a:rPr>
              <a:t>6</a:t>
            </a:r>
            <a:r>
              <a:rPr lang="en-US" altLang="en-US" sz="1800" b="1">
                <a:solidFill>
                  <a:srgbClr val="008000"/>
                </a:solidFill>
                <a:latin typeface="Arial" charset="0"/>
                <a:ea typeface="MS PGothic" pitchFamily="34" charset="-128"/>
              </a:rPr>
              <a:t>+0 </a:t>
            </a:r>
            <a:r>
              <a:rPr lang="en-US" altLang="en-US" sz="1800" b="1">
                <a:latin typeface="Arial" charset="0"/>
                <a:ea typeface="MS PGothic" pitchFamily="34" charset="-128"/>
              </a:rPr>
              <a:t>U</a:t>
            </a:r>
          </a:p>
        </p:txBody>
      </p:sp>
      <p:sp>
        <p:nvSpPr>
          <p:cNvPr id="1513536" name="AutoShape 64"/>
          <p:cNvSpPr>
            <a:spLocks noChangeArrowheads="1"/>
          </p:cNvSpPr>
          <p:nvPr/>
        </p:nvSpPr>
        <p:spPr bwMode="auto">
          <a:xfrm>
            <a:off x="879475" y="5467350"/>
            <a:ext cx="644525" cy="528638"/>
          </a:xfrm>
          <a:prstGeom prst="upArrow">
            <a:avLst>
              <a:gd name="adj1" fmla="val 50000"/>
              <a:gd name="adj2" fmla="val 25000"/>
            </a:avLst>
          </a:prstGeom>
          <a:solidFill>
            <a:srgbClr val="0000FF"/>
          </a:solidFill>
          <a:ln w="9525">
            <a:solidFill>
              <a:schemeClr val="tx1"/>
            </a:solidFill>
            <a:miter lim="800000"/>
            <a:headEnd/>
            <a:tailEnd/>
          </a:ln>
        </p:spPr>
        <p:txBody>
          <a:bodyPr vert="eaVert" wrap="none" anchor="ctr"/>
          <a:lstStyle/>
          <a:p>
            <a:pPr defTabSz="457200"/>
            <a:endParaRPr lang="en-CA" altLang="en-US" sz="1800">
              <a:solidFill>
                <a:srgbClr val="000000"/>
              </a:solidFill>
              <a:latin typeface="Arial" charset="0"/>
            </a:endParaRPr>
          </a:p>
        </p:txBody>
      </p:sp>
      <p:sp>
        <p:nvSpPr>
          <p:cNvPr id="1513537" name="Text Box 65"/>
          <p:cNvSpPr txBox="1">
            <a:spLocks noChangeArrowheads="1"/>
          </p:cNvSpPr>
          <p:nvPr/>
        </p:nvSpPr>
        <p:spPr bwMode="auto">
          <a:xfrm>
            <a:off x="1000125" y="5562600"/>
            <a:ext cx="600075" cy="338138"/>
          </a:xfrm>
          <a:prstGeom prst="rect">
            <a:avLst/>
          </a:prstGeom>
          <a:noFill/>
          <a:ln w="9525">
            <a:noFill/>
            <a:miter lim="800000"/>
            <a:headEnd/>
            <a:tailEnd/>
          </a:ln>
        </p:spPr>
        <p:txBody>
          <a:bodyPr>
            <a:spAutoFit/>
          </a:bodyPr>
          <a:lstStyle/>
          <a:p>
            <a:pPr>
              <a:spcBef>
                <a:spcPct val="50000"/>
              </a:spcBef>
            </a:pPr>
            <a:r>
              <a:rPr lang="en-US" altLang="en-US" sz="1600" b="1">
                <a:solidFill>
                  <a:schemeClr val="bg1"/>
                </a:solidFill>
                <a:latin typeface="Arial" charset="0"/>
                <a:ea typeface="MS PGothic" pitchFamily="34" charset="-128"/>
              </a:rPr>
              <a:t>6U</a:t>
            </a:r>
          </a:p>
        </p:txBody>
      </p:sp>
      <p:sp>
        <p:nvSpPr>
          <p:cNvPr id="1513538" name="AutoShape 66"/>
          <p:cNvSpPr>
            <a:spLocks noChangeArrowheads="1"/>
          </p:cNvSpPr>
          <p:nvPr/>
        </p:nvSpPr>
        <p:spPr bwMode="auto">
          <a:xfrm>
            <a:off x="2174875" y="5438775"/>
            <a:ext cx="644525" cy="557213"/>
          </a:xfrm>
          <a:prstGeom prst="upArrow">
            <a:avLst>
              <a:gd name="adj1" fmla="val 50000"/>
              <a:gd name="adj2" fmla="val 25000"/>
            </a:avLst>
          </a:prstGeom>
          <a:solidFill>
            <a:srgbClr val="0000FF"/>
          </a:solidFill>
          <a:ln w="9525">
            <a:solidFill>
              <a:schemeClr val="tx1"/>
            </a:solidFill>
            <a:miter lim="800000"/>
            <a:headEnd/>
            <a:tailEnd/>
          </a:ln>
        </p:spPr>
        <p:txBody>
          <a:bodyPr vert="eaVert" wrap="none" anchor="ctr"/>
          <a:lstStyle/>
          <a:p>
            <a:pPr defTabSz="457200"/>
            <a:endParaRPr lang="en-CA" altLang="en-US" sz="1800">
              <a:solidFill>
                <a:srgbClr val="000000"/>
              </a:solidFill>
              <a:latin typeface="Arial" charset="0"/>
            </a:endParaRPr>
          </a:p>
        </p:txBody>
      </p:sp>
      <p:sp>
        <p:nvSpPr>
          <p:cNvPr id="1513539" name="Text Box 67"/>
          <p:cNvSpPr txBox="1">
            <a:spLocks noChangeArrowheads="1"/>
          </p:cNvSpPr>
          <p:nvPr/>
        </p:nvSpPr>
        <p:spPr bwMode="auto">
          <a:xfrm>
            <a:off x="2286000" y="5562600"/>
            <a:ext cx="609600" cy="338138"/>
          </a:xfrm>
          <a:prstGeom prst="rect">
            <a:avLst/>
          </a:prstGeom>
          <a:noFill/>
          <a:ln w="9525">
            <a:noFill/>
            <a:miter lim="800000"/>
            <a:headEnd/>
            <a:tailEnd/>
          </a:ln>
        </p:spPr>
        <p:txBody>
          <a:bodyPr>
            <a:spAutoFit/>
          </a:bodyPr>
          <a:lstStyle/>
          <a:p>
            <a:pPr defTabSz="457200">
              <a:spcBef>
                <a:spcPct val="50000"/>
              </a:spcBef>
            </a:pPr>
            <a:r>
              <a:rPr lang="en-US" altLang="en-US" sz="1600" b="1">
                <a:solidFill>
                  <a:schemeClr val="bg1"/>
                </a:solidFill>
                <a:latin typeface="Arial" charset="0"/>
                <a:ea typeface="MS PGothic" pitchFamily="34" charset="-128"/>
              </a:rPr>
              <a:t>6U</a:t>
            </a:r>
          </a:p>
        </p:txBody>
      </p:sp>
      <p:sp>
        <p:nvSpPr>
          <p:cNvPr id="1513540" name="AutoShape 68"/>
          <p:cNvSpPr>
            <a:spLocks noChangeArrowheads="1"/>
          </p:cNvSpPr>
          <p:nvPr/>
        </p:nvSpPr>
        <p:spPr bwMode="auto">
          <a:xfrm>
            <a:off x="3317875" y="5426075"/>
            <a:ext cx="644525" cy="593725"/>
          </a:xfrm>
          <a:prstGeom prst="upArrow">
            <a:avLst>
              <a:gd name="adj1" fmla="val 50000"/>
              <a:gd name="adj2" fmla="val 25000"/>
            </a:avLst>
          </a:prstGeom>
          <a:solidFill>
            <a:srgbClr val="0000FF"/>
          </a:solidFill>
          <a:ln w="9525">
            <a:solidFill>
              <a:schemeClr val="tx1"/>
            </a:solidFill>
            <a:miter lim="800000"/>
            <a:headEnd/>
            <a:tailEnd/>
          </a:ln>
        </p:spPr>
        <p:txBody>
          <a:bodyPr vert="eaVert" wrap="none" anchor="ctr"/>
          <a:lstStyle/>
          <a:p>
            <a:pPr defTabSz="457200"/>
            <a:endParaRPr lang="en-CA" altLang="en-US" sz="1800">
              <a:solidFill>
                <a:srgbClr val="000000"/>
              </a:solidFill>
              <a:latin typeface="Arial" charset="0"/>
            </a:endParaRPr>
          </a:p>
        </p:txBody>
      </p:sp>
      <p:sp>
        <p:nvSpPr>
          <p:cNvPr id="1513542" name="Line 70"/>
          <p:cNvSpPr>
            <a:spLocks noChangeShapeType="1"/>
          </p:cNvSpPr>
          <p:nvPr/>
        </p:nvSpPr>
        <p:spPr bwMode="auto">
          <a:xfrm>
            <a:off x="1246188" y="3975100"/>
            <a:ext cx="1085850" cy="0"/>
          </a:xfrm>
          <a:prstGeom prst="line">
            <a:avLst/>
          </a:prstGeom>
          <a:noFill/>
          <a:ln w="38100">
            <a:solidFill>
              <a:srgbClr val="FF0000"/>
            </a:solidFill>
            <a:round/>
            <a:headEnd/>
            <a:tailEnd/>
          </a:ln>
        </p:spPr>
        <p:txBody>
          <a:bodyPr/>
          <a:lstStyle/>
          <a:p>
            <a:endParaRPr lang="en-US"/>
          </a:p>
        </p:txBody>
      </p:sp>
      <p:sp>
        <p:nvSpPr>
          <p:cNvPr id="1513543" name="Text Box 71"/>
          <p:cNvSpPr txBox="1">
            <a:spLocks noChangeArrowheads="1"/>
          </p:cNvSpPr>
          <p:nvPr/>
        </p:nvSpPr>
        <p:spPr bwMode="auto">
          <a:xfrm>
            <a:off x="1570038" y="4267200"/>
            <a:ext cx="1858962" cy="338138"/>
          </a:xfrm>
          <a:prstGeom prst="rect">
            <a:avLst/>
          </a:prstGeom>
          <a:noFill/>
          <a:ln w="9525">
            <a:noFill/>
            <a:miter lim="800000"/>
            <a:headEnd/>
            <a:tailEnd/>
          </a:ln>
        </p:spPr>
        <p:txBody>
          <a:bodyPr>
            <a:spAutoFit/>
          </a:bodyPr>
          <a:lstStyle/>
          <a:p>
            <a:pPr algn="ctr" defTabSz="457200">
              <a:spcBef>
                <a:spcPct val="50000"/>
              </a:spcBef>
            </a:pPr>
            <a:r>
              <a:rPr lang="en-US" altLang="en-US" sz="1600" b="1">
                <a:solidFill>
                  <a:srgbClr val="000000"/>
                </a:solidFill>
                <a:latin typeface="Arial" charset="0"/>
                <a:ea typeface="MS PGothic" pitchFamily="34" charset="-128"/>
              </a:rPr>
              <a:t>What do you do?</a:t>
            </a:r>
          </a:p>
        </p:txBody>
      </p:sp>
      <p:sp>
        <p:nvSpPr>
          <p:cNvPr id="1513544" name="Text Box 72"/>
          <p:cNvSpPr txBox="1">
            <a:spLocks noChangeArrowheads="1"/>
          </p:cNvSpPr>
          <p:nvPr/>
        </p:nvSpPr>
        <p:spPr bwMode="auto">
          <a:xfrm>
            <a:off x="2133600" y="4572000"/>
            <a:ext cx="838200" cy="369888"/>
          </a:xfrm>
          <a:prstGeom prst="rect">
            <a:avLst/>
          </a:prstGeom>
          <a:noFill/>
          <a:ln w="9525">
            <a:noFill/>
            <a:miter lim="800000"/>
            <a:headEnd/>
            <a:tailEnd/>
          </a:ln>
        </p:spPr>
        <p:txBody>
          <a:bodyPr>
            <a:spAutoFit/>
          </a:bodyPr>
          <a:lstStyle/>
          <a:p>
            <a:pPr defTabSz="457200">
              <a:spcBef>
                <a:spcPct val="50000"/>
              </a:spcBef>
            </a:pPr>
            <a:r>
              <a:rPr lang="en-US" altLang="en-US" sz="1800" b="1">
                <a:solidFill>
                  <a:srgbClr val="0000FF"/>
                </a:solidFill>
                <a:latin typeface="Arial" charset="0"/>
                <a:ea typeface="MS PGothic" pitchFamily="34" charset="-128"/>
              </a:rPr>
              <a:t>6</a:t>
            </a:r>
            <a:r>
              <a:rPr lang="en-US" altLang="en-US" sz="1800" b="1">
                <a:solidFill>
                  <a:srgbClr val="008000"/>
                </a:solidFill>
                <a:latin typeface="Arial" charset="0"/>
                <a:ea typeface="MS PGothic" pitchFamily="34" charset="-128"/>
              </a:rPr>
              <a:t>+0 </a:t>
            </a:r>
            <a:r>
              <a:rPr lang="en-US" altLang="en-US" sz="1800" b="1">
                <a:solidFill>
                  <a:srgbClr val="000000"/>
                </a:solidFill>
                <a:latin typeface="Arial" charset="0"/>
                <a:ea typeface="MS PGothic" pitchFamily="34" charset="-128"/>
              </a:rPr>
              <a:t>U</a:t>
            </a:r>
          </a:p>
        </p:txBody>
      </p:sp>
      <p:sp>
        <p:nvSpPr>
          <p:cNvPr id="1513545" name="Line 73"/>
          <p:cNvSpPr>
            <a:spLocks noChangeShapeType="1"/>
          </p:cNvSpPr>
          <p:nvPr/>
        </p:nvSpPr>
        <p:spPr bwMode="auto">
          <a:xfrm flipV="1">
            <a:off x="2287588" y="2570163"/>
            <a:ext cx="1246187" cy="1404937"/>
          </a:xfrm>
          <a:prstGeom prst="line">
            <a:avLst/>
          </a:prstGeom>
          <a:noFill/>
          <a:ln w="38100">
            <a:solidFill>
              <a:srgbClr val="FF0000"/>
            </a:solidFill>
            <a:round/>
            <a:headEnd/>
            <a:tailEnd/>
          </a:ln>
        </p:spPr>
        <p:txBody>
          <a:bodyPr/>
          <a:lstStyle/>
          <a:p>
            <a:endParaRPr lang="en-US"/>
          </a:p>
        </p:txBody>
      </p:sp>
      <p:sp>
        <p:nvSpPr>
          <p:cNvPr id="1513546" name="Oval 74"/>
          <p:cNvSpPr>
            <a:spLocks noChangeArrowheads="1"/>
          </p:cNvSpPr>
          <p:nvPr/>
        </p:nvSpPr>
        <p:spPr bwMode="auto">
          <a:xfrm>
            <a:off x="4824413" y="3808413"/>
            <a:ext cx="100012" cy="166687"/>
          </a:xfrm>
          <a:prstGeom prst="ellipse">
            <a:avLst/>
          </a:prstGeom>
          <a:solidFill>
            <a:srgbClr val="FF0000"/>
          </a:solidFill>
          <a:ln w="9525">
            <a:solidFill>
              <a:schemeClr val="tx1"/>
            </a:solidFill>
            <a:round/>
            <a:headEnd/>
            <a:tailEnd/>
          </a:ln>
        </p:spPr>
        <p:txBody>
          <a:bodyPr wrap="none" anchor="ctr"/>
          <a:lstStyle/>
          <a:p>
            <a:pPr defTabSz="457200"/>
            <a:endParaRPr lang="en-CA" altLang="en-US" sz="2000">
              <a:solidFill>
                <a:srgbClr val="C0504D"/>
              </a:solidFill>
              <a:latin typeface="Arial" charset="0"/>
            </a:endParaRPr>
          </a:p>
        </p:txBody>
      </p:sp>
      <p:sp>
        <p:nvSpPr>
          <p:cNvPr id="1513547" name="Text Box 75"/>
          <p:cNvSpPr txBox="1">
            <a:spLocks noChangeArrowheads="1"/>
          </p:cNvSpPr>
          <p:nvPr/>
        </p:nvSpPr>
        <p:spPr bwMode="auto">
          <a:xfrm>
            <a:off x="4572000" y="4029075"/>
            <a:ext cx="635000" cy="338138"/>
          </a:xfrm>
          <a:prstGeom prst="rect">
            <a:avLst/>
          </a:prstGeom>
          <a:noFill/>
          <a:ln w="9525">
            <a:noFill/>
            <a:miter lim="800000"/>
            <a:headEnd/>
            <a:tailEnd/>
          </a:ln>
        </p:spPr>
        <p:txBody>
          <a:bodyPr>
            <a:spAutoFit/>
          </a:bodyPr>
          <a:lstStyle/>
          <a:p>
            <a:pPr defTabSz="457200">
              <a:spcBef>
                <a:spcPct val="50000"/>
              </a:spcBef>
            </a:pPr>
            <a:r>
              <a:rPr lang="en-US" altLang="en-US" sz="1600" b="1">
                <a:solidFill>
                  <a:srgbClr val="000000"/>
                </a:solidFill>
                <a:latin typeface="Arial" charset="0"/>
                <a:ea typeface="MS PGothic" pitchFamily="34" charset="-128"/>
              </a:rPr>
              <a:t>6.0</a:t>
            </a:r>
          </a:p>
        </p:txBody>
      </p:sp>
      <p:sp>
        <p:nvSpPr>
          <p:cNvPr id="1513549" name="Line 77"/>
          <p:cNvSpPr>
            <a:spLocks noChangeShapeType="1"/>
          </p:cNvSpPr>
          <p:nvPr/>
        </p:nvSpPr>
        <p:spPr bwMode="auto">
          <a:xfrm>
            <a:off x="3478213" y="2570163"/>
            <a:ext cx="1357312" cy="1325562"/>
          </a:xfrm>
          <a:prstGeom prst="line">
            <a:avLst/>
          </a:prstGeom>
          <a:noFill/>
          <a:ln w="38100">
            <a:solidFill>
              <a:srgbClr val="FF0000"/>
            </a:solidFill>
            <a:round/>
            <a:headEnd/>
            <a:tailEnd/>
          </a:ln>
        </p:spPr>
        <p:txBody>
          <a:bodyPr/>
          <a:lstStyle/>
          <a:p>
            <a:endParaRPr lang="en-US"/>
          </a:p>
        </p:txBody>
      </p:sp>
      <p:sp>
        <p:nvSpPr>
          <p:cNvPr id="193589" name="Rectangle 80"/>
          <p:cNvSpPr>
            <a:spLocks noChangeArrowheads="1"/>
          </p:cNvSpPr>
          <p:nvPr/>
        </p:nvSpPr>
        <p:spPr bwMode="auto">
          <a:xfrm>
            <a:off x="811213" y="6134100"/>
            <a:ext cx="3227387" cy="342900"/>
          </a:xfrm>
          <a:prstGeom prst="rect">
            <a:avLst/>
          </a:prstGeom>
          <a:solidFill>
            <a:srgbClr val="0000FF"/>
          </a:solidFill>
          <a:ln w="9525">
            <a:solidFill>
              <a:schemeClr val="tx1"/>
            </a:solidFill>
            <a:miter lim="800000"/>
            <a:headEnd/>
            <a:tailEnd/>
          </a:ln>
        </p:spPr>
        <p:txBody>
          <a:bodyPr wrap="none" anchor="ctr"/>
          <a:lstStyle/>
          <a:p>
            <a:pPr defTabSz="457200"/>
            <a:endParaRPr lang="en-CA" altLang="en-US" sz="1800">
              <a:solidFill>
                <a:srgbClr val="000000"/>
              </a:solidFill>
              <a:latin typeface="Arial" charset="0"/>
            </a:endParaRPr>
          </a:p>
        </p:txBody>
      </p:sp>
      <p:sp>
        <p:nvSpPr>
          <p:cNvPr id="193590" name="Text Box 81"/>
          <p:cNvSpPr txBox="1">
            <a:spLocks noChangeArrowheads="1"/>
          </p:cNvSpPr>
          <p:nvPr/>
        </p:nvSpPr>
        <p:spPr bwMode="auto">
          <a:xfrm>
            <a:off x="838200" y="6096000"/>
            <a:ext cx="3200400" cy="369888"/>
          </a:xfrm>
          <a:prstGeom prst="rect">
            <a:avLst/>
          </a:prstGeom>
          <a:noFill/>
          <a:ln w="9525">
            <a:noFill/>
            <a:miter lim="800000"/>
            <a:headEnd/>
            <a:tailEnd/>
          </a:ln>
        </p:spPr>
        <p:txBody>
          <a:bodyPr>
            <a:spAutoFit/>
          </a:bodyPr>
          <a:lstStyle/>
          <a:p>
            <a:pPr algn="ctr" defTabSz="457200">
              <a:spcBef>
                <a:spcPct val="50000"/>
              </a:spcBef>
            </a:pPr>
            <a:r>
              <a:rPr lang="en-US" altLang="en-US" sz="1800">
                <a:solidFill>
                  <a:srgbClr val="FFFFFF"/>
                </a:solidFill>
                <a:latin typeface="Arial" charset="0"/>
                <a:ea typeface="MS PGothic" pitchFamily="34" charset="-128"/>
              </a:rPr>
              <a:t>ROUTINE Bolus insulin</a:t>
            </a:r>
          </a:p>
        </p:txBody>
      </p:sp>
      <p:sp>
        <p:nvSpPr>
          <p:cNvPr id="1513554" name="AutoShape 82"/>
          <p:cNvSpPr>
            <a:spLocks noChangeArrowheads="1"/>
          </p:cNvSpPr>
          <p:nvPr/>
        </p:nvSpPr>
        <p:spPr bwMode="auto">
          <a:xfrm>
            <a:off x="4038600" y="5427663"/>
            <a:ext cx="1538288" cy="668337"/>
          </a:xfrm>
          <a:prstGeom prst="upArrow">
            <a:avLst>
              <a:gd name="adj1" fmla="val 50000"/>
              <a:gd name="adj2" fmla="val 25000"/>
            </a:avLst>
          </a:prstGeom>
          <a:solidFill>
            <a:srgbClr val="FF0000"/>
          </a:solidFill>
          <a:ln w="9525">
            <a:solidFill>
              <a:schemeClr val="tx1"/>
            </a:solidFill>
            <a:miter lim="800000"/>
            <a:headEnd/>
            <a:tailEnd/>
          </a:ln>
        </p:spPr>
        <p:txBody>
          <a:bodyPr vert="eaVert" wrap="none" anchor="ctr"/>
          <a:lstStyle/>
          <a:p>
            <a:pPr defTabSz="457200"/>
            <a:endParaRPr lang="en-CA" altLang="en-US" sz="1800">
              <a:solidFill>
                <a:srgbClr val="000000"/>
              </a:solidFill>
              <a:latin typeface="Arial" charset="0"/>
            </a:endParaRPr>
          </a:p>
        </p:txBody>
      </p:sp>
      <p:sp>
        <p:nvSpPr>
          <p:cNvPr id="1513555" name="Text Box 83"/>
          <p:cNvSpPr txBox="1">
            <a:spLocks noChangeArrowheads="1"/>
          </p:cNvSpPr>
          <p:nvPr/>
        </p:nvSpPr>
        <p:spPr bwMode="auto">
          <a:xfrm>
            <a:off x="4367213" y="5486400"/>
            <a:ext cx="928687" cy="584200"/>
          </a:xfrm>
          <a:prstGeom prst="rect">
            <a:avLst/>
          </a:prstGeom>
          <a:noFill/>
          <a:ln w="9525">
            <a:noFill/>
            <a:miter lim="800000"/>
            <a:headEnd/>
            <a:tailEnd/>
          </a:ln>
        </p:spPr>
        <p:txBody>
          <a:bodyPr>
            <a:spAutoFit/>
          </a:bodyPr>
          <a:lstStyle/>
          <a:p>
            <a:pPr algn="ctr" defTabSz="457200">
              <a:spcBef>
                <a:spcPct val="50000"/>
              </a:spcBef>
            </a:pPr>
            <a:r>
              <a:rPr lang="en-US" altLang="en-US" sz="1600" b="1">
                <a:solidFill>
                  <a:srgbClr val="FFFFFF"/>
                </a:solidFill>
                <a:latin typeface="Arial" charset="0"/>
                <a:ea typeface="MS PGothic" pitchFamily="34" charset="-128"/>
              </a:rPr>
              <a:t>Basal insulin</a:t>
            </a:r>
          </a:p>
        </p:txBody>
      </p:sp>
      <p:sp>
        <p:nvSpPr>
          <p:cNvPr id="42" name="Text Box 67"/>
          <p:cNvSpPr txBox="1">
            <a:spLocks noChangeArrowheads="1"/>
          </p:cNvSpPr>
          <p:nvPr/>
        </p:nvSpPr>
        <p:spPr bwMode="auto">
          <a:xfrm>
            <a:off x="3429000" y="5562600"/>
            <a:ext cx="587375" cy="338138"/>
          </a:xfrm>
          <a:prstGeom prst="rect">
            <a:avLst/>
          </a:prstGeom>
          <a:noFill/>
          <a:ln w="9525">
            <a:noFill/>
            <a:miter lim="800000"/>
            <a:headEnd/>
            <a:tailEnd/>
          </a:ln>
        </p:spPr>
        <p:txBody>
          <a:bodyPr>
            <a:spAutoFit/>
          </a:bodyPr>
          <a:lstStyle/>
          <a:p>
            <a:pPr defTabSz="457200">
              <a:spcBef>
                <a:spcPct val="50000"/>
              </a:spcBef>
            </a:pPr>
            <a:r>
              <a:rPr lang="en-US" altLang="en-US" sz="1600" b="1">
                <a:solidFill>
                  <a:schemeClr val="bg1"/>
                </a:solidFill>
                <a:latin typeface="Arial" charset="0"/>
                <a:ea typeface="MS PGothic" pitchFamily="34" charset="-128"/>
              </a:rPr>
              <a:t>6U</a:t>
            </a:r>
          </a:p>
        </p:txBody>
      </p:sp>
      <p:sp>
        <p:nvSpPr>
          <p:cNvPr id="45" name="Text Box 72"/>
          <p:cNvSpPr txBox="1">
            <a:spLocks noChangeArrowheads="1"/>
          </p:cNvSpPr>
          <p:nvPr/>
        </p:nvSpPr>
        <p:spPr bwMode="auto">
          <a:xfrm>
            <a:off x="4495800" y="4343400"/>
            <a:ext cx="838200" cy="369888"/>
          </a:xfrm>
          <a:prstGeom prst="rect">
            <a:avLst/>
          </a:prstGeom>
          <a:noFill/>
          <a:ln w="9525">
            <a:noFill/>
            <a:miter lim="800000"/>
            <a:headEnd/>
            <a:tailEnd/>
          </a:ln>
        </p:spPr>
        <p:txBody>
          <a:bodyPr>
            <a:spAutoFit/>
          </a:bodyPr>
          <a:lstStyle/>
          <a:p>
            <a:pPr defTabSz="457200">
              <a:spcBef>
                <a:spcPct val="50000"/>
              </a:spcBef>
            </a:pPr>
            <a:r>
              <a:rPr lang="en-US" altLang="en-US" sz="1800" b="1">
                <a:solidFill>
                  <a:srgbClr val="FF0000"/>
                </a:solidFill>
                <a:latin typeface="Arial" charset="0"/>
                <a:ea typeface="MS PGothic" pitchFamily="34" charset="-128"/>
              </a:rPr>
              <a:t>18</a:t>
            </a:r>
            <a:r>
              <a:rPr lang="en-US" altLang="en-US" sz="1800" b="1">
                <a:solidFill>
                  <a:srgbClr val="008000"/>
                </a:solidFill>
                <a:latin typeface="Arial" charset="0"/>
                <a:ea typeface="MS PGothic" pitchFamily="34" charset="-128"/>
              </a:rPr>
              <a:t> </a:t>
            </a:r>
            <a:r>
              <a:rPr lang="en-US" altLang="en-US" sz="1800" b="1">
                <a:solidFill>
                  <a:srgbClr val="000000"/>
                </a:solidFill>
                <a:latin typeface="Arial" charset="0"/>
                <a:ea typeface="MS PGothic" pitchFamily="34" charset="-128"/>
              </a:rPr>
              <a:t>U</a:t>
            </a:r>
          </a:p>
        </p:txBody>
      </p:sp>
      <p:sp>
        <p:nvSpPr>
          <p:cNvPr id="193595" name="Rectangle 80"/>
          <p:cNvSpPr>
            <a:spLocks noChangeArrowheads="1"/>
          </p:cNvSpPr>
          <p:nvPr/>
        </p:nvSpPr>
        <p:spPr bwMode="auto">
          <a:xfrm>
            <a:off x="4038600" y="6134100"/>
            <a:ext cx="1600200" cy="342900"/>
          </a:xfrm>
          <a:prstGeom prst="rect">
            <a:avLst/>
          </a:prstGeom>
          <a:solidFill>
            <a:srgbClr val="FF0000"/>
          </a:solidFill>
          <a:ln w="9525">
            <a:solidFill>
              <a:schemeClr val="tx1"/>
            </a:solidFill>
            <a:miter lim="800000"/>
            <a:headEnd/>
            <a:tailEnd/>
          </a:ln>
        </p:spPr>
        <p:txBody>
          <a:bodyPr wrap="none" anchor="ctr"/>
          <a:lstStyle/>
          <a:p>
            <a:pPr defTabSz="457200"/>
            <a:r>
              <a:rPr lang="en-US" altLang="en-US" sz="1800">
                <a:solidFill>
                  <a:srgbClr val="FFFFFF"/>
                </a:solidFill>
                <a:latin typeface="Arial" charset="0"/>
              </a:rPr>
              <a:t>Routine Basal</a:t>
            </a:r>
          </a:p>
        </p:txBody>
      </p:sp>
      <p:sp>
        <p:nvSpPr>
          <p:cNvPr id="193596" name="Text Box 70"/>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16.  In-hospital Management of Diabetes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1352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1353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1353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1353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1354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135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1352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13543"/>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51353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13538"/>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13544"/>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1354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51351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51352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513528"/>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51354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2"/>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513531"/>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513546"/>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513549"/>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513547"/>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513529"/>
                                        </p:tgtEl>
                                        <p:attrNameLst>
                                          <p:attrName>style.visibility</p:attrName>
                                        </p:attrNameLst>
                                      </p:cBhvr>
                                      <p:to>
                                        <p:strVal val="visible"/>
                                      </p:to>
                                    </p:set>
                                  </p:childTnLst>
                                </p:cTn>
                              </p:par>
                            </p:childTnLst>
                          </p:cTn>
                        </p:par>
                      </p:childTnLst>
                    </p:cTn>
                  </p:par>
                  <p:par>
                    <p:cTn id="69" fill="hold" nodeType="clickPar">
                      <p:stCondLst>
                        <p:cond delay="indefinite"/>
                      </p:stCondLst>
                      <p:childTnLst>
                        <p:par>
                          <p:cTn id="70" fill="hold" nodeType="withGroup">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1513554"/>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513555"/>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3514" grpId="0" animBg="1"/>
      <p:bldP spid="1513515" grpId="0" animBg="1"/>
      <p:bldP spid="1513522" grpId="0"/>
      <p:bldP spid="1513523" grpId="0"/>
      <p:bldP spid="1513527" grpId="0"/>
      <p:bldP spid="1513528" grpId="0"/>
      <p:bldP spid="1513529" grpId="0"/>
      <p:bldP spid="1513531" grpId="0"/>
      <p:bldP spid="1513532" grpId="0"/>
      <p:bldP spid="1513536" grpId="0" animBg="1"/>
      <p:bldP spid="1513537" grpId="0"/>
      <p:bldP spid="1513538" grpId="0" animBg="1"/>
      <p:bldP spid="1513539" grpId="0"/>
      <p:bldP spid="1513540" grpId="0" animBg="1"/>
      <p:bldP spid="1513542" grpId="0" animBg="1"/>
      <p:bldP spid="1513543" grpId="0"/>
      <p:bldP spid="1513544" grpId="0"/>
      <p:bldP spid="1513545" grpId="0" animBg="1"/>
      <p:bldP spid="1513546" grpId="0" animBg="1"/>
      <p:bldP spid="1513547" grpId="0"/>
      <p:bldP spid="1513549" grpId="0" animBg="1"/>
      <p:bldP spid="1513554" grpId="0" animBg="1"/>
      <p:bldP spid="1513555" grpId="0"/>
      <p:bldP spid="42" grpId="0"/>
      <p:bldP spid="4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150"/>
          <p:cNvSpPr>
            <a:spLocks noChangeArrowheads="1"/>
          </p:cNvSpPr>
          <p:nvPr/>
        </p:nvSpPr>
        <p:spPr bwMode="auto">
          <a:xfrm>
            <a:off x="5291138" y="2408238"/>
            <a:ext cx="52387" cy="161925"/>
          </a:xfrm>
          <a:prstGeom prst="rect">
            <a:avLst/>
          </a:prstGeom>
          <a:noFill/>
          <a:ln>
            <a:noFill/>
          </a:ln>
          <a:extLst>
            <a:ext uri="{909E8E84-426E-40dd-AFC4-6F175D3DCCD1}"/>
            <a:ext uri="{91240B29-F687-4f45-9708-019B960494DF}"/>
          </a:extLst>
        </p:spPr>
        <p:txBody>
          <a:bodyPr wrap="none" lIns="0" tIns="0" rIns="0" bIns="0">
            <a:spAutoFit/>
          </a:bodyPr>
          <a:lstStyle/>
          <a:p>
            <a:pPr defTabSz="914400">
              <a:defRPr/>
            </a:pPr>
            <a:r>
              <a:rPr lang="en-US" sz="1050">
                <a:latin typeface="Arial"/>
                <a:cs typeface="Arial"/>
              </a:rPr>
              <a:t>*</a:t>
            </a:r>
          </a:p>
        </p:txBody>
      </p:sp>
      <p:sp>
        <p:nvSpPr>
          <p:cNvPr id="106499" name="Rectangle 150"/>
          <p:cNvSpPr>
            <a:spLocks noChangeArrowheads="1"/>
          </p:cNvSpPr>
          <p:nvPr/>
        </p:nvSpPr>
        <p:spPr bwMode="auto">
          <a:xfrm>
            <a:off x="5626100" y="2979738"/>
            <a:ext cx="52388" cy="161925"/>
          </a:xfrm>
          <a:prstGeom prst="rect">
            <a:avLst/>
          </a:prstGeom>
          <a:noFill/>
          <a:ln>
            <a:noFill/>
          </a:ln>
          <a:extLst>
            <a:ext uri="{909E8E84-426E-40dd-AFC4-6F175D3DCCD1}"/>
            <a:ext uri="{91240B29-F687-4f45-9708-019B960494DF}"/>
          </a:extLst>
        </p:spPr>
        <p:txBody>
          <a:bodyPr wrap="none" lIns="0" tIns="0" rIns="0" bIns="0">
            <a:spAutoFit/>
          </a:bodyPr>
          <a:lstStyle/>
          <a:p>
            <a:pPr defTabSz="914400">
              <a:defRPr/>
            </a:pPr>
            <a:r>
              <a:rPr lang="en-US" sz="1050">
                <a:latin typeface="Arial"/>
                <a:cs typeface="Arial"/>
              </a:rPr>
              <a:t>*</a:t>
            </a:r>
          </a:p>
        </p:txBody>
      </p:sp>
      <p:sp>
        <p:nvSpPr>
          <p:cNvPr id="195587" name="Text Box 79"/>
          <p:cNvSpPr txBox="1">
            <a:spLocks noChangeArrowheads="1"/>
          </p:cNvSpPr>
          <p:nvPr/>
        </p:nvSpPr>
        <p:spPr bwMode="auto">
          <a:xfrm>
            <a:off x="5895975" y="3267075"/>
            <a:ext cx="134938" cy="254000"/>
          </a:xfrm>
          <a:prstGeom prst="rect">
            <a:avLst/>
          </a:prstGeom>
          <a:noFill/>
          <a:ln w="9525">
            <a:noFill/>
            <a:miter lim="800000"/>
            <a:headEnd/>
            <a:tailEnd/>
          </a:ln>
        </p:spPr>
        <p:txBody>
          <a:bodyPr>
            <a:spAutoFit/>
          </a:bodyPr>
          <a:lstStyle/>
          <a:p>
            <a:pPr>
              <a:spcBef>
                <a:spcPct val="50000"/>
              </a:spcBef>
            </a:pPr>
            <a:r>
              <a:rPr lang="en-US" altLang="en-US" sz="1000">
                <a:latin typeface="Arial" charset="0"/>
                <a:ea typeface="Open Sans"/>
                <a:cs typeface="Open Sans"/>
              </a:rPr>
              <a:t>ŧ</a:t>
            </a:r>
          </a:p>
        </p:txBody>
      </p:sp>
      <p:sp>
        <p:nvSpPr>
          <p:cNvPr id="195588" name="Text Box 79"/>
          <p:cNvSpPr txBox="1">
            <a:spLocks noChangeArrowheads="1"/>
          </p:cNvSpPr>
          <p:nvPr/>
        </p:nvSpPr>
        <p:spPr bwMode="auto">
          <a:xfrm>
            <a:off x="6227763" y="3394075"/>
            <a:ext cx="134937" cy="254000"/>
          </a:xfrm>
          <a:prstGeom prst="rect">
            <a:avLst/>
          </a:prstGeom>
          <a:noFill/>
          <a:ln w="9525">
            <a:noFill/>
            <a:miter lim="800000"/>
            <a:headEnd/>
            <a:tailEnd/>
          </a:ln>
        </p:spPr>
        <p:txBody>
          <a:bodyPr>
            <a:spAutoFit/>
          </a:bodyPr>
          <a:lstStyle/>
          <a:p>
            <a:pPr>
              <a:spcBef>
                <a:spcPct val="50000"/>
              </a:spcBef>
            </a:pPr>
            <a:r>
              <a:rPr lang="en-US" altLang="en-US" sz="1000">
                <a:latin typeface="Arial" charset="0"/>
                <a:ea typeface="Open Sans"/>
                <a:cs typeface="Open Sans"/>
              </a:rPr>
              <a:t>ŧ</a:t>
            </a:r>
          </a:p>
        </p:txBody>
      </p:sp>
      <p:sp>
        <p:nvSpPr>
          <p:cNvPr id="106502" name="Text Box 79"/>
          <p:cNvSpPr txBox="1">
            <a:spLocks noChangeArrowheads="1"/>
          </p:cNvSpPr>
          <p:nvPr/>
        </p:nvSpPr>
        <p:spPr bwMode="auto">
          <a:xfrm>
            <a:off x="7197725" y="3567113"/>
            <a:ext cx="134938" cy="254000"/>
          </a:xfrm>
          <a:prstGeom prst="rect">
            <a:avLst/>
          </a:prstGeom>
          <a:noFill/>
          <a:ln>
            <a:noFill/>
          </a:ln>
          <a:extLst>
            <a:ext uri="{909E8E84-426E-40dd-AFC4-6F175D3DCCD1}"/>
            <a:ext uri="{91240B29-F687-4f45-9708-019B960494DF}"/>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defRPr/>
            </a:pPr>
            <a:r>
              <a:rPr lang="en-US" sz="1050">
                <a:latin typeface="Arial"/>
                <a:cs typeface="Arial"/>
              </a:rPr>
              <a:t>†</a:t>
            </a:r>
          </a:p>
        </p:txBody>
      </p:sp>
      <p:sp>
        <p:nvSpPr>
          <p:cNvPr id="106503" name="Text Box 79"/>
          <p:cNvSpPr txBox="1">
            <a:spLocks noChangeArrowheads="1"/>
          </p:cNvSpPr>
          <p:nvPr/>
        </p:nvSpPr>
        <p:spPr bwMode="auto">
          <a:xfrm>
            <a:off x="7521575" y="3405188"/>
            <a:ext cx="134938" cy="254000"/>
          </a:xfrm>
          <a:prstGeom prst="rect">
            <a:avLst/>
          </a:prstGeom>
          <a:noFill/>
          <a:ln>
            <a:noFill/>
          </a:ln>
          <a:extLst>
            <a:ext uri="{909E8E84-426E-40dd-AFC4-6F175D3DCCD1}"/>
            <a:ext uri="{91240B29-F687-4f45-9708-019B960494DF}"/>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defRPr/>
            </a:pPr>
            <a:r>
              <a:rPr lang="en-US" sz="1050">
                <a:latin typeface="Arial"/>
                <a:cs typeface="Arial"/>
              </a:rPr>
              <a:t>†</a:t>
            </a:r>
          </a:p>
        </p:txBody>
      </p:sp>
      <p:sp>
        <p:nvSpPr>
          <p:cNvPr id="195591" name="Rectangle 3"/>
          <p:cNvSpPr>
            <a:spLocks noChangeArrowheads="1"/>
          </p:cNvSpPr>
          <p:nvPr/>
        </p:nvSpPr>
        <p:spPr bwMode="auto">
          <a:xfrm>
            <a:off x="457200" y="152400"/>
            <a:ext cx="8686800" cy="1295400"/>
          </a:xfrm>
          <a:prstGeom prst="rect">
            <a:avLst/>
          </a:prstGeom>
          <a:noFill/>
          <a:ln w="9525">
            <a:noFill/>
            <a:miter lim="800000"/>
            <a:headEnd/>
            <a:tailEnd/>
          </a:ln>
        </p:spPr>
        <p:txBody>
          <a:bodyPr wrap="none" anchor="ctr"/>
          <a:lstStyle/>
          <a:p>
            <a:pPr algn="ctr" defTabSz="914400"/>
            <a:endParaRPr lang="en-CA" altLang="en-US" sz="1400">
              <a:solidFill>
                <a:srgbClr val="23514E"/>
              </a:solidFill>
              <a:latin typeface="Symbol" pitchFamily="18" charset="2"/>
            </a:endParaRPr>
          </a:p>
        </p:txBody>
      </p:sp>
      <p:sp>
        <p:nvSpPr>
          <p:cNvPr id="195592" name="Text Box 4"/>
          <p:cNvSpPr txBox="1">
            <a:spLocks noChangeArrowheads="1"/>
          </p:cNvSpPr>
          <p:nvPr/>
        </p:nvSpPr>
        <p:spPr bwMode="auto">
          <a:xfrm>
            <a:off x="2103438" y="1916113"/>
            <a:ext cx="1249362" cy="369887"/>
          </a:xfrm>
          <a:prstGeom prst="rect">
            <a:avLst/>
          </a:prstGeom>
          <a:noFill/>
          <a:ln w="9525">
            <a:noFill/>
            <a:miter lim="800000"/>
            <a:headEnd/>
            <a:tailEnd/>
          </a:ln>
        </p:spPr>
        <p:txBody>
          <a:bodyPr wrap="none">
            <a:spAutoFit/>
          </a:bodyPr>
          <a:lstStyle/>
          <a:p>
            <a:pPr defTabSz="914400"/>
            <a:r>
              <a:rPr lang="en-US" altLang="en-US" sz="1800" b="1">
                <a:solidFill>
                  <a:srgbClr val="000000"/>
                </a:solidFill>
                <a:latin typeface="Arial" charset="0"/>
                <a:ea typeface="Open Sans"/>
                <a:cs typeface="Open Sans"/>
              </a:rPr>
              <a:t>RABBIT 2</a:t>
            </a:r>
          </a:p>
        </p:txBody>
      </p:sp>
      <p:sp>
        <p:nvSpPr>
          <p:cNvPr id="195593" name="Text Box 4"/>
          <p:cNvSpPr txBox="1">
            <a:spLocks noChangeArrowheads="1"/>
          </p:cNvSpPr>
          <p:nvPr/>
        </p:nvSpPr>
        <p:spPr bwMode="auto">
          <a:xfrm>
            <a:off x="5713413" y="1916113"/>
            <a:ext cx="2211387" cy="369887"/>
          </a:xfrm>
          <a:prstGeom prst="rect">
            <a:avLst/>
          </a:prstGeom>
          <a:noFill/>
          <a:ln w="9525">
            <a:noFill/>
            <a:miter lim="800000"/>
            <a:headEnd/>
            <a:tailEnd/>
          </a:ln>
        </p:spPr>
        <p:txBody>
          <a:bodyPr wrap="none">
            <a:spAutoFit/>
          </a:bodyPr>
          <a:lstStyle/>
          <a:p>
            <a:pPr defTabSz="914400"/>
            <a:r>
              <a:rPr lang="en-US" altLang="en-US" sz="1800" b="1">
                <a:solidFill>
                  <a:srgbClr val="000000"/>
                </a:solidFill>
                <a:latin typeface="Arial" charset="0"/>
                <a:ea typeface="Open Sans"/>
                <a:cs typeface="Open Sans"/>
              </a:rPr>
              <a:t>RABBIT 2 Surgery</a:t>
            </a:r>
          </a:p>
        </p:txBody>
      </p:sp>
      <p:sp>
        <p:nvSpPr>
          <p:cNvPr id="195594" name="Rectangle 82"/>
          <p:cNvSpPr>
            <a:spLocks noChangeArrowheads="1"/>
          </p:cNvSpPr>
          <p:nvPr/>
        </p:nvSpPr>
        <p:spPr bwMode="auto">
          <a:xfrm>
            <a:off x="242888" y="6315075"/>
            <a:ext cx="6019800" cy="457200"/>
          </a:xfrm>
          <a:prstGeom prst="rect">
            <a:avLst/>
          </a:prstGeom>
          <a:noFill/>
          <a:ln w="9525">
            <a:noFill/>
            <a:miter lim="800000"/>
            <a:headEnd/>
            <a:tailEnd/>
          </a:ln>
        </p:spPr>
        <p:txBody>
          <a:bodyPr>
            <a:spAutoFit/>
          </a:bodyPr>
          <a:lstStyle/>
          <a:p>
            <a:r>
              <a:rPr lang="en-US" altLang="en-US" sz="1200">
                <a:solidFill>
                  <a:srgbClr val="000000"/>
                </a:solidFill>
                <a:latin typeface="Arial" charset="0"/>
              </a:rPr>
              <a:t>Adapted from: Umpierrez GE, et al. </a:t>
            </a:r>
            <a:r>
              <a:rPr lang="en-US" altLang="en-US" sz="1200" i="1">
                <a:solidFill>
                  <a:srgbClr val="000000"/>
                </a:solidFill>
                <a:latin typeface="Arial" charset="0"/>
              </a:rPr>
              <a:t>Diabetes Care</a:t>
            </a:r>
            <a:r>
              <a:rPr lang="en-US" altLang="en-US" sz="1200">
                <a:solidFill>
                  <a:srgbClr val="000000"/>
                </a:solidFill>
                <a:latin typeface="Arial" charset="0"/>
              </a:rPr>
              <a:t> 2007;30:2181-86. </a:t>
            </a:r>
          </a:p>
          <a:p>
            <a:r>
              <a:rPr lang="en-US" altLang="en-US" sz="1200">
                <a:solidFill>
                  <a:srgbClr val="000000"/>
                </a:solidFill>
                <a:latin typeface="Arial" charset="0"/>
              </a:rPr>
              <a:t>Adapted from: Umpierrez GE, et al. </a:t>
            </a:r>
            <a:r>
              <a:rPr lang="en-US" altLang="en-US" sz="1200" i="1">
                <a:solidFill>
                  <a:srgbClr val="000000"/>
                </a:solidFill>
                <a:latin typeface="Arial" charset="0"/>
              </a:rPr>
              <a:t>Diabetes Care</a:t>
            </a:r>
            <a:r>
              <a:rPr lang="en-US" altLang="en-US" sz="1200">
                <a:solidFill>
                  <a:srgbClr val="000000"/>
                </a:solidFill>
                <a:latin typeface="Arial" charset="0"/>
              </a:rPr>
              <a:t> 2011;34:256-61. </a:t>
            </a:r>
          </a:p>
        </p:txBody>
      </p:sp>
      <p:sp>
        <p:nvSpPr>
          <p:cNvPr id="195595" name="Title 41"/>
          <p:cNvSpPr>
            <a:spLocks noGrp="1"/>
          </p:cNvSpPr>
          <p:nvPr>
            <p:ph type="title" idx="4294967295"/>
          </p:nvPr>
        </p:nvSpPr>
        <p:spPr>
          <a:xfrm>
            <a:off x="685800" y="609600"/>
            <a:ext cx="7772400" cy="1143000"/>
          </a:xfrm>
        </p:spPr>
        <p:txBody>
          <a:bodyPr/>
          <a:lstStyle/>
          <a:p>
            <a:pPr eaLnBrk="1" hangingPunct="1"/>
            <a:r>
              <a:rPr lang="en-US" altLang="en-US" sz="2800" smtClean="0">
                <a:cs typeface="Arial" charset="0"/>
              </a:rPr>
              <a:t>Basal-Bolus (BBI) Regimen Achieves Better Control than Sliding Scale (SSI) Alone</a:t>
            </a:r>
          </a:p>
        </p:txBody>
      </p:sp>
      <p:sp>
        <p:nvSpPr>
          <p:cNvPr id="195596" name="Rectangle 41"/>
          <p:cNvSpPr>
            <a:spLocks noChangeArrowheads="1"/>
          </p:cNvSpPr>
          <p:nvPr/>
        </p:nvSpPr>
        <p:spPr bwMode="auto">
          <a:xfrm rot="-5400000">
            <a:off x="-464344" y="3434557"/>
            <a:ext cx="2211387" cy="215900"/>
          </a:xfrm>
          <a:prstGeom prst="rect">
            <a:avLst/>
          </a:prstGeom>
          <a:noFill/>
          <a:ln w="9525">
            <a:noFill/>
            <a:miter lim="800000"/>
            <a:headEnd/>
            <a:tailEnd/>
          </a:ln>
        </p:spPr>
        <p:txBody>
          <a:bodyPr lIns="0" tIns="0" rIns="0" bIns="0">
            <a:spAutoFit/>
          </a:bodyPr>
          <a:lstStyle/>
          <a:p>
            <a:pPr algn="ctr" defTabSz="914400"/>
            <a:r>
              <a:rPr lang="en-US" altLang="en-US" sz="1400" b="1">
                <a:latin typeface="Arial" charset="0"/>
              </a:rPr>
              <a:t>Blood glucose (mmol/L)</a:t>
            </a:r>
          </a:p>
        </p:txBody>
      </p:sp>
      <p:grpSp>
        <p:nvGrpSpPr>
          <p:cNvPr id="195597" name="Group 3"/>
          <p:cNvGrpSpPr>
            <a:grpSpLocks/>
          </p:cNvGrpSpPr>
          <p:nvPr/>
        </p:nvGrpSpPr>
        <p:grpSpPr bwMode="auto">
          <a:xfrm>
            <a:off x="1293813" y="2330450"/>
            <a:ext cx="3205162" cy="1747838"/>
            <a:chOff x="1925638" y="2330450"/>
            <a:chExt cx="3205162" cy="1747838"/>
          </a:xfrm>
        </p:grpSpPr>
        <p:grpSp>
          <p:nvGrpSpPr>
            <p:cNvPr id="195805" name="Group 44"/>
            <p:cNvGrpSpPr>
              <a:grpSpLocks/>
            </p:cNvGrpSpPr>
            <p:nvPr/>
          </p:nvGrpSpPr>
          <p:grpSpPr bwMode="auto">
            <a:xfrm>
              <a:off x="2247900" y="3030538"/>
              <a:ext cx="55563" cy="150812"/>
              <a:chOff x="1135" y="2099"/>
              <a:chExt cx="35" cy="120"/>
            </a:xfrm>
          </p:grpSpPr>
          <p:sp>
            <p:nvSpPr>
              <p:cNvPr id="195838" name="Line 42"/>
              <p:cNvSpPr>
                <a:spLocks noChangeShapeType="1"/>
              </p:cNvSpPr>
              <p:nvPr/>
            </p:nvSpPr>
            <p:spPr bwMode="auto">
              <a:xfrm>
                <a:off x="1153" y="2099"/>
                <a:ext cx="1" cy="120"/>
              </a:xfrm>
              <a:prstGeom prst="line">
                <a:avLst/>
              </a:prstGeom>
              <a:noFill/>
              <a:ln w="8">
                <a:solidFill>
                  <a:srgbClr val="23514E"/>
                </a:solidFill>
                <a:round/>
                <a:headEnd/>
                <a:tailEnd/>
              </a:ln>
            </p:spPr>
            <p:txBody>
              <a:bodyPr/>
              <a:lstStyle/>
              <a:p>
                <a:endParaRPr lang="en-US"/>
              </a:p>
            </p:txBody>
          </p:sp>
          <p:sp>
            <p:nvSpPr>
              <p:cNvPr id="195839" name="Line 43"/>
              <p:cNvSpPr>
                <a:spLocks noChangeShapeType="1"/>
              </p:cNvSpPr>
              <p:nvPr/>
            </p:nvSpPr>
            <p:spPr bwMode="auto">
              <a:xfrm>
                <a:off x="1135" y="2099"/>
                <a:ext cx="35" cy="1"/>
              </a:xfrm>
              <a:prstGeom prst="line">
                <a:avLst/>
              </a:prstGeom>
              <a:noFill/>
              <a:ln w="8">
                <a:solidFill>
                  <a:srgbClr val="23514E"/>
                </a:solidFill>
                <a:round/>
                <a:headEnd/>
                <a:tailEnd/>
              </a:ln>
            </p:spPr>
            <p:txBody>
              <a:bodyPr/>
              <a:lstStyle/>
              <a:p>
                <a:endParaRPr lang="en-US"/>
              </a:p>
            </p:txBody>
          </p:sp>
        </p:grpSp>
        <p:grpSp>
          <p:nvGrpSpPr>
            <p:cNvPr id="195806" name="Group 44"/>
            <p:cNvGrpSpPr>
              <a:grpSpLocks/>
            </p:cNvGrpSpPr>
            <p:nvPr/>
          </p:nvGrpSpPr>
          <p:grpSpPr bwMode="auto">
            <a:xfrm>
              <a:off x="2568575" y="3432175"/>
              <a:ext cx="55563" cy="150813"/>
              <a:chOff x="1135" y="2099"/>
              <a:chExt cx="35" cy="120"/>
            </a:xfrm>
          </p:grpSpPr>
          <p:sp>
            <p:nvSpPr>
              <p:cNvPr id="195836" name="Line 42"/>
              <p:cNvSpPr>
                <a:spLocks noChangeShapeType="1"/>
              </p:cNvSpPr>
              <p:nvPr/>
            </p:nvSpPr>
            <p:spPr bwMode="auto">
              <a:xfrm>
                <a:off x="1153" y="2099"/>
                <a:ext cx="1" cy="120"/>
              </a:xfrm>
              <a:prstGeom prst="line">
                <a:avLst/>
              </a:prstGeom>
              <a:noFill/>
              <a:ln w="8">
                <a:solidFill>
                  <a:srgbClr val="23514E"/>
                </a:solidFill>
                <a:round/>
                <a:headEnd/>
                <a:tailEnd/>
              </a:ln>
            </p:spPr>
            <p:txBody>
              <a:bodyPr/>
              <a:lstStyle/>
              <a:p>
                <a:endParaRPr lang="en-US"/>
              </a:p>
            </p:txBody>
          </p:sp>
          <p:sp>
            <p:nvSpPr>
              <p:cNvPr id="195837" name="Line 43"/>
              <p:cNvSpPr>
                <a:spLocks noChangeShapeType="1"/>
              </p:cNvSpPr>
              <p:nvPr/>
            </p:nvSpPr>
            <p:spPr bwMode="auto">
              <a:xfrm>
                <a:off x="1135" y="2099"/>
                <a:ext cx="35" cy="1"/>
              </a:xfrm>
              <a:prstGeom prst="line">
                <a:avLst/>
              </a:prstGeom>
              <a:noFill/>
              <a:ln w="8">
                <a:solidFill>
                  <a:srgbClr val="23514E"/>
                </a:solidFill>
                <a:round/>
                <a:headEnd/>
                <a:tailEnd/>
              </a:ln>
            </p:spPr>
            <p:txBody>
              <a:bodyPr/>
              <a:lstStyle/>
              <a:p>
                <a:endParaRPr lang="en-US"/>
              </a:p>
            </p:txBody>
          </p:sp>
        </p:grpSp>
        <p:grpSp>
          <p:nvGrpSpPr>
            <p:cNvPr id="195807" name="Group 50"/>
            <p:cNvGrpSpPr>
              <a:grpSpLocks/>
            </p:cNvGrpSpPr>
            <p:nvPr/>
          </p:nvGrpSpPr>
          <p:grpSpPr bwMode="auto">
            <a:xfrm>
              <a:off x="3194050" y="3713163"/>
              <a:ext cx="55563" cy="74612"/>
              <a:chOff x="1528" y="2323"/>
              <a:chExt cx="35" cy="60"/>
            </a:xfrm>
          </p:grpSpPr>
          <p:sp>
            <p:nvSpPr>
              <p:cNvPr id="195834" name="Line 48"/>
              <p:cNvSpPr>
                <a:spLocks noChangeShapeType="1"/>
              </p:cNvSpPr>
              <p:nvPr/>
            </p:nvSpPr>
            <p:spPr bwMode="auto">
              <a:xfrm>
                <a:off x="1546" y="2323"/>
                <a:ext cx="1" cy="60"/>
              </a:xfrm>
              <a:prstGeom prst="line">
                <a:avLst/>
              </a:prstGeom>
              <a:noFill/>
              <a:ln w="8">
                <a:solidFill>
                  <a:srgbClr val="23514E"/>
                </a:solidFill>
                <a:round/>
                <a:headEnd/>
                <a:tailEnd/>
              </a:ln>
            </p:spPr>
            <p:txBody>
              <a:bodyPr/>
              <a:lstStyle/>
              <a:p>
                <a:endParaRPr lang="en-US"/>
              </a:p>
            </p:txBody>
          </p:sp>
          <p:sp>
            <p:nvSpPr>
              <p:cNvPr id="195835" name="Line 49"/>
              <p:cNvSpPr>
                <a:spLocks noChangeShapeType="1"/>
              </p:cNvSpPr>
              <p:nvPr/>
            </p:nvSpPr>
            <p:spPr bwMode="auto">
              <a:xfrm>
                <a:off x="1528" y="2323"/>
                <a:ext cx="35" cy="1"/>
              </a:xfrm>
              <a:prstGeom prst="line">
                <a:avLst/>
              </a:prstGeom>
              <a:noFill/>
              <a:ln w="8">
                <a:solidFill>
                  <a:srgbClr val="23514E"/>
                </a:solidFill>
                <a:round/>
                <a:headEnd/>
                <a:tailEnd/>
              </a:ln>
            </p:spPr>
            <p:txBody>
              <a:bodyPr/>
              <a:lstStyle/>
              <a:p>
                <a:endParaRPr lang="en-US"/>
              </a:p>
            </p:txBody>
          </p:sp>
        </p:grpSp>
        <p:grpSp>
          <p:nvGrpSpPr>
            <p:cNvPr id="195808" name="Group 53"/>
            <p:cNvGrpSpPr>
              <a:grpSpLocks/>
            </p:cNvGrpSpPr>
            <p:nvPr/>
          </p:nvGrpSpPr>
          <p:grpSpPr bwMode="auto">
            <a:xfrm>
              <a:off x="2878138" y="3713163"/>
              <a:ext cx="55562" cy="74612"/>
              <a:chOff x="1330" y="2323"/>
              <a:chExt cx="35" cy="60"/>
            </a:xfrm>
          </p:grpSpPr>
          <p:sp>
            <p:nvSpPr>
              <p:cNvPr id="195832" name="Line 51"/>
              <p:cNvSpPr>
                <a:spLocks noChangeShapeType="1"/>
              </p:cNvSpPr>
              <p:nvPr/>
            </p:nvSpPr>
            <p:spPr bwMode="auto">
              <a:xfrm>
                <a:off x="1348" y="2323"/>
                <a:ext cx="1" cy="60"/>
              </a:xfrm>
              <a:prstGeom prst="line">
                <a:avLst/>
              </a:prstGeom>
              <a:noFill/>
              <a:ln w="8">
                <a:solidFill>
                  <a:srgbClr val="23514E"/>
                </a:solidFill>
                <a:round/>
                <a:headEnd/>
                <a:tailEnd/>
              </a:ln>
            </p:spPr>
            <p:txBody>
              <a:bodyPr/>
              <a:lstStyle/>
              <a:p>
                <a:endParaRPr lang="en-US"/>
              </a:p>
            </p:txBody>
          </p:sp>
          <p:sp>
            <p:nvSpPr>
              <p:cNvPr id="195833" name="Line 52"/>
              <p:cNvSpPr>
                <a:spLocks noChangeShapeType="1"/>
              </p:cNvSpPr>
              <p:nvPr/>
            </p:nvSpPr>
            <p:spPr bwMode="auto">
              <a:xfrm>
                <a:off x="1330" y="2323"/>
                <a:ext cx="35" cy="1"/>
              </a:xfrm>
              <a:prstGeom prst="line">
                <a:avLst/>
              </a:prstGeom>
              <a:noFill/>
              <a:ln w="8">
                <a:solidFill>
                  <a:srgbClr val="23514E"/>
                </a:solidFill>
                <a:round/>
                <a:headEnd/>
                <a:tailEnd/>
              </a:ln>
            </p:spPr>
            <p:txBody>
              <a:bodyPr/>
              <a:lstStyle/>
              <a:p>
                <a:endParaRPr lang="en-US"/>
              </a:p>
            </p:txBody>
          </p:sp>
        </p:grpSp>
        <p:grpSp>
          <p:nvGrpSpPr>
            <p:cNvPr id="195809" name="Group 2"/>
            <p:cNvGrpSpPr>
              <a:grpSpLocks/>
            </p:cNvGrpSpPr>
            <p:nvPr/>
          </p:nvGrpSpPr>
          <p:grpSpPr bwMode="auto">
            <a:xfrm>
              <a:off x="3513138" y="3627438"/>
              <a:ext cx="1617662" cy="450850"/>
              <a:chOff x="3513138" y="3627438"/>
              <a:chExt cx="1617662" cy="450850"/>
            </a:xfrm>
          </p:grpSpPr>
          <p:grpSp>
            <p:nvGrpSpPr>
              <p:cNvPr id="195814" name="Group 47"/>
              <p:cNvGrpSpPr>
                <a:grpSpLocks/>
              </p:cNvGrpSpPr>
              <p:nvPr/>
            </p:nvGrpSpPr>
            <p:grpSpPr bwMode="auto">
              <a:xfrm>
                <a:off x="3513138" y="3627438"/>
                <a:ext cx="57150" cy="74612"/>
                <a:chOff x="1730" y="2255"/>
                <a:chExt cx="36" cy="60"/>
              </a:xfrm>
            </p:grpSpPr>
            <p:sp>
              <p:nvSpPr>
                <p:cNvPr id="195830" name="Line 45"/>
                <p:cNvSpPr>
                  <a:spLocks noChangeShapeType="1"/>
                </p:cNvSpPr>
                <p:nvPr/>
              </p:nvSpPr>
              <p:spPr bwMode="auto">
                <a:xfrm>
                  <a:off x="1748" y="2255"/>
                  <a:ext cx="1" cy="60"/>
                </a:xfrm>
                <a:prstGeom prst="line">
                  <a:avLst/>
                </a:prstGeom>
                <a:noFill/>
                <a:ln w="8">
                  <a:solidFill>
                    <a:srgbClr val="23514E"/>
                  </a:solidFill>
                  <a:round/>
                  <a:headEnd/>
                  <a:tailEnd/>
                </a:ln>
              </p:spPr>
              <p:txBody>
                <a:bodyPr/>
                <a:lstStyle/>
                <a:p>
                  <a:endParaRPr lang="en-US"/>
                </a:p>
              </p:txBody>
            </p:sp>
            <p:sp>
              <p:nvSpPr>
                <p:cNvPr id="195831" name="Line 46"/>
                <p:cNvSpPr>
                  <a:spLocks noChangeShapeType="1"/>
                </p:cNvSpPr>
                <p:nvPr/>
              </p:nvSpPr>
              <p:spPr bwMode="auto">
                <a:xfrm>
                  <a:off x="1730" y="2255"/>
                  <a:ext cx="36" cy="1"/>
                </a:xfrm>
                <a:prstGeom prst="line">
                  <a:avLst/>
                </a:prstGeom>
                <a:noFill/>
                <a:ln w="8">
                  <a:solidFill>
                    <a:srgbClr val="23514E"/>
                  </a:solidFill>
                  <a:round/>
                  <a:headEnd/>
                  <a:tailEnd/>
                </a:ln>
              </p:spPr>
              <p:txBody>
                <a:bodyPr/>
                <a:lstStyle/>
                <a:p>
                  <a:endParaRPr lang="en-US"/>
                </a:p>
              </p:txBody>
            </p:sp>
          </p:grpSp>
          <p:grpSp>
            <p:nvGrpSpPr>
              <p:cNvPr id="195815" name="Group 56"/>
              <p:cNvGrpSpPr>
                <a:grpSpLocks/>
              </p:cNvGrpSpPr>
              <p:nvPr/>
            </p:nvGrpSpPr>
            <p:grpSpPr bwMode="auto">
              <a:xfrm>
                <a:off x="3825875" y="4002088"/>
                <a:ext cx="55563" cy="76200"/>
                <a:chOff x="1927" y="2555"/>
                <a:chExt cx="35" cy="60"/>
              </a:xfrm>
            </p:grpSpPr>
            <p:sp>
              <p:nvSpPr>
                <p:cNvPr id="195828" name="Line 54"/>
                <p:cNvSpPr>
                  <a:spLocks noChangeShapeType="1"/>
                </p:cNvSpPr>
                <p:nvPr/>
              </p:nvSpPr>
              <p:spPr bwMode="auto">
                <a:xfrm>
                  <a:off x="1945" y="2555"/>
                  <a:ext cx="1" cy="60"/>
                </a:xfrm>
                <a:prstGeom prst="line">
                  <a:avLst/>
                </a:prstGeom>
                <a:noFill/>
                <a:ln w="8">
                  <a:solidFill>
                    <a:srgbClr val="23514E"/>
                  </a:solidFill>
                  <a:round/>
                  <a:headEnd/>
                  <a:tailEnd/>
                </a:ln>
              </p:spPr>
              <p:txBody>
                <a:bodyPr/>
                <a:lstStyle/>
                <a:p>
                  <a:endParaRPr lang="en-US"/>
                </a:p>
              </p:txBody>
            </p:sp>
            <p:sp>
              <p:nvSpPr>
                <p:cNvPr id="195829" name="Line 55"/>
                <p:cNvSpPr>
                  <a:spLocks noChangeShapeType="1"/>
                </p:cNvSpPr>
                <p:nvPr/>
              </p:nvSpPr>
              <p:spPr bwMode="auto">
                <a:xfrm>
                  <a:off x="1927" y="2555"/>
                  <a:ext cx="35" cy="1"/>
                </a:xfrm>
                <a:prstGeom prst="line">
                  <a:avLst/>
                </a:prstGeom>
                <a:noFill/>
                <a:ln w="8">
                  <a:solidFill>
                    <a:srgbClr val="23514E"/>
                  </a:solidFill>
                  <a:round/>
                  <a:headEnd/>
                  <a:tailEnd/>
                </a:ln>
              </p:spPr>
              <p:txBody>
                <a:bodyPr/>
                <a:lstStyle/>
                <a:p>
                  <a:endParaRPr lang="en-US"/>
                </a:p>
              </p:txBody>
            </p:sp>
          </p:grpSp>
          <p:grpSp>
            <p:nvGrpSpPr>
              <p:cNvPr id="195816" name="Group 59"/>
              <p:cNvGrpSpPr>
                <a:grpSpLocks/>
              </p:cNvGrpSpPr>
              <p:nvPr/>
            </p:nvGrpSpPr>
            <p:grpSpPr bwMode="auto">
              <a:xfrm>
                <a:off x="5073650" y="3959225"/>
                <a:ext cx="57150" cy="119063"/>
                <a:chOff x="2713" y="2521"/>
                <a:chExt cx="36" cy="94"/>
              </a:xfrm>
            </p:grpSpPr>
            <p:sp>
              <p:nvSpPr>
                <p:cNvPr id="195826" name="Line 57"/>
                <p:cNvSpPr>
                  <a:spLocks noChangeShapeType="1"/>
                </p:cNvSpPr>
                <p:nvPr/>
              </p:nvSpPr>
              <p:spPr bwMode="auto">
                <a:xfrm>
                  <a:off x="2731" y="2521"/>
                  <a:ext cx="1" cy="94"/>
                </a:xfrm>
                <a:prstGeom prst="line">
                  <a:avLst/>
                </a:prstGeom>
                <a:noFill/>
                <a:ln w="8">
                  <a:solidFill>
                    <a:srgbClr val="23514E"/>
                  </a:solidFill>
                  <a:round/>
                  <a:headEnd/>
                  <a:tailEnd/>
                </a:ln>
              </p:spPr>
              <p:txBody>
                <a:bodyPr/>
                <a:lstStyle/>
                <a:p>
                  <a:endParaRPr lang="en-US"/>
                </a:p>
              </p:txBody>
            </p:sp>
            <p:sp>
              <p:nvSpPr>
                <p:cNvPr id="195827" name="Line 58"/>
                <p:cNvSpPr>
                  <a:spLocks noChangeShapeType="1"/>
                </p:cNvSpPr>
                <p:nvPr/>
              </p:nvSpPr>
              <p:spPr bwMode="auto">
                <a:xfrm>
                  <a:off x="2713" y="2521"/>
                  <a:ext cx="36" cy="1"/>
                </a:xfrm>
                <a:prstGeom prst="line">
                  <a:avLst/>
                </a:prstGeom>
                <a:noFill/>
                <a:ln w="8">
                  <a:solidFill>
                    <a:srgbClr val="23514E"/>
                  </a:solidFill>
                  <a:round/>
                  <a:headEnd/>
                  <a:tailEnd/>
                </a:ln>
              </p:spPr>
              <p:txBody>
                <a:bodyPr/>
                <a:lstStyle/>
                <a:p>
                  <a:endParaRPr lang="en-US"/>
                </a:p>
              </p:txBody>
            </p:sp>
          </p:grpSp>
          <p:grpSp>
            <p:nvGrpSpPr>
              <p:cNvPr id="195817" name="Group 62"/>
              <p:cNvGrpSpPr>
                <a:grpSpLocks/>
              </p:cNvGrpSpPr>
              <p:nvPr/>
            </p:nvGrpSpPr>
            <p:grpSpPr bwMode="auto">
              <a:xfrm>
                <a:off x="4764088" y="3836988"/>
                <a:ext cx="57150" cy="225425"/>
                <a:chOff x="2518" y="2423"/>
                <a:chExt cx="36" cy="180"/>
              </a:xfrm>
            </p:grpSpPr>
            <p:sp>
              <p:nvSpPr>
                <p:cNvPr id="195824" name="Line 60"/>
                <p:cNvSpPr>
                  <a:spLocks noChangeShapeType="1"/>
                </p:cNvSpPr>
                <p:nvPr/>
              </p:nvSpPr>
              <p:spPr bwMode="auto">
                <a:xfrm>
                  <a:off x="2536" y="2423"/>
                  <a:ext cx="1" cy="180"/>
                </a:xfrm>
                <a:prstGeom prst="line">
                  <a:avLst/>
                </a:prstGeom>
                <a:noFill/>
                <a:ln w="8">
                  <a:solidFill>
                    <a:srgbClr val="23514E"/>
                  </a:solidFill>
                  <a:round/>
                  <a:headEnd/>
                  <a:tailEnd/>
                </a:ln>
              </p:spPr>
              <p:txBody>
                <a:bodyPr/>
                <a:lstStyle/>
                <a:p>
                  <a:endParaRPr lang="en-US"/>
                </a:p>
              </p:txBody>
            </p:sp>
            <p:sp>
              <p:nvSpPr>
                <p:cNvPr id="195825" name="Line 61"/>
                <p:cNvSpPr>
                  <a:spLocks noChangeShapeType="1"/>
                </p:cNvSpPr>
                <p:nvPr/>
              </p:nvSpPr>
              <p:spPr bwMode="auto">
                <a:xfrm>
                  <a:off x="2518" y="2423"/>
                  <a:ext cx="36" cy="1"/>
                </a:xfrm>
                <a:prstGeom prst="line">
                  <a:avLst/>
                </a:prstGeom>
                <a:noFill/>
                <a:ln w="8">
                  <a:solidFill>
                    <a:srgbClr val="23514E"/>
                  </a:solidFill>
                  <a:round/>
                  <a:headEnd/>
                  <a:tailEnd/>
                </a:ln>
              </p:spPr>
              <p:txBody>
                <a:bodyPr/>
                <a:lstStyle/>
                <a:p>
                  <a:endParaRPr lang="en-US"/>
                </a:p>
              </p:txBody>
            </p:sp>
          </p:grpSp>
          <p:grpSp>
            <p:nvGrpSpPr>
              <p:cNvPr id="195818" name="Group 65"/>
              <p:cNvGrpSpPr>
                <a:grpSpLocks/>
              </p:cNvGrpSpPr>
              <p:nvPr/>
            </p:nvGrpSpPr>
            <p:grpSpPr bwMode="auto">
              <a:xfrm>
                <a:off x="4445000" y="3878263"/>
                <a:ext cx="57150" cy="123825"/>
                <a:chOff x="2317" y="2455"/>
                <a:chExt cx="36" cy="100"/>
              </a:xfrm>
            </p:grpSpPr>
            <p:sp>
              <p:nvSpPr>
                <p:cNvPr id="195822" name="Line 63"/>
                <p:cNvSpPr>
                  <a:spLocks noChangeShapeType="1"/>
                </p:cNvSpPr>
                <p:nvPr/>
              </p:nvSpPr>
              <p:spPr bwMode="auto">
                <a:xfrm>
                  <a:off x="2335" y="2455"/>
                  <a:ext cx="1" cy="100"/>
                </a:xfrm>
                <a:prstGeom prst="line">
                  <a:avLst/>
                </a:prstGeom>
                <a:noFill/>
                <a:ln w="8">
                  <a:solidFill>
                    <a:srgbClr val="23514E"/>
                  </a:solidFill>
                  <a:round/>
                  <a:headEnd/>
                  <a:tailEnd/>
                </a:ln>
              </p:spPr>
              <p:txBody>
                <a:bodyPr/>
                <a:lstStyle/>
                <a:p>
                  <a:endParaRPr lang="en-US"/>
                </a:p>
              </p:txBody>
            </p:sp>
            <p:sp>
              <p:nvSpPr>
                <p:cNvPr id="195823" name="Line 64"/>
                <p:cNvSpPr>
                  <a:spLocks noChangeShapeType="1"/>
                </p:cNvSpPr>
                <p:nvPr/>
              </p:nvSpPr>
              <p:spPr bwMode="auto">
                <a:xfrm>
                  <a:off x="2317" y="2455"/>
                  <a:ext cx="36" cy="1"/>
                </a:xfrm>
                <a:prstGeom prst="line">
                  <a:avLst/>
                </a:prstGeom>
                <a:noFill/>
                <a:ln w="8">
                  <a:solidFill>
                    <a:srgbClr val="23514E"/>
                  </a:solidFill>
                  <a:round/>
                  <a:headEnd/>
                  <a:tailEnd/>
                </a:ln>
              </p:spPr>
              <p:txBody>
                <a:bodyPr/>
                <a:lstStyle/>
                <a:p>
                  <a:endParaRPr lang="en-US"/>
                </a:p>
              </p:txBody>
            </p:sp>
          </p:grpSp>
          <p:grpSp>
            <p:nvGrpSpPr>
              <p:cNvPr id="195819" name="Group 68"/>
              <p:cNvGrpSpPr>
                <a:grpSpLocks/>
              </p:cNvGrpSpPr>
              <p:nvPr/>
            </p:nvGrpSpPr>
            <p:grpSpPr bwMode="auto">
              <a:xfrm>
                <a:off x="4130675" y="3824288"/>
                <a:ext cx="57150" cy="177800"/>
                <a:chOff x="2119" y="2413"/>
                <a:chExt cx="36" cy="142"/>
              </a:xfrm>
            </p:grpSpPr>
            <p:sp>
              <p:nvSpPr>
                <p:cNvPr id="195820" name="Line 66"/>
                <p:cNvSpPr>
                  <a:spLocks noChangeShapeType="1"/>
                </p:cNvSpPr>
                <p:nvPr/>
              </p:nvSpPr>
              <p:spPr bwMode="auto">
                <a:xfrm>
                  <a:off x="2137" y="2413"/>
                  <a:ext cx="1" cy="142"/>
                </a:xfrm>
                <a:prstGeom prst="line">
                  <a:avLst/>
                </a:prstGeom>
                <a:noFill/>
                <a:ln w="8">
                  <a:solidFill>
                    <a:srgbClr val="23514E"/>
                  </a:solidFill>
                  <a:round/>
                  <a:headEnd/>
                  <a:tailEnd/>
                </a:ln>
              </p:spPr>
              <p:txBody>
                <a:bodyPr/>
                <a:lstStyle/>
                <a:p>
                  <a:endParaRPr lang="en-US"/>
                </a:p>
              </p:txBody>
            </p:sp>
            <p:sp>
              <p:nvSpPr>
                <p:cNvPr id="195821" name="Line 67"/>
                <p:cNvSpPr>
                  <a:spLocks noChangeShapeType="1"/>
                </p:cNvSpPr>
                <p:nvPr/>
              </p:nvSpPr>
              <p:spPr bwMode="auto">
                <a:xfrm>
                  <a:off x="2119" y="2413"/>
                  <a:ext cx="36" cy="1"/>
                </a:xfrm>
                <a:prstGeom prst="line">
                  <a:avLst/>
                </a:prstGeom>
                <a:noFill/>
                <a:ln w="8">
                  <a:solidFill>
                    <a:srgbClr val="23514E"/>
                  </a:solidFill>
                  <a:round/>
                  <a:headEnd/>
                  <a:tailEnd/>
                </a:ln>
              </p:spPr>
              <p:txBody>
                <a:bodyPr/>
                <a:lstStyle/>
                <a:p>
                  <a:endParaRPr lang="en-US"/>
                </a:p>
              </p:txBody>
            </p:sp>
          </p:grpSp>
        </p:grpSp>
        <p:grpSp>
          <p:nvGrpSpPr>
            <p:cNvPr id="195810" name="Group 71"/>
            <p:cNvGrpSpPr>
              <a:grpSpLocks/>
            </p:cNvGrpSpPr>
            <p:nvPr/>
          </p:nvGrpSpPr>
          <p:grpSpPr bwMode="auto">
            <a:xfrm>
              <a:off x="1925638" y="2330450"/>
              <a:ext cx="55562" cy="276122"/>
              <a:chOff x="740" y="1217"/>
              <a:chExt cx="35" cy="221"/>
            </a:xfrm>
          </p:grpSpPr>
          <p:sp>
            <p:nvSpPr>
              <p:cNvPr id="195811" name="Line 69"/>
              <p:cNvSpPr>
                <a:spLocks noChangeShapeType="1"/>
              </p:cNvSpPr>
              <p:nvPr/>
            </p:nvSpPr>
            <p:spPr bwMode="auto">
              <a:xfrm>
                <a:off x="758" y="1217"/>
                <a:ext cx="0" cy="109"/>
              </a:xfrm>
              <a:prstGeom prst="line">
                <a:avLst/>
              </a:prstGeom>
              <a:noFill/>
              <a:ln w="8">
                <a:solidFill>
                  <a:srgbClr val="23514E"/>
                </a:solidFill>
                <a:round/>
                <a:headEnd/>
                <a:tailEnd/>
              </a:ln>
            </p:spPr>
            <p:txBody>
              <a:bodyPr/>
              <a:lstStyle/>
              <a:p>
                <a:endParaRPr lang="en-US"/>
              </a:p>
            </p:txBody>
          </p:sp>
          <p:sp>
            <p:nvSpPr>
              <p:cNvPr id="195812" name="Line 70"/>
              <p:cNvSpPr>
                <a:spLocks noChangeShapeType="1"/>
              </p:cNvSpPr>
              <p:nvPr/>
            </p:nvSpPr>
            <p:spPr bwMode="auto">
              <a:xfrm>
                <a:off x="740" y="1217"/>
                <a:ext cx="35" cy="1"/>
              </a:xfrm>
              <a:prstGeom prst="line">
                <a:avLst/>
              </a:prstGeom>
              <a:noFill/>
              <a:ln w="8">
                <a:solidFill>
                  <a:srgbClr val="23514E"/>
                </a:solidFill>
                <a:round/>
                <a:headEnd/>
                <a:tailEnd/>
              </a:ln>
            </p:spPr>
            <p:txBody>
              <a:bodyPr/>
              <a:lstStyle/>
              <a:p>
                <a:endParaRPr lang="en-US"/>
              </a:p>
            </p:txBody>
          </p:sp>
          <p:sp>
            <p:nvSpPr>
              <p:cNvPr id="195813" name="Line 69"/>
              <p:cNvSpPr>
                <a:spLocks noChangeShapeType="1"/>
              </p:cNvSpPr>
              <p:nvPr/>
            </p:nvSpPr>
            <p:spPr bwMode="auto">
              <a:xfrm>
                <a:off x="758" y="1329"/>
                <a:ext cx="0" cy="109"/>
              </a:xfrm>
              <a:prstGeom prst="line">
                <a:avLst/>
              </a:prstGeom>
              <a:noFill/>
              <a:ln w="8">
                <a:solidFill>
                  <a:srgbClr val="7B1616"/>
                </a:solidFill>
                <a:round/>
                <a:headEnd/>
                <a:tailEnd/>
              </a:ln>
            </p:spPr>
            <p:txBody>
              <a:bodyPr/>
              <a:lstStyle/>
              <a:p>
                <a:endParaRPr lang="en-US"/>
              </a:p>
            </p:txBody>
          </p:sp>
        </p:grpSp>
      </p:grpSp>
      <p:sp>
        <p:nvSpPr>
          <p:cNvPr id="195598" name="Line 72"/>
          <p:cNvSpPr>
            <a:spLocks noChangeShapeType="1"/>
          </p:cNvSpPr>
          <p:nvPr/>
        </p:nvSpPr>
        <p:spPr bwMode="auto">
          <a:xfrm>
            <a:off x="1647825" y="2878138"/>
            <a:ext cx="0" cy="153987"/>
          </a:xfrm>
          <a:prstGeom prst="line">
            <a:avLst/>
          </a:prstGeom>
          <a:noFill/>
          <a:ln w="8">
            <a:solidFill>
              <a:srgbClr val="7B1616"/>
            </a:solidFill>
            <a:round/>
            <a:headEnd/>
            <a:tailEnd/>
          </a:ln>
        </p:spPr>
        <p:txBody>
          <a:bodyPr/>
          <a:lstStyle/>
          <a:p>
            <a:endParaRPr lang="en-US"/>
          </a:p>
        </p:txBody>
      </p:sp>
      <p:sp>
        <p:nvSpPr>
          <p:cNvPr id="195599" name="Line 75"/>
          <p:cNvSpPr>
            <a:spLocks noChangeShapeType="1"/>
          </p:cNvSpPr>
          <p:nvPr/>
        </p:nvSpPr>
        <p:spPr bwMode="auto">
          <a:xfrm>
            <a:off x="1936750" y="3192463"/>
            <a:ext cx="55563" cy="1587"/>
          </a:xfrm>
          <a:prstGeom prst="line">
            <a:avLst/>
          </a:prstGeom>
          <a:noFill/>
          <a:ln w="8">
            <a:solidFill>
              <a:srgbClr val="7B1616"/>
            </a:solidFill>
            <a:round/>
            <a:headEnd/>
            <a:tailEnd/>
          </a:ln>
        </p:spPr>
        <p:txBody>
          <a:bodyPr/>
          <a:lstStyle/>
          <a:p>
            <a:endParaRPr lang="en-US"/>
          </a:p>
        </p:txBody>
      </p:sp>
      <p:grpSp>
        <p:nvGrpSpPr>
          <p:cNvPr id="195600" name="Group 5"/>
          <p:cNvGrpSpPr>
            <a:grpSpLocks/>
          </p:cNvGrpSpPr>
          <p:nvPr/>
        </p:nvGrpSpPr>
        <p:grpSpPr bwMode="auto">
          <a:xfrm>
            <a:off x="1619250" y="2878138"/>
            <a:ext cx="2879725" cy="757237"/>
            <a:chOff x="2251075" y="2878138"/>
            <a:chExt cx="2879725" cy="757237"/>
          </a:xfrm>
        </p:grpSpPr>
        <p:sp>
          <p:nvSpPr>
            <p:cNvPr id="195779" name="Line 73"/>
            <p:cNvSpPr>
              <a:spLocks noChangeShapeType="1"/>
            </p:cNvSpPr>
            <p:nvPr/>
          </p:nvSpPr>
          <p:spPr bwMode="auto">
            <a:xfrm>
              <a:off x="2251075" y="2878138"/>
              <a:ext cx="55563" cy="0"/>
            </a:xfrm>
            <a:prstGeom prst="line">
              <a:avLst/>
            </a:prstGeom>
            <a:noFill/>
            <a:ln w="8">
              <a:solidFill>
                <a:schemeClr val="accent2"/>
              </a:solidFill>
              <a:round/>
              <a:headEnd/>
              <a:tailEnd/>
            </a:ln>
          </p:spPr>
          <p:txBody>
            <a:bodyPr/>
            <a:lstStyle/>
            <a:p>
              <a:endParaRPr lang="en-US"/>
            </a:p>
          </p:txBody>
        </p:sp>
        <p:sp>
          <p:nvSpPr>
            <p:cNvPr id="195780" name="Line 74"/>
            <p:cNvSpPr>
              <a:spLocks noChangeShapeType="1"/>
            </p:cNvSpPr>
            <p:nvPr/>
          </p:nvSpPr>
          <p:spPr bwMode="auto">
            <a:xfrm>
              <a:off x="2595563" y="3192463"/>
              <a:ext cx="0" cy="101600"/>
            </a:xfrm>
            <a:prstGeom prst="line">
              <a:avLst/>
            </a:prstGeom>
            <a:noFill/>
            <a:ln w="8">
              <a:solidFill>
                <a:schemeClr val="accent2"/>
              </a:solidFill>
              <a:round/>
              <a:headEnd/>
              <a:tailEnd/>
            </a:ln>
          </p:spPr>
          <p:txBody>
            <a:bodyPr/>
            <a:lstStyle/>
            <a:p>
              <a:endParaRPr lang="en-US"/>
            </a:p>
          </p:txBody>
        </p:sp>
        <p:grpSp>
          <p:nvGrpSpPr>
            <p:cNvPr id="195781" name="Group 78"/>
            <p:cNvGrpSpPr>
              <a:grpSpLocks/>
            </p:cNvGrpSpPr>
            <p:nvPr/>
          </p:nvGrpSpPr>
          <p:grpSpPr bwMode="auto">
            <a:xfrm>
              <a:off x="2878138" y="3225800"/>
              <a:ext cx="55562" cy="117475"/>
              <a:chOff x="1330" y="1933"/>
              <a:chExt cx="35" cy="94"/>
            </a:xfrm>
          </p:grpSpPr>
          <p:sp>
            <p:nvSpPr>
              <p:cNvPr id="195803" name="Line 76"/>
              <p:cNvSpPr>
                <a:spLocks noChangeShapeType="1"/>
              </p:cNvSpPr>
              <p:nvPr/>
            </p:nvSpPr>
            <p:spPr bwMode="auto">
              <a:xfrm>
                <a:off x="1348" y="1933"/>
                <a:ext cx="1" cy="94"/>
              </a:xfrm>
              <a:prstGeom prst="line">
                <a:avLst/>
              </a:prstGeom>
              <a:noFill/>
              <a:ln w="8">
                <a:solidFill>
                  <a:schemeClr val="accent2"/>
                </a:solidFill>
                <a:round/>
                <a:headEnd/>
                <a:tailEnd/>
              </a:ln>
            </p:spPr>
            <p:txBody>
              <a:bodyPr/>
              <a:lstStyle/>
              <a:p>
                <a:endParaRPr lang="en-US"/>
              </a:p>
            </p:txBody>
          </p:sp>
          <p:sp>
            <p:nvSpPr>
              <p:cNvPr id="195804" name="Line 77"/>
              <p:cNvSpPr>
                <a:spLocks noChangeShapeType="1"/>
              </p:cNvSpPr>
              <p:nvPr/>
            </p:nvSpPr>
            <p:spPr bwMode="auto">
              <a:xfrm>
                <a:off x="1330" y="1933"/>
                <a:ext cx="35" cy="1"/>
              </a:xfrm>
              <a:prstGeom prst="line">
                <a:avLst/>
              </a:prstGeom>
              <a:noFill/>
              <a:ln w="8">
                <a:solidFill>
                  <a:schemeClr val="accent2"/>
                </a:solidFill>
                <a:round/>
                <a:headEnd/>
                <a:tailEnd/>
              </a:ln>
            </p:spPr>
            <p:txBody>
              <a:bodyPr/>
              <a:lstStyle/>
              <a:p>
                <a:endParaRPr lang="en-US"/>
              </a:p>
            </p:txBody>
          </p:sp>
        </p:grpSp>
        <p:grpSp>
          <p:nvGrpSpPr>
            <p:cNvPr id="195782" name="Group 81"/>
            <p:cNvGrpSpPr>
              <a:grpSpLocks/>
            </p:cNvGrpSpPr>
            <p:nvPr/>
          </p:nvGrpSpPr>
          <p:grpSpPr bwMode="auto">
            <a:xfrm>
              <a:off x="3194050" y="2970213"/>
              <a:ext cx="55563" cy="117475"/>
              <a:chOff x="1528" y="1729"/>
              <a:chExt cx="35" cy="94"/>
            </a:xfrm>
          </p:grpSpPr>
          <p:sp>
            <p:nvSpPr>
              <p:cNvPr id="195801" name="Line 79"/>
              <p:cNvSpPr>
                <a:spLocks noChangeShapeType="1"/>
              </p:cNvSpPr>
              <p:nvPr/>
            </p:nvSpPr>
            <p:spPr bwMode="auto">
              <a:xfrm>
                <a:off x="1546" y="1729"/>
                <a:ext cx="1" cy="94"/>
              </a:xfrm>
              <a:prstGeom prst="line">
                <a:avLst/>
              </a:prstGeom>
              <a:noFill/>
              <a:ln w="8">
                <a:solidFill>
                  <a:schemeClr val="accent2"/>
                </a:solidFill>
                <a:round/>
                <a:headEnd/>
                <a:tailEnd/>
              </a:ln>
            </p:spPr>
            <p:txBody>
              <a:bodyPr/>
              <a:lstStyle/>
              <a:p>
                <a:endParaRPr lang="en-US"/>
              </a:p>
            </p:txBody>
          </p:sp>
          <p:sp>
            <p:nvSpPr>
              <p:cNvPr id="195802" name="Line 80"/>
              <p:cNvSpPr>
                <a:spLocks noChangeShapeType="1"/>
              </p:cNvSpPr>
              <p:nvPr/>
            </p:nvSpPr>
            <p:spPr bwMode="auto">
              <a:xfrm>
                <a:off x="1528" y="1729"/>
                <a:ext cx="35" cy="1"/>
              </a:xfrm>
              <a:prstGeom prst="line">
                <a:avLst/>
              </a:prstGeom>
              <a:noFill/>
              <a:ln w="8">
                <a:solidFill>
                  <a:schemeClr val="accent2"/>
                </a:solidFill>
                <a:round/>
                <a:headEnd/>
                <a:tailEnd/>
              </a:ln>
            </p:spPr>
            <p:txBody>
              <a:bodyPr/>
              <a:lstStyle/>
              <a:p>
                <a:endParaRPr lang="en-US"/>
              </a:p>
            </p:txBody>
          </p:sp>
        </p:grpSp>
        <p:grpSp>
          <p:nvGrpSpPr>
            <p:cNvPr id="195783" name="Group 84"/>
            <p:cNvGrpSpPr>
              <a:grpSpLocks/>
            </p:cNvGrpSpPr>
            <p:nvPr/>
          </p:nvGrpSpPr>
          <p:grpSpPr bwMode="auto">
            <a:xfrm>
              <a:off x="3513138" y="3106738"/>
              <a:ext cx="57150" cy="119062"/>
              <a:chOff x="1730" y="1838"/>
              <a:chExt cx="36" cy="95"/>
            </a:xfrm>
          </p:grpSpPr>
          <p:sp>
            <p:nvSpPr>
              <p:cNvPr id="195799" name="Line 82"/>
              <p:cNvSpPr>
                <a:spLocks noChangeShapeType="1"/>
              </p:cNvSpPr>
              <p:nvPr/>
            </p:nvSpPr>
            <p:spPr bwMode="auto">
              <a:xfrm>
                <a:off x="1748" y="1838"/>
                <a:ext cx="1" cy="95"/>
              </a:xfrm>
              <a:prstGeom prst="line">
                <a:avLst/>
              </a:prstGeom>
              <a:noFill/>
              <a:ln w="8">
                <a:solidFill>
                  <a:schemeClr val="accent2"/>
                </a:solidFill>
                <a:round/>
                <a:headEnd/>
                <a:tailEnd/>
              </a:ln>
            </p:spPr>
            <p:txBody>
              <a:bodyPr/>
              <a:lstStyle/>
              <a:p>
                <a:endParaRPr lang="en-US"/>
              </a:p>
            </p:txBody>
          </p:sp>
          <p:sp>
            <p:nvSpPr>
              <p:cNvPr id="195800" name="Line 83"/>
              <p:cNvSpPr>
                <a:spLocks noChangeShapeType="1"/>
              </p:cNvSpPr>
              <p:nvPr/>
            </p:nvSpPr>
            <p:spPr bwMode="auto">
              <a:xfrm>
                <a:off x="1730" y="1838"/>
                <a:ext cx="36" cy="1"/>
              </a:xfrm>
              <a:prstGeom prst="line">
                <a:avLst/>
              </a:prstGeom>
              <a:noFill/>
              <a:ln w="8">
                <a:solidFill>
                  <a:schemeClr val="accent2"/>
                </a:solidFill>
                <a:round/>
                <a:headEnd/>
                <a:tailEnd/>
              </a:ln>
            </p:spPr>
            <p:txBody>
              <a:bodyPr/>
              <a:lstStyle/>
              <a:p>
                <a:endParaRPr lang="en-US"/>
              </a:p>
            </p:txBody>
          </p:sp>
        </p:grpSp>
        <p:grpSp>
          <p:nvGrpSpPr>
            <p:cNvPr id="195784" name="Group 87"/>
            <p:cNvGrpSpPr>
              <a:grpSpLocks/>
            </p:cNvGrpSpPr>
            <p:nvPr/>
          </p:nvGrpSpPr>
          <p:grpSpPr bwMode="auto">
            <a:xfrm>
              <a:off x="3825875" y="3136900"/>
              <a:ext cx="55563" cy="117475"/>
              <a:chOff x="1927" y="1862"/>
              <a:chExt cx="35" cy="95"/>
            </a:xfrm>
          </p:grpSpPr>
          <p:sp>
            <p:nvSpPr>
              <p:cNvPr id="195797" name="Line 85"/>
              <p:cNvSpPr>
                <a:spLocks noChangeShapeType="1"/>
              </p:cNvSpPr>
              <p:nvPr/>
            </p:nvSpPr>
            <p:spPr bwMode="auto">
              <a:xfrm>
                <a:off x="1945" y="1862"/>
                <a:ext cx="1" cy="95"/>
              </a:xfrm>
              <a:prstGeom prst="line">
                <a:avLst/>
              </a:prstGeom>
              <a:noFill/>
              <a:ln w="8">
                <a:solidFill>
                  <a:schemeClr val="accent2"/>
                </a:solidFill>
                <a:round/>
                <a:headEnd/>
                <a:tailEnd/>
              </a:ln>
            </p:spPr>
            <p:txBody>
              <a:bodyPr/>
              <a:lstStyle/>
              <a:p>
                <a:endParaRPr lang="en-US"/>
              </a:p>
            </p:txBody>
          </p:sp>
          <p:sp>
            <p:nvSpPr>
              <p:cNvPr id="195798" name="Line 86"/>
              <p:cNvSpPr>
                <a:spLocks noChangeShapeType="1"/>
              </p:cNvSpPr>
              <p:nvPr/>
            </p:nvSpPr>
            <p:spPr bwMode="auto">
              <a:xfrm>
                <a:off x="1927" y="1862"/>
                <a:ext cx="35" cy="1"/>
              </a:xfrm>
              <a:prstGeom prst="line">
                <a:avLst/>
              </a:prstGeom>
              <a:noFill/>
              <a:ln w="8">
                <a:solidFill>
                  <a:schemeClr val="accent2"/>
                </a:solidFill>
                <a:round/>
                <a:headEnd/>
                <a:tailEnd/>
              </a:ln>
            </p:spPr>
            <p:txBody>
              <a:bodyPr/>
              <a:lstStyle/>
              <a:p>
                <a:endParaRPr lang="en-US"/>
              </a:p>
            </p:txBody>
          </p:sp>
        </p:grpSp>
        <p:grpSp>
          <p:nvGrpSpPr>
            <p:cNvPr id="195785" name="Group 90"/>
            <p:cNvGrpSpPr>
              <a:grpSpLocks/>
            </p:cNvGrpSpPr>
            <p:nvPr/>
          </p:nvGrpSpPr>
          <p:grpSpPr bwMode="auto">
            <a:xfrm>
              <a:off x="4130675" y="3343275"/>
              <a:ext cx="57150" cy="115888"/>
              <a:chOff x="2119" y="2027"/>
              <a:chExt cx="36" cy="93"/>
            </a:xfrm>
          </p:grpSpPr>
          <p:sp>
            <p:nvSpPr>
              <p:cNvPr id="195795" name="Line 88"/>
              <p:cNvSpPr>
                <a:spLocks noChangeShapeType="1"/>
              </p:cNvSpPr>
              <p:nvPr/>
            </p:nvSpPr>
            <p:spPr bwMode="auto">
              <a:xfrm>
                <a:off x="2137" y="2027"/>
                <a:ext cx="1" cy="93"/>
              </a:xfrm>
              <a:prstGeom prst="line">
                <a:avLst/>
              </a:prstGeom>
              <a:noFill/>
              <a:ln w="8">
                <a:solidFill>
                  <a:schemeClr val="accent2"/>
                </a:solidFill>
                <a:round/>
                <a:headEnd/>
                <a:tailEnd/>
              </a:ln>
            </p:spPr>
            <p:txBody>
              <a:bodyPr/>
              <a:lstStyle/>
              <a:p>
                <a:endParaRPr lang="en-US"/>
              </a:p>
            </p:txBody>
          </p:sp>
          <p:sp>
            <p:nvSpPr>
              <p:cNvPr id="195796" name="Line 89"/>
              <p:cNvSpPr>
                <a:spLocks noChangeShapeType="1"/>
              </p:cNvSpPr>
              <p:nvPr/>
            </p:nvSpPr>
            <p:spPr bwMode="auto">
              <a:xfrm>
                <a:off x="2119" y="2027"/>
                <a:ext cx="36" cy="1"/>
              </a:xfrm>
              <a:prstGeom prst="line">
                <a:avLst/>
              </a:prstGeom>
              <a:noFill/>
              <a:ln w="8">
                <a:solidFill>
                  <a:schemeClr val="accent2"/>
                </a:solidFill>
                <a:round/>
                <a:headEnd/>
                <a:tailEnd/>
              </a:ln>
            </p:spPr>
            <p:txBody>
              <a:bodyPr/>
              <a:lstStyle/>
              <a:p>
                <a:endParaRPr lang="en-US"/>
              </a:p>
            </p:txBody>
          </p:sp>
        </p:grpSp>
        <p:grpSp>
          <p:nvGrpSpPr>
            <p:cNvPr id="195786" name="Group 93"/>
            <p:cNvGrpSpPr>
              <a:grpSpLocks/>
            </p:cNvGrpSpPr>
            <p:nvPr/>
          </p:nvGrpSpPr>
          <p:grpSpPr bwMode="auto">
            <a:xfrm>
              <a:off x="4445000" y="3302000"/>
              <a:ext cx="57150" cy="117475"/>
              <a:chOff x="2317" y="1994"/>
              <a:chExt cx="36" cy="95"/>
            </a:xfrm>
          </p:grpSpPr>
          <p:sp>
            <p:nvSpPr>
              <p:cNvPr id="195793" name="Line 91"/>
              <p:cNvSpPr>
                <a:spLocks noChangeShapeType="1"/>
              </p:cNvSpPr>
              <p:nvPr/>
            </p:nvSpPr>
            <p:spPr bwMode="auto">
              <a:xfrm>
                <a:off x="2335" y="1994"/>
                <a:ext cx="1" cy="95"/>
              </a:xfrm>
              <a:prstGeom prst="line">
                <a:avLst/>
              </a:prstGeom>
              <a:noFill/>
              <a:ln w="8">
                <a:solidFill>
                  <a:schemeClr val="accent2"/>
                </a:solidFill>
                <a:round/>
                <a:headEnd/>
                <a:tailEnd/>
              </a:ln>
            </p:spPr>
            <p:txBody>
              <a:bodyPr/>
              <a:lstStyle/>
              <a:p>
                <a:endParaRPr lang="en-US"/>
              </a:p>
            </p:txBody>
          </p:sp>
          <p:sp>
            <p:nvSpPr>
              <p:cNvPr id="195794" name="Line 92"/>
              <p:cNvSpPr>
                <a:spLocks noChangeShapeType="1"/>
              </p:cNvSpPr>
              <p:nvPr/>
            </p:nvSpPr>
            <p:spPr bwMode="auto">
              <a:xfrm>
                <a:off x="2317" y="1994"/>
                <a:ext cx="36" cy="1"/>
              </a:xfrm>
              <a:prstGeom prst="line">
                <a:avLst/>
              </a:prstGeom>
              <a:noFill/>
              <a:ln w="8">
                <a:solidFill>
                  <a:schemeClr val="accent2"/>
                </a:solidFill>
                <a:round/>
                <a:headEnd/>
                <a:tailEnd/>
              </a:ln>
            </p:spPr>
            <p:txBody>
              <a:bodyPr/>
              <a:lstStyle/>
              <a:p>
                <a:endParaRPr lang="en-US"/>
              </a:p>
            </p:txBody>
          </p:sp>
        </p:grpSp>
        <p:grpSp>
          <p:nvGrpSpPr>
            <p:cNvPr id="195787" name="Group 96"/>
            <p:cNvGrpSpPr>
              <a:grpSpLocks/>
            </p:cNvGrpSpPr>
            <p:nvPr/>
          </p:nvGrpSpPr>
          <p:grpSpPr bwMode="auto">
            <a:xfrm>
              <a:off x="4764088" y="3517900"/>
              <a:ext cx="57150" cy="117475"/>
              <a:chOff x="2518" y="2167"/>
              <a:chExt cx="36" cy="94"/>
            </a:xfrm>
          </p:grpSpPr>
          <p:sp>
            <p:nvSpPr>
              <p:cNvPr id="195791" name="Line 94"/>
              <p:cNvSpPr>
                <a:spLocks noChangeShapeType="1"/>
              </p:cNvSpPr>
              <p:nvPr/>
            </p:nvSpPr>
            <p:spPr bwMode="auto">
              <a:xfrm>
                <a:off x="2536" y="2167"/>
                <a:ext cx="1" cy="94"/>
              </a:xfrm>
              <a:prstGeom prst="line">
                <a:avLst/>
              </a:prstGeom>
              <a:noFill/>
              <a:ln w="8">
                <a:solidFill>
                  <a:schemeClr val="accent2"/>
                </a:solidFill>
                <a:round/>
                <a:headEnd/>
                <a:tailEnd/>
              </a:ln>
            </p:spPr>
            <p:txBody>
              <a:bodyPr/>
              <a:lstStyle/>
              <a:p>
                <a:endParaRPr lang="en-US"/>
              </a:p>
            </p:txBody>
          </p:sp>
          <p:sp>
            <p:nvSpPr>
              <p:cNvPr id="195792" name="Line 95"/>
              <p:cNvSpPr>
                <a:spLocks noChangeShapeType="1"/>
              </p:cNvSpPr>
              <p:nvPr/>
            </p:nvSpPr>
            <p:spPr bwMode="auto">
              <a:xfrm>
                <a:off x="2518" y="2167"/>
                <a:ext cx="36" cy="1"/>
              </a:xfrm>
              <a:prstGeom prst="line">
                <a:avLst/>
              </a:prstGeom>
              <a:noFill/>
              <a:ln w="8">
                <a:solidFill>
                  <a:schemeClr val="accent2"/>
                </a:solidFill>
                <a:round/>
                <a:headEnd/>
                <a:tailEnd/>
              </a:ln>
            </p:spPr>
            <p:txBody>
              <a:bodyPr/>
              <a:lstStyle/>
              <a:p>
                <a:endParaRPr lang="en-US"/>
              </a:p>
            </p:txBody>
          </p:sp>
        </p:grpSp>
        <p:grpSp>
          <p:nvGrpSpPr>
            <p:cNvPr id="195788" name="Group 99"/>
            <p:cNvGrpSpPr>
              <a:grpSpLocks/>
            </p:cNvGrpSpPr>
            <p:nvPr/>
          </p:nvGrpSpPr>
          <p:grpSpPr bwMode="auto">
            <a:xfrm>
              <a:off x="5073650" y="3402013"/>
              <a:ext cx="57150" cy="117475"/>
              <a:chOff x="2713" y="2075"/>
              <a:chExt cx="36" cy="93"/>
            </a:xfrm>
          </p:grpSpPr>
          <p:sp>
            <p:nvSpPr>
              <p:cNvPr id="195789" name="Line 97"/>
              <p:cNvSpPr>
                <a:spLocks noChangeShapeType="1"/>
              </p:cNvSpPr>
              <p:nvPr/>
            </p:nvSpPr>
            <p:spPr bwMode="auto">
              <a:xfrm>
                <a:off x="2731" y="2075"/>
                <a:ext cx="1" cy="93"/>
              </a:xfrm>
              <a:prstGeom prst="line">
                <a:avLst/>
              </a:prstGeom>
              <a:noFill/>
              <a:ln w="8">
                <a:solidFill>
                  <a:schemeClr val="accent2"/>
                </a:solidFill>
                <a:round/>
                <a:headEnd/>
                <a:tailEnd/>
              </a:ln>
            </p:spPr>
            <p:txBody>
              <a:bodyPr/>
              <a:lstStyle/>
              <a:p>
                <a:endParaRPr lang="en-US"/>
              </a:p>
            </p:txBody>
          </p:sp>
          <p:sp>
            <p:nvSpPr>
              <p:cNvPr id="195790" name="Line 98"/>
              <p:cNvSpPr>
                <a:spLocks noChangeShapeType="1"/>
              </p:cNvSpPr>
              <p:nvPr/>
            </p:nvSpPr>
            <p:spPr bwMode="auto">
              <a:xfrm>
                <a:off x="2713" y="2075"/>
                <a:ext cx="36" cy="1"/>
              </a:xfrm>
              <a:prstGeom prst="line">
                <a:avLst/>
              </a:prstGeom>
              <a:noFill/>
              <a:ln w="8">
                <a:solidFill>
                  <a:schemeClr val="accent2"/>
                </a:solidFill>
                <a:round/>
                <a:headEnd/>
                <a:tailEnd/>
              </a:ln>
            </p:spPr>
            <p:txBody>
              <a:bodyPr/>
              <a:lstStyle/>
              <a:p>
                <a:endParaRPr lang="en-US"/>
              </a:p>
            </p:txBody>
          </p:sp>
        </p:grpSp>
      </p:grpSp>
      <p:sp>
        <p:nvSpPr>
          <p:cNvPr id="195601" name="Freeform 100"/>
          <p:cNvSpPr>
            <a:spLocks/>
          </p:cNvSpPr>
          <p:nvPr/>
        </p:nvSpPr>
        <p:spPr bwMode="auto">
          <a:xfrm>
            <a:off x="1304925" y="2466975"/>
            <a:ext cx="3140075" cy="1611313"/>
          </a:xfrm>
          <a:custGeom>
            <a:avLst/>
            <a:gdLst>
              <a:gd name="T0" fmla="*/ 0 w 1978"/>
              <a:gd name="T1" fmla="*/ 0 h 1288"/>
              <a:gd name="T2" fmla="*/ 2147483647 w 1978"/>
              <a:gd name="T3" fmla="*/ 2147483647 h 1288"/>
              <a:gd name="T4" fmla="*/ 2147483647 w 1978"/>
              <a:gd name="T5" fmla="*/ 2147483647 h 1288"/>
              <a:gd name="T6" fmla="*/ 2147483647 w 1978"/>
              <a:gd name="T7" fmla="*/ 2147483647 h 1288"/>
              <a:gd name="T8" fmla="*/ 2147483647 w 1978"/>
              <a:gd name="T9" fmla="*/ 2147483647 h 1288"/>
              <a:gd name="T10" fmla="*/ 2147483647 w 1978"/>
              <a:gd name="T11" fmla="*/ 2147483647 h 1288"/>
              <a:gd name="T12" fmla="*/ 2147483647 w 1978"/>
              <a:gd name="T13" fmla="*/ 2147483647 h 1288"/>
              <a:gd name="T14" fmla="*/ 2147483647 w 1978"/>
              <a:gd name="T15" fmla="*/ 2147483647 h 1288"/>
              <a:gd name="T16" fmla="*/ 2147483647 w 1978"/>
              <a:gd name="T17" fmla="*/ 2147483647 h 1288"/>
              <a:gd name="T18" fmla="*/ 2147483647 w 1978"/>
              <a:gd name="T19" fmla="*/ 2147483647 h 1288"/>
              <a:gd name="T20" fmla="*/ 2147483647 w 1978"/>
              <a:gd name="T21" fmla="*/ 2147483647 h 128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78"/>
              <a:gd name="T34" fmla="*/ 0 h 1288"/>
              <a:gd name="T35" fmla="*/ 1978 w 1978"/>
              <a:gd name="T36" fmla="*/ 1288 h 128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78" h="1288">
                <a:moveTo>
                  <a:pt x="0" y="0"/>
                </a:moveTo>
                <a:lnTo>
                  <a:pt x="198" y="568"/>
                </a:lnTo>
                <a:lnTo>
                  <a:pt x="393" y="859"/>
                </a:lnTo>
                <a:lnTo>
                  <a:pt x="591" y="1048"/>
                </a:lnTo>
                <a:lnTo>
                  <a:pt x="783" y="1060"/>
                </a:lnTo>
                <a:lnTo>
                  <a:pt x="990" y="988"/>
                </a:lnTo>
                <a:lnTo>
                  <a:pt x="1188" y="1288"/>
                </a:lnTo>
                <a:lnTo>
                  <a:pt x="1380" y="1216"/>
                </a:lnTo>
                <a:lnTo>
                  <a:pt x="1578" y="1243"/>
                </a:lnTo>
                <a:lnTo>
                  <a:pt x="1780" y="1272"/>
                </a:lnTo>
                <a:lnTo>
                  <a:pt x="1978" y="1276"/>
                </a:lnTo>
              </a:path>
            </a:pathLst>
          </a:custGeom>
          <a:noFill/>
          <a:ln w="19050">
            <a:solidFill>
              <a:schemeClr val="tx1"/>
            </a:solidFill>
            <a:round/>
            <a:headEnd/>
            <a:tailEnd/>
          </a:ln>
        </p:spPr>
        <p:txBody>
          <a:bodyPr/>
          <a:lstStyle/>
          <a:p>
            <a:endParaRPr lang="en-US"/>
          </a:p>
        </p:txBody>
      </p:sp>
      <p:sp>
        <p:nvSpPr>
          <p:cNvPr id="195602" name="Freeform 101"/>
          <p:cNvSpPr>
            <a:spLocks/>
          </p:cNvSpPr>
          <p:nvPr/>
        </p:nvSpPr>
        <p:spPr bwMode="auto">
          <a:xfrm>
            <a:off x="1323975" y="2622550"/>
            <a:ext cx="3144838" cy="1020763"/>
          </a:xfrm>
          <a:custGeom>
            <a:avLst/>
            <a:gdLst>
              <a:gd name="T0" fmla="*/ 0 w 1981"/>
              <a:gd name="T1" fmla="*/ 0 h 816"/>
              <a:gd name="T2" fmla="*/ 2147483647 w 1981"/>
              <a:gd name="T3" fmla="*/ 2147483647 h 816"/>
              <a:gd name="T4" fmla="*/ 2147483647 w 1981"/>
              <a:gd name="T5" fmla="*/ 2147483647 h 816"/>
              <a:gd name="T6" fmla="*/ 2147483647 w 1981"/>
              <a:gd name="T7" fmla="*/ 2147483647 h 816"/>
              <a:gd name="T8" fmla="*/ 2147483647 w 1981"/>
              <a:gd name="T9" fmla="*/ 2147483647 h 816"/>
              <a:gd name="T10" fmla="*/ 2147483647 w 1981"/>
              <a:gd name="T11" fmla="*/ 2147483647 h 816"/>
              <a:gd name="T12" fmla="*/ 2147483647 w 1981"/>
              <a:gd name="T13" fmla="*/ 2147483647 h 816"/>
              <a:gd name="T14" fmla="*/ 2147483647 w 1981"/>
              <a:gd name="T15" fmla="*/ 2147483647 h 816"/>
              <a:gd name="T16" fmla="*/ 2147483647 w 1981"/>
              <a:gd name="T17" fmla="*/ 2147483647 h 816"/>
              <a:gd name="T18" fmla="*/ 2147483647 w 1981"/>
              <a:gd name="T19" fmla="*/ 2147483647 h 816"/>
              <a:gd name="T20" fmla="*/ 2147483647 w 1981"/>
              <a:gd name="T21" fmla="*/ 2147483647 h 8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81"/>
              <a:gd name="T34" fmla="*/ 0 h 816"/>
              <a:gd name="T35" fmla="*/ 1981 w 1981"/>
              <a:gd name="T36" fmla="*/ 816 h 8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81" h="816">
                <a:moveTo>
                  <a:pt x="0" y="0"/>
                </a:moveTo>
                <a:lnTo>
                  <a:pt x="204" y="315"/>
                </a:lnTo>
                <a:lnTo>
                  <a:pt x="405" y="536"/>
                </a:lnTo>
                <a:lnTo>
                  <a:pt x="597" y="572"/>
                </a:lnTo>
                <a:lnTo>
                  <a:pt x="798" y="368"/>
                </a:lnTo>
                <a:lnTo>
                  <a:pt x="993" y="464"/>
                </a:lnTo>
                <a:lnTo>
                  <a:pt x="1188" y="504"/>
                </a:lnTo>
                <a:lnTo>
                  <a:pt x="1389" y="672"/>
                </a:lnTo>
                <a:lnTo>
                  <a:pt x="1587" y="648"/>
                </a:lnTo>
                <a:lnTo>
                  <a:pt x="1785" y="816"/>
                </a:lnTo>
                <a:lnTo>
                  <a:pt x="1981" y="723"/>
                </a:lnTo>
              </a:path>
            </a:pathLst>
          </a:custGeom>
          <a:noFill/>
          <a:ln w="19050">
            <a:solidFill>
              <a:schemeClr val="accent2"/>
            </a:solidFill>
            <a:round/>
            <a:headEnd/>
            <a:tailEnd/>
          </a:ln>
        </p:spPr>
        <p:txBody>
          <a:bodyPr/>
          <a:lstStyle/>
          <a:p>
            <a:endParaRPr lang="en-US"/>
          </a:p>
        </p:txBody>
      </p:sp>
      <p:grpSp>
        <p:nvGrpSpPr>
          <p:cNvPr id="24" name="Group 4"/>
          <p:cNvGrpSpPr/>
          <p:nvPr/>
        </p:nvGrpSpPr>
        <p:grpSpPr>
          <a:xfrm>
            <a:off x="1300163" y="2579688"/>
            <a:ext cx="3208337" cy="1103312"/>
            <a:chOff x="1931988" y="2579688"/>
            <a:chExt cx="3208337" cy="1103312"/>
          </a:xfrm>
          <a:solidFill>
            <a:schemeClr val="accent2"/>
          </a:solidFill>
        </p:grpSpPr>
        <p:sp>
          <p:nvSpPr>
            <p:cNvPr id="75" name="Oval 121"/>
            <p:cNvSpPr>
              <a:spLocks noChangeArrowheads="1"/>
            </p:cNvSpPr>
            <p:nvPr/>
          </p:nvSpPr>
          <p:spPr bwMode="auto">
            <a:xfrm>
              <a:off x="1931988" y="2579688"/>
              <a:ext cx="74612" cy="79375"/>
            </a:xfrm>
            <a:prstGeom prst="ellipse">
              <a:avLst/>
            </a:prstGeom>
            <a:grpFill/>
            <a:ln w="0">
              <a:noFill/>
              <a:round/>
              <a:headEnd/>
              <a:tailEnd/>
            </a:ln>
          </p:spPr>
          <p:txBody>
            <a:bodyPr/>
            <a:lstStyle/>
            <a:p>
              <a:pPr>
                <a:defRPr/>
              </a:pPr>
              <a:endParaRPr lang="en-GB" sz="1050">
                <a:latin typeface="Arial"/>
                <a:cs typeface="Arial"/>
              </a:endParaRPr>
            </a:p>
          </p:txBody>
        </p:sp>
        <p:sp>
          <p:nvSpPr>
            <p:cNvPr id="76" name="Oval 122"/>
            <p:cNvSpPr>
              <a:spLocks noChangeArrowheads="1"/>
            </p:cNvSpPr>
            <p:nvPr/>
          </p:nvSpPr>
          <p:spPr bwMode="auto">
            <a:xfrm>
              <a:off x="2241550" y="2984500"/>
              <a:ext cx="74613" cy="79375"/>
            </a:xfrm>
            <a:prstGeom prst="ellipse">
              <a:avLst/>
            </a:prstGeom>
            <a:grpFill/>
            <a:ln w="0">
              <a:noFill/>
              <a:round/>
              <a:headEnd/>
              <a:tailEnd/>
            </a:ln>
          </p:spPr>
          <p:txBody>
            <a:bodyPr/>
            <a:lstStyle/>
            <a:p>
              <a:pPr>
                <a:defRPr/>
              </a:pPr>
              <a:endParaRPr lang="en-GB" sz="1050">
                <a:latin typeface="Arial"/>
                <a:cs typeface="Arial"/>
              </a:endParaRPr>
            </a:p>
          </p:txBody>
        </p:sp>
        <p:sp>
          <p:nvSpPr>
            <p:cNvPr id="77" name="Oval 123"/>
            <p:cNvSpPr>
              <a:spLocks noChangeArrowheads="1"/>
            </p:cNvSpPr>
            <p:nvPr/>
          </p:nvSpPr>
          <p:spPr bwMode="auto">
            <a:xfrm>
              <a:off x="2559050" y="3254375"/>
              <a:ext cx="73025" cy="79375"/>
            </a:xfrm>
            <a:prstGeom prst="ellipse">
              <a:avLst/>
            </a:prstGeom>
            <a:grpFill/>
            <a:ln w="0">
              <a:noFill/>
              <a:round/>
              <a:headEnd/>
              <a:tailEnd/>
            </a:ln>
          </p:spPr>
          <p:txBody>
            <a:bodyPr/>
            <a:lstStyle/>
            <a:p>
              <a:pPr>
                <a:defRPr/>
              </a:pPr>
              <a:endParaRPr lang="en-GB" sz="1050">
                <a:latin typeface="Arial"/>
                <a:cs typeface="Arial"/>
              </a:endParaRPr>
            </a:p>
          </p:txBody>
        </p:sp>
        <p:sp>
          <p:nvSpPr>
            <p:cNvPr id="78" name="Oval 124"/>
            <p:cNvSpPr>
              <a:spLocks noChangeArrowheads="1"/>
            </p:cNvSpPr>
            <p:nvPr/>
          </p:nvSpPr>
          <p:spPr bwMode="auto">
            <a:xfrm>
              <a:off x="2868613" y="3289300"/>
              <a:ext cx="73025" cy="79375"/>
            </a:xfrm>
            <a:prstGeom prst="ellipse">
              <a:avLst/>
            </a:prstGeom>
            <a:grpFill/>
            <a:ln w="0">
              <a:noFill/>
              <a:round/>
              <a:headEnd/>
              <a:tailEnd/>
            </a:ln>
          </p:spPr>
          <p:txBody>
            <a:bodyPr/>
            <a:lstStyle/>
            <a:p>
              <a:pPr>
                <a:defRPr/>
              </a:pPr>
              <a:endParaRPr lang="en-GB" sz="1050">
                <a:latin typeface="Arial"/>
                <a:cs typeface="Arial"/>
              </a:endParaRPr>
            </a:p>
          </p:txBody>
        </p:sp>
        <p:sp>
          <p:nvSpPr>
            <p:cNvPr id="79" name="Oval 125"/>
            <p:cNvSpPr>
              <a:spLocks noChangeArrowheads="1"/>
            </p:cNvSpPr>
            <p:nvPr/>
          </p:nvSpPr>
          <p:spPr bwMode="auto">
            <a:xfrm>
              <a:off x="3186113" y="3049588"/>
              <a:ext cx="73025" cy="79375"/>
            </a:xfrm>
            <a:prstGeom prst="ellipse">
              <a:avLst/>
            </a:prstGeom>
            <a:grpFill/>
            <a:ln w="0">
              <a:noFill/>
              <a:round/>
              <a:headEnd/>
              <a:tailEnd/>
            </a:ln>
          </p:spPr>
          <p:txBody>
            <a:bodyPr/>
            <a:lstStyle/>
            <a:p>
              <a:pPr>
                <a:defRPr/>
              </a:pPr>
              <a:endParaRPr lang="en-GB" sz="1050">
                <a:latin typeface="Arial"/>
                <a:cs typeface="Arial"/>
              </a:endParaRPr>
            </a:p>
          </p:txBody>
        </p:sp>
        <p:sp>
          <p:nvSpPr>
            <p:cNvPr id="80" name="Oval 126"/>
            <p:cNvSpPr>
              <a:spLocks noChangeArrowheads="1"/>
            </p:cNvSpPr>
            <p:nvPr/>
          </p:nvSpPr>
          <p:spPr bwMode="auto">
            <a:xfrm>
              <a:off x="3503613" y="3159125"/>
              <a:ext cx="74612" cy="77788"/>
            </a:xfrm>
            <a:prstGeom prst="ellipse">
              <a:avLst/>
            </a:prstGeom>
            <a:grpFill/>
            <a:ln w="0">
              <a:noFill/>
              <a:round/>
              <a:headEnd/>
              <a:tailEnd/>
            </a:ln>
          </p:spPr>
          <p:txBody>
            <a:bodyPr/>
            <a:lstStyle/>
            <a:p>
              <a:pPr>
                <a:defRPr/>
              </a:pPr>
              <a:endParaRPr lang="en-GB" sz="1050">
                <a:latin typeface="Arial"/>
                <a:cs typeface="Arial"/>
              </a:endParaRPr>
            </a:p>
          </p:txBody>
        </p:sp>
        <p:sp>
          <p:nvSpPr>
            <p:cNvPr id="81" name="Oval 127"/>
            <p:cNvSpPr>
              <a:spLocks noChangeArrowheads="1"/>
            </p:cNvSpPr>
            <p:nvPr/>
          </p:nvSpPr>
          <p:spPr bwMode="auto">
            <a:xfrm>
              <a:off x="3816350" y="3214688"/>
              <a:ext cx="74613" cy="79375"/>
            </a:xfrm>
            <a:prstGeom prst="ellipse">
              <a:avLst/>
            </a:prstGeom>
            <a:grpFill/>
            <a:ln w="0">
              <a:noFill/>
              <a:round/>
              <a:headEnd/>
              <a:tailEnd/>
            </a:ln>
          </p:spPr>
          <p:txBody>
            <a:bodyPr/>
            <a:lstStyle/>
            <a:p>
              <a:pPr>
                <a:defRPr/>
              </a:pPr>
              <a:endParaRPr lang="en-GB" sz="1050">
                <a:latin typeface="Arial"/>
                <a:cs typeface="Arial"/>
              </a:endParaRPr>
            </a:p>
          </p:txBody>
        </p:sp>
        <p:sp>
          <p:nvSpPr>
            <p:cNvPr id="82" name="Oval 128"/>
            <p:cNvSpPr>
              <a:spLocks noChangeArrowheads="1"/>
            </p:cNvSpPr>
            <p:nvPr/>
          </p:nvSpPr>
          <p:spPr bwMode="auto">
            <a:xfrm>
              <a:off x="4121150" y="3425825"/>
              <a:ext cx="74613" cy="77788"/>
            </a:xfrm>
            <a:prstGeom prst="ellipse">
              <a:avLst/>
            </a:prstGeom>
            <a:grpFill/>
            <a:ln w="0">
              <a:noFill/>
              <a:round/>
              <a:headEnd/>
              <a:tailEnd/>
            </a:ln>
          </p:spPr>
          <p:txBody>
            <a:bodyPr/>
            <a:lstStyle/>
            <a:p>
              <a:pPr>
                <a:defRPr/>
              </a:pPr>
              <a:endParaRPr lang="en-GB" sz="1050">
                <a:latin typeface="Arial"/>
                <a:cs typeface="Arial"/>
              </a:endParaRPr>
            </a:p>
          </p:txBody>
        </p:sp>
        <p:sp>
          <p:nvSpPr>
            <p:cNvPr id="83" name="Oval 129"/>
            <p:cNvSpPr>
              <a:spLocks noChangeArrowheads="1"/>
            </p:cNvSpPr>
            <p:nvPr/>
          </p:nvSpPr>
          <p:spPr bwMode="auto">
            <a:xfrm>
              <a:off x="4435475" y="3395663"/>
              <a:ext cx="74613" cy="77787"/>
            </a:xfrm>
            <a:prstGeom prst="ellipse">
              <a:avLst/>
            </a:prstGeom>
            <a:grpFill/>
            <a:ln w="0">
              <a:noFill/>
              <a:round/>
              <a:headEnd/>
              <a:tailEnd/>
            </a:ln>
          </p:spPr>
          <p:txBody>
            <a:bodyPr/>
            <a:lstStyle/>
            <a:p>
              <a:pPr>
                <a:defRPr/>
              </a:pPr>
              <a:endParaRPr lang="en-GB" sz="1050">
                <a:latin typeface="Arial"/>
                <a:cs typeface="Arial"/>
              </a:endParaRPr>
            </a:p>
          </p:txBody>
        </p:sp>
        <p:sp>
          <p:nvSpPr>
            <p:cNvPr id="84" name="Oval 130"/>
            <p:cNvSpPr>
              <a:spLocks noChangeArrowheads="1"/>
            </p:cNvSpPr>
            <p:nvPr/>
          </p:nvSpPr>
          <p:spPr bwMode="auto">
            <a:xfrm>
              <a:off x="4754563" y="3605213"/>
              <a:ext cx="74612" cy="77787"/>
            </a:xfrm>
            <a:prstGeom prst="ellipse">
              <a:avLst/>
            </a:prstGeom>
            <a:grpFill/>
            <a:ln w="0">
              <a:noFill/>
              <a:round/>
              <a:headEnd/>
              <a:tailEnd/>
            </a:ln>
          </p:spPr>
          <p:txBody>
            <a:bodyPr/>
            <a:lstStyle/>
            <a:p>
              <a:pPr>
                <a:defRPr/>
              </a:pPr>
              <a:endParaRPr lang="en-GB" sz="1050">
                <a:latin typeface="Arial"/>
                <a:cs typeface="Arial"/>
              </a:endParaRPr>
            </a:p>
          </p:txBody>
        </p:sp>
        <p:sp>
          <p:nvSpPr>
            <p:cNvPr id="85" name="Oval 131"/>
            <p:cNvSpPr>
              <a:spLocks noChangeArrowheads="1"/>
            </p:cNvSpPr>
            <p:nvPr/>
          </p:nvSpPr>
          <p:spPr bwMode="auto">
            <a:xfrm>
              <a:off x="5065713" y="3489325"/>
              <a:ext cx="74612" cy="77788"/>
            </a:xfrm>
            <a:prstGeom prst="ellipse">
              <a:avLst/>
            </a:prstGeom>
            <a:grpFill/>
            <a:ln w="0">
              <a:noFill/>
              <a:round/>
              <a:headEnd/>
              <a:tailEnd/>
            </a:ln>
          </p:spPr>
          <p:txBody>
            <a:bodyPr/>
            <a:lstStyle/>
            <a:p>
              <a:pPr>
                <a:defRPr/>
              </a:pPr>
              <a:endParaRPr lang="en-GB" sz="1050">
                <a:latin typeface="Arial"/>
                <a:cs typeface="Arial"/>
              </a:endParaRPr>
            </a:p>
          </p:txBody>
        </p:sp>
      </p:grpSp>
      <p:grpSp>
        <p:nvGrpSpPr>
          <p:cNvPr id="195604" name="Group 1"/>
          <p:cNvGrpSpPr>
            <a:grpSpLocks/>
          </p:cNvGrpSpPr>
          <p:nvPr/>
        </p:nvGrpSpPr>
        <p:grpSpPr bwMode="auto">
          <a:xfrm>
            <a:off x="1284288" y="2435225"/>
            <a:ext cx="3222625" cy="1677988"/>
            <a:chOff x="1916113" y="2435225"/>
            <a:chExt cx="3222625" cy="1677988"/>
          </a:xfrm>
        </p:grpSpPr>
        <p:sp>
          <p:nvSpPr>
            <p:cNvPr id="106681" name="Oval 132"/>
            <p:cNvSpPr>
              <a:spLocks noChangeArrowheads="1"/>
            </p:cNvSpPr>
            <p:nvPr/>
          </p:nvSpPr>
          <p:spPr bwMode="auto">
            <a:xfrm>
              <a:off x="5064125" y="4019550"/>
              <a:ext cx="74613" cy="79375"/>
            </a:xfrm>
            <a:prstGeom prst="ellipse">
              <a:avLst/>
            </a:prstGeom>
            <a:solidFill>
              <a:schemeClr val="tx1"/>
            </a:solidFill>
            <a:ln>
              <a:noFill/>
            </a:ln>
            <a:extLst>
              <a:ext uri="{91240B29-F687-4f45-9708-019B960494DF}"/>
            </a:extLst>
          </p:spPr>
          <p:txBody>
            <a:bodyPr/>
            <a:lstStyle/>
            <a:p>
              <a:pPr>
                <a:defRPr/>
              </a:pPr>
              <a:endParaRPr lang="en-GB" sz="1050">
                <a:latin typeface="Arial"/>
                <a:cs typeface="Arial"/>
              </a:endParaRPr>
            </a:p>
          </p:txBody>
        </p:sp>
        <p:sp>
          <p:nvSpPr>
            <p:cNvPr id="106682" name="Oval 134"/>
            <p:cNvSpPr>
              <a:spLocks noChangeArrowheads="1"/>
            </p:cNvSpPr>
            <p:nvPr/>
          </p:nvSpPr>
          <p:spPr bwMode="auto">
            <a:xfrm>
              <a:off x="4754563" y="4019550"/>
              <a:ext cx="74612" cy="79375"/>
            </a:xfrm>
            <a:prstGeom prst="ellipse">
              <a:avLst/>
            </a:prstGeom>
            <a:solidFill>
              <a:schemeClr val="tx1"/>
            </a:solidFill>
            <a:ln>
              <a:noFill/>
            </a:ln>
            <a:extLst>
              <a:ext uri="{91240B29-F687-4f45-9708-019B960494DF}"/>
            </a:extLst>
          </p:spPr>
          <p:txBody>
            <a:bodyPr/>
            <a:lstStyle/>
            <a:p>
              <a:pPr>
                <a:defRPr/>
              </a:pPr>
              <a:endParaRPr lang="en-GB" sz="1050">
                <a:latin typeface="Arial"/>
                <a:cs typeface="Arial"/>
              </a:endParaRPr>
            </a:p>
          </p:txBody>
        </p:sp>
        <p:sp>
          <p:nvSpPr>
            <p:cNvPr id="106683" name="Oval 135"/>
            <p:cNvSpPr>
              <a:spLocks noChangeArrowheads="1"/>
            </p:cNvSpPr>
            <p:nvPr/>
          </p:nvSpPr>
          <p:spPr bwMode="auto">
            <a:xfrm>
              <a:off x="4437063" y="3983038"/>
              <a:ext cx="74612" cy="79375"/>
            </a:xfrm>
            <a:prstGeom prst="ellipse">
              <a:avLst/>
            </a:prstGeom>
            <a:solidFill>
              <a:schemeClr val="tx1"/>
            </a:solidFill>
            <a:ln>
              <a:noFill/>
            </a:ln>
            <a:extLst>
              <a:ext uri="{91240B29-F687-4f45-9708-019B960494DF}"/>
            </a:extLst>
          </p:spPr>
          <p:txBody>
            <a:bodyPr/>
            <a:lstStyle/>
            <a:p>
              <a:pPr>
                <a:defRPr/>
              </a:pPr>
              <a:endParaRPr lang="en-GB" sz="1050">
                <a:latin typeface="Arial"/>
                <a:cs typeface="Arial"/>
              </a:endParaRPr>
            </a:p>
          </p:txBody>
        </p:sp>
        <p:sp>
          <p:nvSpPr>
            <p:cNvPr id="106684" name="Oval 136"/>
            <p:cNvSpPr>
              <a:spLocks noChangeArrowheads="1"/>
            </p:cNvSpPr>
            <p:nvPr/>
          </p:nvSpPr>
          <p:spPr bwMode="auto">
            <a:xfrm>
              <a:off x="4121150" y="3949700"/>
              <a:ext cx="74613" cy="79375"/>
            </a:xfrm>
            <a:prstGeom prst="ellipse">
              <a:avLst/>
            </a:prstGeom>
            <a:solidFill>
              <a:schemeClr val="tx1"/>
            </a:solidFill>
            <a:ln>
              <a:noFill/>
            </a:ln>
            <a:extLst>
              <a:ext uri="{91240B29-F687-4f45-9708-019B960494DF}"/>
            </a:extLst>
          </p:spPr>
          <p:txBody>
            <a:bodyPr/>
            <a:lstStyle/>
            <a:p>
              <a:pPr>
                <a:defRPr/>
              </a:pPr>
              <a:endParaRPr lang="en-GB" sz="1050">
                <a:latin typeface="Arial"/>
                <a:cs typeface="Arial"/>
              </a:endParaRPr>
            </a:p>
          </p:txBody>
        </p:sp>
        <p:sp>
          <p:nvSpPr>
            <p:cNvPr id="106685" name="Oval 137"/>
            <p:cNvSpPr>
              <a:spLocks noChangeArrowheads="1"/>
            </p:cNvSpPr>
            <p:nvPr/>
          </p:nvSpPr>
          <p:spPr bwMode="auto">
            <a:xfrm>
              <a:off x="3816350" y="4035425"/>
              <a:ext cx="74613" cy="77788"/>
            </a:xfrm>
            <a:prstGeom prst="ellipse">
              <a:avLst/>
            </a:prstGeom>
            <a:solidFill>
              <a:schemeClr val="tx1"/>
            </a:solidFill>
            <a:ln>
              <a:noFill/>
            </a:ln>
            <a:extLst>
              <a:ext uri="{91240B29-F687-4f45-9708-019B960494DF}"/>
            </a:extLst>
          </p:spPr>
          <p:txBody>
            <a:bodyPr/>
            <a:lstStyle/>
            <a:p>
              <a:pPr>
                <a:defRPr/>
              </a:pPr>
              <a:endParaRPr lang="en-GB" sz="1050">
                <a:latin typeface="Arial"/>
                <a:cs typeface="Arial"/>
              </a:endParaRPr>
            </a:p>
          </p:txBody>
        </p:sp>
        <p:sp>
          <p:nvSpPr>
            <p:cNvPr id="106686" name="Oval 138"/>
            <p:cNvSpPr>
              <a:spLocks noChangeArrowheads="1"/>
            </p:cNvSpPr>
            <p:nvPr/>
          </p:nvSpPr>
          <p:spPr bwMode="auto">
            <a:xfrm>
              <a:off x="3503613" y="3665538"/>
              <a:ext cx="74612" cy="77787"/>
            </a:xfrm>
            <a:prstGeom prst="ellipse">
              <a:avLst/>
            </a:prstGeom>
            <a:solidFill>
              <a:schemeClr val="tx1"/>
            </a:solidFill>
            <a:ln>
              <a:noFill/>
            </a:ln>
            <a:extLst>
              <a:ext uri="{91240B29-F687-4f45-9708-019B960494DF}"/>
            </a:extLst>
          </p:spPr>
          <p:txBody>
            <a:bodyPr/>
            <a:lstStyle/>
            <a:p>
              <a:pPr>
                <a:defRPr/>
              </a:pPr>
              <a:endParaRPr lang="en-GB" sz="1050">
                <a:latin typeface="Arial"/>
                <a:cs typeface="Arial"/>
              </a:endParaRPr>
            </a:p>
          </p:txBody>
        </p:sp>
        <p:sp>
          <p:nvSpPr>
            <p:cNvPr id="106687" name="Oval 139"/>
            <p:cNvSpPr>
              <a:spLocks noChangeArrowheads="1"/>
            </p:cNvSpPr>
            <p:nvPr/>
          </p:nvSpPr>
          <p:spPr bwMode="auto">
            <a:xfrm>
              <a:off x="3184525" y="3749675"/>
              <a:ext cx="73025" cy="79375"/>
            </a:xfrm>
            <a:prstGeom prst="ellipse">
              <a:avLst/>
            </a:prstGeom>
            <a:solidFill>
              <a:schemeClr val="tx1"/>
            </a:solidFill>
            <a:ln>
              <a:noFill/>
            </a:ln>
            <a:extLst>
              <a:ext uri="{91240B29-F687-4f45-9708-019B960494DF}"/>
            </a:extLst>
          </p:spPr>
          <p:txBody>
            <a:bodyPr/>
            <a:lstStyle/>
            <a:p>
              <a:pPr>
                <a:defRPr/>
              </a:pPr>
              <a:endParaRPr lang="en-GB" sz="1050">
                <a:latin typeface="Arial"/>
                <a:cs typeface="Arial"/>
              </a:endParaRPr>
            </a:p>
          </p:txBody>
        </p:sp>
        <p:sp>
          <p:nvSpPr>
            <p:cNvPr id="106688" name="Oval 140"/>
            <p:cNvSpPr>
              <a:spLocks noChangeArrowheads="1"/>
            </p:cNvSpPr>
            <p:nvPr/>
          </p:nvSpPr>
          <p:spPr bwMode="auto">
            <a:xfrm>
              <a:off x="2868613" y="3740150"/>
              <a:ext cx="73025" cy="79375"/>
            </a:xfrm>
            <a:prstGeom prst="ellipse">
              <a:avLst/>
            </a:prstGeom>
            <a:solidFill>
              <a:schemeClr val="tx1"/>
            </a:solidFill>
            <a:ln>
              <a:noFill/>
            </a:ln>
            <a:extLst>
              <a:ext uri="{91240B29-F687-4f45-9708-019B960494DF}"/>
            </a:extLst>
          </p:spPr>
          <p:txBody>
            <a:bodyPr/>
            <a:lstStyle/>
            <a:p>
              <a:pPr>
                <a:defRPr/>
              </a:pPr>
              <a:endParaRPr lang="en-GB" sz="1050">
                <a:latin typeface="Arial"/>
                <a:cs typeface="Arial"/>
              </a:endParaRPr>
            </a:p>
          </p:txBody>
        </p:sp>
        <p:sp>
          <p:nvSpPr>
            <p:cNvPr id="106689" name="Oval 141"/>
            <p:cNvSpPr>
              <a:spLocks noChangeArrowheads="1"/>
            </p:cNvSpPr>
            <p:nvPr/>
          </p:nvSpPr>
          <p:spPr bwMode="auto">
            <a:xfrm>
              <a:off x="2559050" y="3509963"/>
              <a:ext cx="73025" cy="79375"/>
            </a:xfrm>
            <a:prstGeom prst="ellipse">
              <a:avLst/>
            </a:prstGeom>
            <a:solidFill>
              <a:schemeClr val="tx1"/>
            </a:solidFill>
            <a:ln>
              <a:noFill/>
            </a:ln>
            <a:extLst>
              <a:ext uri="{91240B29-F687-4f45-9708-019B960494DF}"/>
            </a:extLst>
          </p:spPr>
          <p:txBody>
            <a:bodyPr/>
            <a:lstStyle/>
            <a:p>
              <a:pPr>
                <a:defRPr/>
              </a:pPr>
              <a:endParaRPr lang="en-GB" sz="1050">
                <a:latin typeface="Arial"/>
                <a:cs typeface="Arial"/>
              </a:endParaRPr>
            </a:p>
          </p:txBody>
        </p:sp>
        <p:sp>
          <p:nvSpPr>
            <p:cNvPr id="106690" name="Oval 142"/>
            <p:cNvSpPr>
              <a:spLocks noChangeArrowheads="1"/>
            </p:cNvSpPr>
            <p:nvPr/>
          </p:nvSpPr>
          <p:spPr bwMode="auto">
            <a:xfrm>
              <a:off x="2241550" y="3128963"/>
              <a:ext cx="74613" cy="79375"/>
            </a:xfrm>
            <a:prstGeom prst="ellipse">
              <a:avLst/>
            </a:prstGeom>
            <a:solidFill>
              <a:schemeClr val="tx1"/>
            </a:solidFill>
            <a:ln>
              <a:noFill/>
            </a:ln>
            <a:extLst>
              <a:ext uri="{91240B29-F687-4f45-9708-019B960494DF}"/>
            </a:extLst>
          </p:spPr>
          <p:txBody>
            <a:bodyPr/>
            <a:lstStyle/>
            <a:p>
              <a:pPr>
                <a:defRPr/>
              </a:pPr>
              <a:endParaRPr lang="en-GB" sz="1050">
                <a:latin typeface="Arial"/>
                <a:cs typeface="Arial"/>
              </a:endParaRPr>
            </a:p>
          </p:txBody>
        </p:sp>
        <p:sp>
          <p:nvSpPr>
            <p:cNvPr id="106691" name="Oval 143"/>
            <p:cNvSpPr>
              <a:spLocks noChangeArrowheads="1"/>
            </p:cNvSpPr>
            <p:nvPr/>
          </p:nvSpPr>
          <p:spPr bwMode="auto">
            <a:xfrm>
              <a:off x="1916113" y="2435225"/>
              <a:ext cx="74612" cy="79375"/>
            </a:xfrm>
            <a:prstGeom prst="ellipse">
              <a:avLst/>
            </a:prstGeom>
            <a:solidFill>
              <a:schemeClr val="tx1"/>
            </a:solidFill>
            <a:ln>
              <a:noFill/>
            </a:ln>
            <a:extLst>
              <a:ext uri="{91240B29-F687-4f45-9708-019B960494DF}"/>
            </a:extLst>
          </p:spPr>
          <p:txBody>
            <a:bodyPr/>
            <a:lstStyle/>
            <a:p>
              <a:pPr>
                <a:defRPr/>
              </a:pPr>
              <a:endParaRPr lang="en-GB" sz="1050">
                <a:latin typeface="Arial"/>
                <a:cs typeface="Arial"/>
              </a:endParaRPr>
            </a:p>
          </p:txBody>
        </p:sp>
      </p:grpSp>
      <p:sp>
        <p:nvSpPr>
          <p:cNvPr id="106519" name="Rectangle 144"/>
          <p:cNvSpPr>
            <a:spLocks noChangeArrowheads="1"/>
          </p:cNvSpPr>
          <p:nvPr/>
        </p:nvSpPr>
        <p:spPr bwMode="auto">
          <a:xfrm>
            <a:off x="4430713" y="3198813"/>
            <a:ext cx="50800" cy="107950"/>
          </a:xfrm>
          <a:prstGeom prst="rect">
            <a:avLst/>
          </a:prstGeom>
          <a:noFill/>
          <a:ln>
            <a:noFill/>
          </a:ln>
          <a:extLst>
            <a:ext uri="{909E8E84-426E-40dd-AFC4-6F175D3DCCD1}"/>
            <a:ext uri="{91240B29-F687-4f45-9708-019B960494DF}"/>
          </a:extLst>
        </p:spPr>
        <p:txBody>
          <a:bodyPr wrap="none" lIns="0" tIns="0" rIns="0" bIns="0">
            <a:spAutoFit/>
          </a:bodyPr>
          <a:lstStyle/>
          <a:p>
            <a:pPr defTabSz="914400">
              <a:defRPr/>
            </a:pPr>
            <a:r>
              <a:rPr lang="en-US" sz="1050" baseline="30000">
                <a:latin typeface="Arial"/>
                <a:cs typeface="Arial"/>
              </a:rPr>
              <a:t>¶</a:t>
            </a:r>
            <a:endParaRPr lang="en-US" sz="1050">
              <a:latin typeface="Arial"/>
              <a:cs typeface="Arial"/>
            </a:endParaRPr>
          </a:p>
        </p:txBody>
      </p:sp>
      <p:sp>
        <p:nvSpPr>
          <p:cNvPr id="106520" name="Rectangle 145"/>
          <p:cNvSpPr>
            <a:spLocks noChangeArrowheads="1"/>
          </p:cNvSpPr>
          <p:nvPr/>
        </p:nvSpPr>
        <p:spPr bwMode="auto">
          <a:xfrm>
            <a:off x="4121150" y="3348038"/>
            <a:ext cx="50800" cy="107950"/>
          </a:xfrm>
          <a:prstGeom prst="rect">
            <a:avLst/>
          </a:prstGeom>
          <a:noFill/>
          <a:ln>
            <a:noFill/>
          </a:ln>
          <a:extLst>
            <a:ext uri="{909E8E84-426E-40dd-AFC4-6F175D3DCCD1}"/>
            <a:ext uri="{91240B29-F687-4f45-9708-019B960494DF}"/>
          </a:extLst>
        </p:spPr>
        <p:txBody>
          <a:bodyPr wrap="none" lIns="0" tIns="0" rIns="0" bIns="0">
            <a:spAutoFit/>
          </a:bodyPr>
          <a:lstStyle/>
          <a:p>
            <a:pPr defTabSz="914400">
              <a:defRPr/>
            </a:pPr>
            <a:r>
              <a:rPr lang="en-US" sz="1050" baseline="30000">
                <a:latin typeface="Arial"/>
                <a:cs typeface="Arial"/>
              </a:rPr>
              <a:t>¶</a:t>
            </a:r>
            <a:endParaRPr lang="en-US" sz="1050">
              <a:latin typeface="Arial"/>
              <a:cs typeface="Arial"/>
            </a:endParaRPr>
          </a:p>
        </p:txBody>
      </p:sp>
      <p:sp>
        <p:nvSpPr>
          <p:cNvPr id="106521" name="Rectangle 147"/>
          <p:cNvSpPr>
            <a:spLocks noChangeArrowheads="1"/>
          </p:cNvSpPr>
          <p:nvPr/>
        </p:nvSpPr>
        <p:spPr bwMode="auto">
          <a:xfrm>
            <a:off x="3498850" y="3130550"/>
            <a:ext cx="50800" cy="107950"/>
          </a:xfrm>
          <a:prstGeom prst="rect">
            <a:avLst/>
          </a:prstGeom>
          <a:noFill/>
          <a:ln>
            <a:noFill/>
          </a:ln>
          <a:extLst>
            <a:ext uri="{909E8E84-426E-40dd-AFC4-6F175D3DCCD1}"/>
            <a:ext uri="{91240B29-F687-4f45-9708-019B960494DF}"/>
          </a:extLst>
        </p:spPr>
        <p:txBody>
          <a:bodyPr wrap="none" lIns="0" tIns="0" rIns="0" bIns="0">
            <a:spAutoFit/>
          </a:bodyPr>
          <a:lstStyle/>
          <a:p>
            <a:pPr defTabSz="914400">
              <a:defRPr/>
            </a:pPr>
            <a:r>
              <a:rPr lang="en-US" sz="1050" baseline="30000">
                <a:latin typeface="Arial"/>
                <a:cs typeface="Arial"/>
              </a:rPr>
              <a:t>¶</a:t>
            </a:r>
            <a:endParaRPr lang="en-US" sz="1050">
              <a:latin typeface="Arial"/>
              <a:cs typeface="Arial"/>
            </a:endParaRPr>
          </a:p>
        </p:txBody>
      </p:sp>
      <p:sp>
        <p:nvSpPr>
          <p:cNvPr id="106522" name="Rectangle 148"/>
          <p:cNvSpPr>
            <a:spLocks noChangeArrowheads="1"/>
          </p:cNvSpPr>
          <p:nvPr/>
        </p:nvSpPr>
        <p:spPr bwMode="auto">
          <a:xfrm>
            <a:off x="3173413" y="2967038"/>
            <a:ext cx="52387" cy="161925"/>
          </a:xfrm>
          <a:prstGeom prst="rect">
            <a:avLst/>
          </a:prstGeom>
          <a:noFill/>
          <a:ln>
            <a:noFill/>
          </a:ln>
          <a:extLst>
            <a:ext uri="{909E8E84-426E-40dd-AFC4-6F175D3DCCD1}"/>
            <a:ext uri="{91240B29-F687-4f45-9708-019B960494DF}"/>
          </a:extLst>
        </p:spPr>
        <p:txBody>
          <a:bodyPr wrap="none" lIns="0" tIns="0" rIns="0" bIns="0">
            <a:spAutoFit/>
          </a:bodyPr>
          <a:lstStyle/>
          <a:p>
            <a:pPr defTabSz="914400">
              <a:defRPr/>
            </a:pPr>
            <a:r>
              <a:rPr lang="en-US" sz="1050">
                <a:latin typeface="Arial"/>
                <a:cs typeface="Arial"/>
              </a:rPr>
              <a:t>*</a:t>
            </a:r>
          </a:p>
        </p:txBody>
      </p:sp>
      <p:sp>
        <p:nvSpPr>
          <p:cNvPr id="106523" name="Rectangle 149"/>
          <p:cNvSpPr>
            <a:spLocks noChangeArrowheads="1"/>
          </p:cNvSpPr>
          <p:nvPr/>
        </p:nvSpPr>
        <p:spPr bwMode="auto">
          <a:xfrm>
            <a:off x="2868613" y="2894013"/>
            <a:ext cx="52387" cy="161925"/>
          </a:xfrm>
          <a:prstGeom prst="rect">
            <a:avLst/>
          </a:prstGeom>
          <a:noFill/>
          <a:ln>
            <a:noFill/>
          </a:ln>
          <a:extLst>
            <a:ext uri="{909E8E84-426E-40dd-AFC4-6F175D3DCCD1}"/>
            <a:ext uri="{91240B29-F687-4f45-9708-019B960494DF}"/>
          </a:extLst>
        </p:spPr>
        <p:txBody>
          <a:bodyPr wrap="none" lIns="0" tIns="0" rIns="0" bIns="0">
            <a:spAutoFit/>
          </a:bodyPr>
          <a:lstStyle/>
          <a:p>
            <a:pPr defTabSz="914400">
              <a:defRPr/>
            </a:pPr>
            <a:r>
              <a:rPr lang="en-US" sz="1050">
                <a:latin typeface="Arial"/>
                <a:cs typeface="Arial"/>
              </a:rPr>
              <a:t>*</a:t>
            </a:r>
          </a:p>
        </p:txBody>
      </p:sp>
      <p:sp>
        <p:nvSpPr>
          <p:cNvPr id="106524" name="Rectangle 150"/>
          <p:cNvSpPr>
            <a:spLocks noChangeArrowheads="1"/>
          </p:cNvSpPr>
          <p:nvPr/>
        </p:nvSpPr>
        <p:spPr bwMode="auto">
          <a:xfrm>
            <a:off x="2551113" y="2811463"/>
            <a:ext cx="52387" cy="161925"/>
          </a:xfrm>
          <a:prstGeom prst="rect">
            <a:avLst/>
          </a:prstGeom>
          <a:noFill/>
          <a:ln>
            <a:noFill/>
          </a:ln>
          <a:extLst>
            <a:ext uri="{909E8E84-426E-40dd-AFC4-6F175D3DCCD1}"/>
            <a:ext uri="{91240B29-F687-4f45-9708-019B960494DF}"/>
          </a:extLst>
        </p:spPr>
        <p:txBody>
          <a:bodyPr wrap="none" lIns="0" tIns="0" rIns="0" bIns="0">
            <a:spAutoFit/>
          </a:bodyPr>
          <a:lstStyle/>
          <a:p>
            <a:pPr defTabSz="914400">
              <a:defRPr/>
            </a:pPr>
            <a:r>
              <a:rPr lang="en-US" sz="1050">
                <a:latin typeface="Arial"/>
                <a:cs typeface="Arial"/>
              </a:rPr>
              <a:t>*</a:t>
            </a:r>
          </a:p>
        </p:txBody>
      </p:sp>
      <p:sp>
        <p:nvSpPr>
          <p:cNvPr id="195611" name="Line 151"/>
          <p:cNvSpPr>
            <a:spLocks noChangeShapeType="1"/>
          </p:cNvSpPr>
          <p:nvPr/>
        </p:nvSpPr>
        <p:spPr bwMode="auto">
          <a:xfrm>
            <a:off x="1185863" y="2284413"/>
            <a:ext cx="1587" cy="2335212"/>
          </a:xfrm>
          <a:prstGeom prst="line">
            <a:avLst/>
          </a:prstGeom>
          <a:noFill/>
          <a:ln w="6350">
            <a:solidFill>
              <a:srgbClr val="23514E"/>
            </a:solidFill>
            <a:round/>
            <a:headEnd/>
            <a:tailEnd/>
          </a:ln>
        </p:spPr>
        <p:txBody>
          <a:bodyPr/>
          <a:lstStyle/>
          <a:p>
            <a:endParaRPr lang="en-US"/>
          </a:p>
        </p:txBody>
      </p:sp>
      <p:sp>
        <p:nvSpPr>
          <p:cNvPr id="195612" name="Line 152"/>
          <p:cNvSpPr>
            <a:spLocks noChangeShapeType="1"/>
          </p:cNvSpPr>
          <p:nvPr/>
        </p:nvSpPr>
        <p:spPr bwMode="auto">
          <a:xfrm>
            <a:off x="1144588" y="4624388"/>
            <a:ext cx="3454400" cy="1587"/>
          </a:xfrm>
          <a:prstGeom prst="line">
            <a:avLst/>
          </a:prstGeom>
          <a:noFill/>
          <a:ln w="6350">
            <a:solidFill>
              <a:srgbClr val="23514E"/>
            </a:solidFill>
            <a:round/>
            <a:headEnd/>
            <a:tailEnd/>
          </a:ln>
        </p:spPr>
        <p:txBody>
          <a:bodyPr/>
          <a:lstStyle/>
          <a:p>
            <a:endParaRPr lang="en-US"/>
          </a:p>
        </p:txBody>
      </p:sp>
      <p:sp>
        <p:nvSpPr>
          <p:cNvPr id="195613" name="Line 153"/>
          <p:cNvSpPr>
            <a:spLocks noChangeShapeType="1"/>
          </p:cNvSpPr>
          <p:nvPr/>
        </p:nvSpPr>
        <p:spPr bwMode="auto">
          <a:xfrm>
            <a:off x="1144588" y="4291013"/>
            <a:ext cx="41275" cy="1587"/>
          </a:xfrm>
          <a:prstGeom prst="line">
            <a:avLst/>
          </a:prstGeom>
          <a:noFill/>
          <a:ln w="6350">
            <a:solidFill>
              <a:srgbClr val="23514E"/>
            </a:solidFill>
            <a:round/>
            <a:headEnd/>
            <a:tailEnd/>
          </a:ln>
        </p:spPr>
        <p:txBody>
          <a:bodyPr/>
          <a:lstStyle/>
          <a:p>
            <a:endParaRPr lang="en-US"/>
          </a:p>
        </p:txBody>
      </p:sp>
      <p:sp>
        <p:nvSpPr>
          <p:cNvPr id="195614" name="Line 154"/>
          <p:cNvSpPr>
            <a:spLocks noChangeShapeType="1"/>
          </p:cNvSpPr>
          <p:nvPr/>
        </p:nvSpPr>
        <p:spPr bwMode="auto">
          <a:xfrm>
            <a:off x="1144588" y="3979863"/>
            <a:ext cx="41275" cy="1587"/>
          </a:xfrm>
          <a:prstGeom prst="line">
            <a:avLst/>
          </a:prstGeom>
          <a:noFill/>
          <a:ln w="6350">
            <a:solidFill>
              <a:srgbClr val="23514E"/>
            </a:solidFill>
            <a:round/>
            <a:headEnd/>
            <a:tailEnd/>
          </a:ln>
        </p:spPr>
        <p:txBody>
          <a:bodyPr/>
          <a:lstStyle/>
          <a:p>
            <a:endParaRPr lang="en-US"/>
          </a:p>
        </p:txBody>
      </p:sp>
      <p:sp>
        <p:nvSpPr>
          <p:cNvPr id="195615" name="Line 155"/>
          <p:cNvSpPr>
            <a:spLocks noChangeShapeType="1"/>
          </p:cNvSpPr>
          <p:nvPr/>
        </p:nvSpPr>
        <p:spPr bwMode="auto">
          <a:xfrm>
            <a:off x="1144588" y="3638550"/>
            <a:ext cx="41275" cy="1588"/>
          </a:xfrm>
          <a:prstGeom prst="line">
            <a:avLst/>
          </a:prstGeom>
          <a:noFill/>
          <a:ln w="6350">
            <a:solidFill>
              <a:srgbClr val="23514E"/>
            </a:solidFill>
            <a:round/>
            <a:headEnd/>
            <a:tailEnd/>
          </a:ln>
        </p:spPr>
        <p:txBody>
          <a:bodyPr/>
          <a:lstStyle/>
          <a:p>
            <a:endParaRPr lang="en-US"/>
          </a:p>
        </p:txBody>
      </p:sp>
      <p:sp>
        <p:nvSpPr>
          <p:cNvPr id="195616" name="Line 156"/>
          <p:cNvSpPr>
            <a:spLocks noChangeShapeType="1"/>
          </p:cNvSpPr>
          <p:nvPr/>
        </p:nvSpPr>
        <p:spPr bwMode="auto">
          <a:xfrm>
            <a:off x="1144588" y="3319463"/>
            <a:ext cx="41275" cy="1587"/>
          </a:xfrm>
          <a:prstGeom prst="line">
            <a:avLst/>
          </a:prstGeom>
          <a:noFill/>
          <a:ln w="6350">
            <a:solidFill>
              <a:srgbClr val="23514E"/>
            </a:solidFill>
            <a:round/>
            <a:headEnd/>
            <a:tailEnd/>
          </a:ln>
        </p:spPr>
        <p:txBody>
          <a:bodyPr/>
          <a:lstStyle/>
          <a:p>
            <a:endParaRPr lang="en-US"/>
          </a:p>
        </p:txBody>
      </p:sp>
      <p:sp>
        <p:nvSpPr>
          <p:cNvPr id="195617" name="Line 157"/>
          <p:cNvSpPr>
            <a:spLocks noChangeShapeType="1"/>
          </p:cNvSpPr>
          <p:nvPr/>
        </p:nvSpPr>
        <p:spPr bwMode="auto">
          <a:xfrm>
            <a:off x="1144588" y="2994025"/>
            <a:ext cx="41275" cy="1588"/>
          </a:xfrm>
          <a:prstGeom prst="line">
            <a:avLst/>
          </a:prstGeom>
          <a:noFill/>
          <a:ln w="6350">
            <a:solidFill>
              <a:srgbClr val="23514E"/>
            </a:solidFill>
            <a:round/>
            <a:headEnd/>
            <a:tailEnd/>
          </a:ln>
        </p:spPr>
        <p:txBody>
          <a:bodyPr/>
          <a:lstStyle/>
          <a:p>
            <a:endParaRPr lang="en-US"/>
          </a:p>
        </p:txBody>
      </p:sp>
      <p:sp>
        <p:nvSpPr>
          <p:cNvPr id="195618" name="Line 158"/>
          <p:cNvSpPr>
            <a:spLocks noChangeShapeType="1"/>
          </p:cNvSpPr>
          <p:nvPr/>
        </p:nvSpPr>
        <p:spPr bwMode="auto">
          <a:xfrm>
            <a:off x="1144588" y="2667000"/>
            <a:ext cx="41275" cy="1588"/>
          </a:xfrm>
          <a:prstGeom prst="line">
            <a:avLst/>
          </a:prstGeom>
          <a:noFill/>
          <a:ln w="6350">
            <a:solidFill>
              <a:srgbClr val="23514E"/>
            </a:solidFill>
            <a:round/>
            <a:headEnd/>
            <a:tailEnd/>
          </a:ln>
        </p:spPr>
        <p:txBody>
          <a:bodyPr/>
          <a:lstStyle/>
          <a:p>
            <a:endParaRPr lang="en-US"/>
          </a:p>
        </p:txBody>
      </p:sp>
      <p:sp>
        <p:nvSpPr>
          <p:cNvPr id="195619" name="Line 159"/>
          <p:cNvSpPr>
            <a:spLocks noChangeShapeType="1"/>
          </p:cNvSpPr>
          <p:nvPr/>
        </p:nvSpPr>
        <p:spPr bwMode="auto">
          <a:xfrm>
            <a:off x="1144588" y="2344738"/>
            <a:ext cx="41275" cy="1587"/>
          </a:xfrm>
          <a:prstGeom prst="line">
            <a:avLst/>
          </a:prstGeom>
          <a:noFill/>
          <a:ln w="6350">
            <a:solidFill>
              <a:srgbClr val="23514E"/>
            </a:solidFill>
            <a:round/>
            <a:headEnd/>
            <a:tailEnd/>
          </a:ln>
        </p:spPr>
        <p:txBody>
          <a:bodyPr/>
          <a:lstStyle/>
          <a:p>
            <a:endParaRPr lang="en-US"/>
          </a:p>
        </p:txBody>
      </p:sp>
      <p:sp>
        <p:nvSpPr>
          <p:cNvPr id="195620" name="Rectangle 111"/>
          <p:cNvSpPr>
            <a:spLocks noChangeArrowheads="1"/>
          </p:cNvSpPr>
          <p:nvPr/>
        </p:nvSpPr>
        <p:spPr bwMode="auto">
          <a:xfrm>
            <a:off x="1195388" y="4697413"/>
            <a:ext cx="333375" cy="153987"/>
          </a:xfrm>
          <a:prstGeom prst="rect">
            <a:avLst/>
          </a:prstGeom>
          <a:noFill/>
          <a:ln w="9525">
            <a:noFill/>
            <a:miter lim="800000"/>
            <a:headEnd/>
            <a:tailEnd/>
          </a:ln>
        </p:spPr>
        <p:txBody>
          <a:bodyPr wrap="none" lIns="0" tIns="0" rIns="0" bIns="0">
            <a:spAutoFit/>
          </a:bodyPr>
          <a:lstStyle/>
          <a:p>
            <a:pPr defTabSz="914400"/>
            <a:r>
              <a:rPr lang="en-US" altLang="en-US" sz="1000">
                <a:latin typeface="Arial" charset="0"/>
              </a:rPr>
              <a:t>Admit</a:t>
            </a:r>
          </a:p>
        </p:txBody>
      </p:sp>
      <p:sp>
        <p:nvSpPr>
          <p:cNvPr id="195621" name="Line 160"/>
          <p:cNvSpPr>
            <a:spLocks noChangeShapeType="1"/>
          </p:cNvSpPr>
          <p:nvPr/>
        </p:nvSpPr>
        <p:spPr bwMode="auto">
          <a:xfrm flipV="1">
            <a:off x="1322388" y="4624388"/>
            <a:ext cx="1587" cy="46037"/>
          </a:xfrm>
          <a:prstGeom prst="line">
            <a:avLst/>
          </a:prstGeom>
          <a:noFill/>
          <a:ln w="6350">
            <a:solidFill>
              <a:srgbClr val="23514E"/>
            </a:solidFill>
            <a:round/>
            <a:headEnd/>
            <a:tailEnd/>
          </a:ln>
        </p:spPr>
        <p:txBody>
          <a:bodyPr/>
          <a:lstStyle/>
          <a:p>
            <a:endParaRPr lang="en-US"/>
          </a:p>
        </p:txBody>
      </p:sp>
      <p:sp>
        <p:nvSpPr>
          <p:cNvPr id="106536" name="Rectangle 110"/>
          <p:cNvSpPr>
            <a:spLocks noChangeArrowheads="1"/>
          </p:cNvSpPr>
          <p:nvPr/>
        </p:nvSpPr>
        <p:spPr bwMode="auto">
          <a:xfrm>
            <a:off x="1573213" y="4697413"/>
            <a:ext cx="146050" cy="161925"/>
          </a:xfrm>
          <a:prstGeom prst="rect">
            <a:avLst/>
          </a:prstGeom>
          <a:noFill/>
          <a:ln>
            <a:noFill/>
          </a:ln>
          <a:extLst>
            <a:ext uri="{909E8E84-426E-40dd-AFC4-6F175D3DCCD1}"/>
            <a:ext uri="{91240B29-F687-4f45-9708-019B960494DF}"/>
          </a:extLst>
        </p:spPr>
        <p:txBody>
          <a:bodyPr lIns="0" tIns="0" rIns="0" bIns="0">
            <a:spAutoFit/>
          </a:bodyPr>
          <a:lstStyle/>
          <a:p>
            <a:pPr algn="ctr" defTabSz="914400">
              <a:defRPr/>
            </a:pPr>
            <a:r>
              <a:rPr lang="en-US" sz="1050">
                <a:latin typeface="Arial"/>
                <a:cs typeface="Arial"/>
              </a:rPr>
              <a:t>1</a:t>
            </a:r>
          </a:p>
        </p:txBody>
      </p:sp>
      <p:sp>
        <p:nvSpPr>
          <p:cNvPr id="195623" name="Line 161"/>
          <p:cNvSpPr>
            <a:spLocks noChangeShapeType="1"/>
          </p:cNvSpPr>
          <p:nvPr/>
        </p:nvSpPr>
        <p:spPr bwMode="auto">
          <a:xfrm flipV="1">
            <a:off x="1644650" y="4624388"/>
            <a:ext cx="1588" cy="46037"/>
          </a:xfrm>
          <a:prstGeom prst="line">
            <a:avLst/>
          </a:prstGeom>
          <a:noFill/>
          <a:ln w="6350">
            <a:solidFill>
              <a:srgbClr val="23514E"/>
            </a:solidFill>
            <a:round/>
            <a:headEnd/>
            <a:tailEnd/>
          </a:ln>
        </p:spPr>
        <p:txBody>
          <a:bodyPr/>
          <a:lstStyle/>
          <a:p>
            <a:endParaRPr lang="en-US"/>
          </a:p>
        </p:txBody>
      </p:sp>
      <p:sp>
        <p:nvSpPr>
          <p:cNvPr id="106538" name="Rectangle 112"/>
          <p:cNvSpPr>
            <a:spLocks noChangeArrowheads="1"/>
          </p:cNvSpPr>
          <p:nvPr/>
        </p:nvSpPr>
        <p:spPr bwMode="auto">
          <a:xfrm>
            <a:off x="1922463" y="4697413"/>
            <a:ext cx="76200" cy="161925"/>
          </a:xfrm>
          <a:prstGeom prst="rect">
            <a:avLst/>
          </a:prstGeom>
          <a:noFill/>
          <a:ln>
            <a:noFill/>
          </a:ln>
          <a:extLst>
            <a:ext uri="{909E8E84-426E-40dd-AFC4-6F175D3DCCD1}"/>
            <a:ext uri="{91240B29-F687-4f45-9708-019B960494DF}"/>
          </a:extLst>
        </p:spPr>
        <p:txBody>
          <a:bodyPr wrap="none" lIns="0" tIns="0" rIns="0" bIns="0">
            <a:spAutoFit/>
          </a:bodyPr>
          <a:lstStyle/>
          <a:p>
            <a:pPr algn="ctr" defTabSz="914400">
              <a:defRPr/>
            </a:pPr>
            <a:r>
              <a:rPr lang="en-US" sz="1050">
                <a:latin typeface="Arial"/>
                <a:cs typeface="Arial"/>
              </a:rPr>
              <a:t>2</a:t>
            </a:r>
          </a:p>
        </p:txBody>
      </p:sp>
      <p:sp>
        <p:nvSpPr>
          <p:cNvPr id="195625" name="Line 162"/>
          <p:cNvSpPr>
            <a:spLocks noChangeShapeType="1"/>
          </p:cNvSpPr>
          <p:nvPr/>
        </p:nvSpPr>
        <p:spPr bwMode="auto">
          <a:xfrm flipV="1">
            <a:off x="1960563" y="4624388"/>
            <a:ext cx="1587" cy="46037"/>
          </a:xfrm>
          <a:prstGeom prst="line">
            <a:avLst/>
          </a:prstGeom>
          <a:noFill/>
          <a:ln w="6350">
            <a:solidFill>
              <a:srgbClr val="23514E"/>
            </a:solidFill>
            <a:round/>
            <a:headEnd/>
            <a:tailEnd/>
          </a:ln>
        </p:spPr>
        <p:txBody>
          <a:bodyPr/>
          <a:lstStyle/>
          <a:p>
            <a:endParaRPr lang="en-US"/>
          </a:p>
        </p:txBody>
      </p:sp>
      <p:sp>
        <p:nvSpPr>
          <p:cNvPr id="106540" name="Rectangle 113"/>
          <p:cNvSpPr>
            <a:spLocks noChangeArrowheads="1"/>
          </p:cNvSpPr>
          <p:nvPr/>
        </p:nvSpPr>
        <p:spPr bwMode="auto">
          <a:xfrm>
            <a:off x="2201863" y="4697413"/>
            <a:ext cx="147637" cy="161925"/>
          </a:xfrm>
          <a:prstGeom prst="rect">
            <a:avLst/>
          </a:prstGeom>
          <a:noFill/>
          <a:ln>
            <a:noFill/>
          </a:ln>
          <a:extLst>
            <a:ext uri="{909E8E84-426E-40dd-AFC4-6F175D3DCCD1}"/>
            <a:ext uri="{91240B29-F687-4f45-9708-019B960494DF}"/>
          </a:extLst>
        </p:spPr>
        <p:txBody>
          <a:bodyPr lIns="0" tIns="0" rIns="0" bIns="0">
            <a:spAutoFit/>
          </a:bodyPr>
          <a:lstStyle/>
          <a:p>
            <a:pPr algn="ctr" defTabSz="914400">
              <a:defRPr/>
            </a:pPr>
            <a:r>
              <a:rPr lang="en-US" sz="1050">
                <a:latin typeface="Arial"/>
                <a:cs typeface="Arial"/>
              </a:rPr>
              <a:t>3</a:t>
            </a:r>
          </a:p>
        </p:txBody>
      </p:sp>
      <p:sp>
        <p:nvSpPr>
          <p:cNvPr id="195627" name="Line 163"/>
          <p:cNvSpPr>
            <a:spLocks noChangeShapeType="1"/>
          </p:cNvSpPr>
          <p:nvPr/>
        </p:nvSpPr>
        <p:spPr bwMode="auto">
          <a:xfrm flipV="1">
            <a:off x="2274888" y="4624388"/>
            <a:ext cx="1587" cy="46037"/>
          </a:xfrm>
          <a:prstGeom prst="line">
            <a:avLst/>
          </a:prstGeom>
          <a:noFill/>
          <a:ln w="6350">
            <a:solidFill>
              <a:srgbClr val="23514E"/>
            </a:solidFill>
            <a:round/>
            <a:headEnd/>
            <a:tailEnd/>
          </a:ln>
        </p:spPr>
        <p:txBody>
          <a:bodyPr/>
          <a:lstStyle/>
          <a:p>
            <a:endParaRPr lang="en-US"/>
          </a:p>
        </p:txBody>
      </p:sp>
      <p:sp>
        <p:nvSpPr>
          <p:cNvPr id="106542" name="Rectangle 114"/>
          <p:cNvSpPr>
            <a:spLocks noChangeArrowheads="1"/>
          </p:cNvSpPr>
          <p:nvPr/>
        </p:nvSpPr>
        <p:spPr bwMode="auto">
          <a:xfrm>
            <a:off x="2517775" y="4697413"/>
            <a:ext cx="146050" cy="161925"/>
          </a:xfrm>
          <a:prstGeom prst="rect">
            <a:avLst/>
          </a:prstGeom>
          <a:noFill/>
          <a:ln>
            <a:noFill/>
          </a:ln>
          <a:extLst>
            <a:ext uri="{909E8E84-426E-40dd-AFC4-6F175D3DCCD1}"/>
            <a:ext uri="{91240B29-F687-4f45-9708-019B960494DF}"/>
          </a:extLst>
        </p:spPr>
        <p:txBody>
          <a:bodyPr lIns="0" tIns="0" rIns="0" bIns="0">
            <a:spAutoFit/>
          </a:bodyPr>
          <a:lstStyle/>
          <a:p>
            <a:pPr algn="ctr" defTabSz="914400">
              <a:defRPr/>
            </a:pPr>
            <a:r>
              <a:rPr lang="en-US" sz="1050">
                <a:latin typeface="Arial"/>
                <a:cs typeface="Arial"/>
              </a:rPr>
              <a:t>4</a:t>
            </a:r>
          </a:p>
        </p:txBody>
      </p:sp>
      <p:sp>
        <p:nvSpPr>
          <p:cNvPr id="195629" name="Line 164"/>
          <p:cNvSpPr>
            <a:spLocks noChangeShapeType="1"/>
          </p:cNvSpPr>
          <p:nvPr/>
        </p:nvSpPr>
        <p:spPr bwMode="auto">
          <a:xfrm flipV="1">
            <a:off x="2589213" y="4624388"/>
            <a:ext cx="1587" cy="46037"/>
          </a:xfrm>
          <a:prstGeom prst="line">
            <a:avLst/>
          </a:prstGeom>
          <a:noFill/>
          <a:ln w="6350">
            <a:solidFill>
              <a:srgbClr val="23514E"/>
            </a:solidFill>
            <a:round/>
            <a:headEnd/>
            <a:tailEnd/>
          </a:ln>
        </p:spPr>
        <p:txBody>
          <a:bodyPr/>
          <a:lstStyle/>
          <a:p>
            <a:endParaRPr lang="en-US"/>
          </a:p>
        </p:txBody>
      </p:sp>
      <p:sp>
        <p:nvSpPr>
          <p:cNvPr id="106544" name="Rectangle 115"/>
          <p:cNvSpPr>
            <a:spLocks noChangeArrowheads="1"/>
          </p:cNvSpPr>
          <p:nvPr/>
        </p:nvSpPr>
        <p:spPr bwMode="auto">
          <a:xfrm>
            <a:off x="2832100" y="4697413"/>
            <a:ext cx="146050" cy="161925"/>
          </a:xfrm>
          <a:prstGeom prst="rect">
            <a:avLst/>
          </a:prstGeom>
          <a:noFill/>
          <a:ln>
            <a:noFill/>
          </a:ln>
          <a:extLst>
            <a:ext uri="{909E8E84-426E-40dd-AFC4-6F175D3DCCD1}"/>
            <a:ext uri="{91240B29-F687-4f45-9708-019B960494DF}"/>
          </a:extLst>
        </p:spPr>
        <p:txBody>
          <a:bodyPr lIns="0" tIns="0" rIns="0" bIns="0">
            <a:spAutoFit/>
          </a:bodyPr>
          <a:lstStyle/>
          <a:p>
            <a:pPr algn="ctr" defTabSz="914400">
              <a:defRPr/>
            </a:pPr>
            <a:r>
              <a:rPr lang="en-US" sz="1050">
                <a:latin typeface="Arial"/>
                <a:cs typeface="Arial"/>
              </a:rPr>
              <a:t>5</a:t>
            </a:r>
          </a:p>
        </p:txBody>
      </p:sp>
      <p:sp>
        <p:nvSpPr>
          <p:cNvPr id="195631" name="Line 165"/>
          <p:cNvSpPr>
            <a:spLocks noChangeShapeType="1"/>
          </p:cNvSpPr>
          <p:nvPr/>
        </p:nvSpPr>
        <p:spPr bwMode="auto">
          <a:xfrm flipV="1">
            <a:off x="2905125" y="4624388"/>
            <a:ext cx="1588" cy="46037"/>
          </a:xfrm>
          <a:prstGeom prst="line">
            <a:avLst/>
          </a:prstGeom>
          <a:noFill/>
          <a:ln w="6350">
            <a:solidFill>
              <a:srgbClr val="23514E"/>
            </a:solidFill>
            <a:round/>
            <a:headEnd/>
            <a:tailEnd/>
          </a:ln>
        </p:spPr>
        <p:txBody>
          <a:bodyPr/>
          <a:lstStyle/>
          <a:p>
            <a:endParaRPr lang="en-US"/>
          </a:p>
        </p:txBody>
      </p:sp>
      <p:sp>
        <p:nvSpPr>
          <p:cNvPr id="106546" name="Rectangle 116"/>
          <p:cNvSpPr>
            <a:spLocks noChangeArrowheads="1"/>
          </p:cNvSpPr>
          <p:nvPr/>
        </p:nvSpPr>
        <p:spPr bwMode="auto">
          <a:xfrm>
            <a:off x="3146425" y="4697413"/>
            <a:ext cx="147638" cy="161925"/>
          </a:xfrm>
          <a:prstGeom prst="rect">
            <a:avLst/>
          </a:prstGeom>
          <a:noFill/>
          <a:ln>
            <a:noFill/>
          </a:ln>
          <a:extLst>
            <a:ext uri="{909E8E84-426E-40dd-AFC4-6F175D3DCCD1}"/>
            <a:ext uri="{91240B29-F687-4f45-9708-019B960494DF}"/>
          </a:extLst>
        </p:spPr>
        <p:txBody>
          <a:bodyPr lIns="0" tIns="0" rIns="0" bIns="0">
            <a:spAutoFit/>
          </a:bodyPr>
          <a:lstStyle/>
          <a:p>
            <a:pPr algn="ctr" defTabSz="914400">
              <a:defRPr/>
            </a:pPr>
            <a:r>
              <a:rPr lang="en-US" sz="1050">
                <a:latin typeface="Arial"/>
                <a:cs typeface="Arial"/>
              </a:rPr>
              <a:t>6</a:t>
            </a:r>
          </a:p>
        </p:txBody>
      </p:sp>
      <p:sp>
        <p:nvSpPr>
          <p:cNvPr id="195633" name="Line 166"/>
          <p:cNvSpPr>
            <a:spLocks noChangeShapeType="1"/>
          </p:cNvSpPr>
          <p:nvPr/>
        </p:nvSpPr>
        <p:spPr bwMode="auto">
          <a:xfrm flipV="1">
            <a:off x="3219450" y="4624388"/>
            <a:ext cx="1588" cy="46037"/>
          </a:xfrm>
          <a:prstGeom prst="line">
            <a:avLst/>
          </a:prstGeom>
          <a:noFill/>
          <a:ln w="6350">
            <a:solidFill>
              <a:srgbClr val="23514E"/>
            </a:solidFill>
            <a:round/>
            <a:headEnd/>
            <a:tailEnd/>
          </a:ln>
        </p:spPr>
        <p:txBody>
          <a:bodyPr/>
          <a:lstStyle/>
          <a:p>
            <a:endParaRPr lang="en-US"/>
          </a:p>
        </p:txBody>
      </p:sp>
      <p:sp>
        <p:nvSpPr>
          <p:cNvPr id="106548" name="Rectangle 117"/>
          <p:cNvSpPr>
            <a:spLocks noChangeArrowheads="1"/>
          </p:cNvSpPr>
          <p:nvPr/>
        </p:nvSpPr>
        <p:spPr bwMode="auto">
          <a:xfrm>
            <a:off x="3462338" y="4697413"/>
            <a:ext cx="146050" cy="161925"/>
          </a:xfrm>
          <a:prstGeom prst="rect">
            <a:avLst/>
          </a:prstGeom>
          <a:noFill/>
          <a:ln>
            <a:noFill/>
          </a:ln>
          <a:extLst>
            <a:ext uri="{909E8E84-426E-40dd-AFC4-6F175D3DCCD1}"/>
            <a:ext uri="{91240B29-F687-4f45-9708-019B960494DF}"/>
          </a:extLst>
        </p:spPr>
        <p:txBody>
          <a:bodyPr lIns="0" tIns="0" rIns="0" bIns="0">
            <a:spAutoFit/>
          </a:bodyPr>
          <a:lstStyle/>
          <a:p>
            <a:pPr algn="ctr" defTabSz="914400">
              <a:defRPr/>
            </a:pPr>
            <a:r>
              <a:rPr lang="en-US" sz="1050">
                <a:latin typeface="Arial"/>
                <a:cs typeface="Arial"/>
              </a:rPr>
              <a:t>7</a:t>
            </a:r>
          </a:p>
        </p:txBody>
      </p:sp>
      <p:sp>
        <p:nvSpPr>
          <p:cNvPr id="195635" name="Line 167"/>
          <p:cNvSpPr>
            <a:spLocks noChangeShapeType="1"/>
          </p:cNvSpPr>
          <p:nvPr/>
        </p:nvSpPr>
        <p:spPr bwMode="auto">
          <a:xfrm flipV="1">
            <a:off x="3533775" y="4624388"/>
            <a:ext cx="1588" cy="46037"/>
          </a:xfrm>
          <a:prstGeom prst="line">
            <a:avLst/>
          </a:prstGeom>
          <a:noFill/>
          <a:ln w="6350">
            <a:solidFill>
              <a:srgbClr val="23514E"/>
            </a:solidFill>
            <a:round/>
            <a:headEnd/>
            <a:tailEnd/>
          </a:ln>
        </p:spPr>
        <p:txBody>
          <a:bodyPr/>
          <a:lstStyle/>
          <a:p>
            <a:endParaRPr lang="en-US"/>
          </a:p>
        </p:txBody>
      </p:sp>
      <p:sp>
        <p:nvSpPr>
          <p:cNvPr id="106550" name="Rectangle 118"/>
          <p:cNvSpPr>
            <a:spLocks noChangeArrowheads="1"/>
          </p:cNvSpPr>
          <p:nvPr/>
        </p:nvSpPr>
        <p:spPr bwMode="auto">
          <a:xfrm>
            <a:off x="3776663" y="4697413"/>
            <a:ext cx="146050" cy="161925"/>
          </a:xfrm>
          <a:prstGeom prst="rect">
            <a:avLst/>
          </a:prstGeom>
          <a:noFill/>
          <a:ln>
            <a:noFill/>
          </a:ln>
          <a:extLst>
            <a:ext uri="{909E8E84-426E-40dd-AFC4-6F175D3DCCD1}"/>
            <a:ext uri="{91240B29-F687-4f45-9708-019B960494DF}"/>
          </a:extLst>
        </p:spPr>
        <p:txBody>
          <a:bodyPr lIns="0" tIns="0" rIns="0" bIns="0">
            <a:spAutoFit/>
          </a:bodyPr>
          <a:lstStyle/>
          <a:p>
            <a:pPr algn="ctr" defTabSz="914400">
              <a:defRPr/>
            </a:pPr>
            <a:r>
              <a:rPr lang="en-US" sz="1050">
                <a:latin typeface="Arial"/>
                <a:cs typeface="Arial"/>
              </a:rPr>
              <a:t>8</a:t>
            </a:r>
          </a:p>
        </p:txBody>
      </p:sp>
      <p:sp>
        <p:nvSpPr>
          <p:cNvPr id="195637" name="Line 168"/>
          <p:cNvSpPr>
            <a:spLocks noChangeShapeType="1"/>
          </p:cNvSpPr>
          <p:nvPr/>
        </p:nvSpPr>
        <p:spPr bwMode="auto">
          <a:xfrm flipV="1">
            <a:off x="3849688" y="4624388"/>
            <a:ext cx="1587" cy="46037"/>
          </a:xfrm>
          <a:prstGeom prst="line">
            <a:avLst/>
          </a:prstGeom>
          <a:noFill/>
          <a:ln w="6350">
            <a:solidFill>
              <a:srgbClr val="23514E"/>
            </a:solidFill>
            <a:round/>
            <a:headEnd/>
            <a:tailEnd/>
          </a:ln>
        </p:spPr>
        <p:txBody>
          <a:bodyPr/>
          <a:lstStyle/>
          <a:p>
            <a:endParaRPr lang="en-US"/>
          </a:p>
        </p:txBody>
      </p:sp>
      <p:sp>
        <p:nvSpPr>
          <p:cNvPr id="106552" name="Rectangle 119"/>
          <p:cNvSpPr>
            <a:spLocks noChangeArrowheads="1"/>
          </p:cNvSpPr>
          <p:nvPr/>
        </p:nvSpPr>
        <p:spPr bwMode="auto">
          <a:xfrm>
            <a:off x="4090988" y="4697413"/>
            <a:ext cx="146050" cy="161925"/>
          </a:xfrm>
          <a:prstGeom prst="rect">
            <a:avLst/>
          </a:prstGeom>
          <a:noFill/>
          <a:ln>
            <a:noFill/>
          </a:ln>
          <a:extLst>
            <a:ext uri="{909E8E84-426E-40dd-AFC4-6F175D3DCCD1}"/>
            <a:ext uri="{91240B29-F687-4f45-9708-019B960494DF}"/>
          </a:extLst>
        </p:spPr>
        <p:txBody>
          <a:bodyPr lIns="0" tIns="0" rIns="0" bIns="0">
            <a:spAutoFit/>
          </a:bodyPr>
          <a:lstStyle/>
          <a:p>
            <a:pPr algn="ctr" defTabSz="914400">
              <a:defRPr/>
            </a:pPr>
            <a:r>
              <a:rPr lang="en-US" sz="1050">
                <a:latin typeface="Arial"/>
                <a:cs typeface="Arial"/>
              </a:rPr>
              <a:t>9</a:t>
            </a:r>
          </a:p>
        </p:txBody>
      </p:sp>
      <p:sp>
        <p:nvSpPr>
          <p:cNvPr id="195639" name="Line 169"/>
          <p:cNvSpPr>
            <a:spLocks noChangeShapeType="1"/>
          </p:cNvSpPr>
          <p:nvPr/>
        </p:nvSpPr>
        <p:spPr bwMode="auto">
          <a:xfrm flipV="1">
            <a:off x="4164013" y="4624388"/>
            <a:ext cx="1587" cy="46037"/>
          </a:xfrm>
          <a:prstGeom prst="line">
            <a:avLst/>
          </a:prstGeom>
          <a:noFill/>
          <a:ln w="6350">
            <a:solidFill>
              <a:srgbClr val="23514E"/>
            </a:solidFill>
            <a:round/>
            <a:headEnd/>
            <a:tailEnd/>
          </a:ln>
        </p:spPr>
        <p:txBody>
          <a:bodyPr/>
          <a:lstStyle/>
          <a:p>
            <a:endParaRPr lang="en-US"/>
          </a:p>
        </p:txBody>
      </p:sp>
      <p:sp>
        <p:nvSpPr>
          <p:cNvPr id="106554" name="Rectangle 120"/>
          <p:cNvSpPr>
            <a:spLocks noChangeArrowheads="1"/>
          </p:cNvSpPr>
          <p:nvPr/>
        </p:nvSpPr>
        <p:spPr bwMode="auto">
          <a:xfrm>
            <a:off x="4405313" y="4697413"/>
            <a:ext cx="149225" cy="161925"/>
          </a:xfrm>
          <a:prstGeom prst="rect">
            <a:avLst/>
          </a:prstGeom>
          <a:noFill/>
          <a:ln>
            <a:noFill/>
          </a:ln>
          <a:extLst>
            <a:ext uri="{909E8E84-426E-40dd-AFC4-6F175D3DCCD1}"/>
            <a:ext uri="{91240B29-F687-4f45-9708-019B960494DF}"/>
          </a:extLst>
        </p:spPr>
        <p:txBody>
          <a:bodyPr wrap="none" lIns="0" tIns="0" rIns="0" bIns="0">
            <a:spAutoFit/>
          </a:bodyPr>
          <a:lstStyle/>
          <a:p>
            <a:pPr algn="ctr" defTabSz="914400">
              <a:defRPr/>
            </a:pPr>
            <a:r>
              <a:rPr lang="en-US" sz="1050">
                <a:latin typeface="Arial"/>
                <a:cs typeface="Arial"/>
              </a:rPr>
              <a:t>10</a:t>
            </a:r>
          </a:p>
        </p:txBody>
      </p:sp>
      <p:sp>
        <p:nvSpPr>
          <p:cNvPr id="195641" name="Line 170"/>
          <p:cNvSpPr>
            <a:spLocks noChangeShapeType="1"/>
          </p:cNvSpPr>
          <p:nvPr/>
        </p:nvSpPr>
        <p:spPr bwMode="auto">
          <a:xfrm flipV="1">
            <a:off x="4478338" y="4624388"/>
            <a:ext cx="1587" cy="46037"/>
          </a:xfrm>
          <a:prstGeom prst="line">
            <a:avLst/>
          </a:prstGeom>
          <a:noFill/>
          <a:ln w="6350">
            <a:solidFill>
              <a:srgbClr val="23514E"/>
            </a:solidFill>
            <a:round/>
            <a:headEnd/>
            <a:tailEnd/>
          </a:ln>
        </p:spPr>
        <p:txBody>
          <a:bodyPr/>
          <a:lstStyle/>
          <a:p>
            <a:endParaRPr lang="en-US"/>
          </a:p>
        </p:txBody>
      </p:sp>
      <p:sp>
        <p:nvSpPr>
          <p:cNvPr id="195642" name="Rectangle 186"/>
          <p:cNvSpPr>
            <a:spLocks noChangeArrowheads="1"/>
          </p:cNvSpPr>
          <p:nvPr/>
        </p:nvSpPr>
        <p:spPr bwMode="auto">
          <a:xfrm>
            <a:off x="1752600" y="4953000"/>
            <a:ext cx="2403475" cy="215900"/>
          </a:xfrm>
          <a:prstGeom prst="rect">
            <a:avLst/>
          </a:prstGeom>
          <a:noFill/>
          <a:ln w="9525">
            <a:noFill/>
            <a:miter lim="800000"/>
            <a:headEnd/>
            <a:tailEnd/>
          </a:ln>
        </p:spPr>
        <p:txBody>
          <a:bodyPr wrap="none" lIns="0" tIns="0" rIns="0" bIns="0">
            <a:spAutoFit/>
          </a:bodyPr>
          <a:lstStyle/>
          <a:p>
            <a:pPr defTabSz="914400"/>
            <a:r>
              <a:rPr lang="en-US" altLang="en-US" sz="1400" b="1">
                <a:latin typeface="Arial" charset="0"/>
              </a:rPr>
              <a:t>Duration of treatment (days)</a:t>
            </a:r>
          </a:p>
        </p:txBody>
      </p:sp>
      <p:sp>
        <p:nvSpPr>
          <p:cNvPr id="106557" name="TextBox 273"/>
          <p:cNvSpPr txBox="1">
            <a:spLocks noChangeArrowheads="1"/>
          </p:cNvSpPr>
          <p:nvPr/>
        </p:nvSpPr>
        <p:spPr bwMode="auto">
          <a:xfrm>
            <a:off x="806450" y="4497388"/>
            <a:ext cx="371475" cy="254000"/>
          </a:xfrm>
          <a:prstGeom prst="rect">
            <a:avLst/>
          </a:prstGeom>
          <a:noFill/>
          <a:ln>
            <a:noFill/>
          </a:ln>
          <a:extLst>
            <a:ext uri="{909E8E84-426E-40dd-AFC4-6F175D3DCCD1}"/>
            <a:ext uri="{91240B29-F687-4f45-9708-019B960494DF}"/>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defRPr/>
            </a:pPr>
            <a:r>
              <a:rPr lang="en-US" sz="1050">
                <a:latin typeface="Arial"/>
                <a:cs typeface="Arial"/>
              </a:rPr>
              <a:t>5.6</a:t>
            </a:r>
          </a:p>
        </p:txBody>
      </p:sp>
      <p:sp>
        <p:nvSpPr>
          <p:cNvPr id="106558" name="TextBox 274"/>
          <p:cNvSpPr txBox="1">
            <a:spLocks noChangeArrowheads="1"/>
          </p:cNvSpPr>
          <p:nvPr/>
        </p:nvSpPr>
        <p:spPr bwMode="auto">
          <a:xfrm>
            <a:off x="806450" y="4175125"/>
            <a:ext cx="371475" cy="254000"/>
          </a:xfrm>
          <a:prstGeom prst="rect">
            <a:avLst/>
          </a:prstGeom>
          <a:noFill/>
          <a:ln>
            <a:noFill/>
          </a:ln>
          <a:extLst>
            <a:ext uri="{909E8E84-426E-40dd-AFC4-6F175D3DCCD1}"/>
            <a:ext uri="{91240B29-F687-4f45-9708-019B960494DF}"/>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defRPr/>
            </a:pPr>
            <a:r>
              <a:rPr lang="en-US" sz="1050">
                <a:latin typeface="Arial"/>
                <a:cs typeface="Arial"/>
              </a:rPr>
              <a:t>6.7</a:t>
            </a:r>
          </a:p>
        </p:txBody>
      </p:sp>
      <p:sp>
        <p:nvSpPr>
          <p:cNvPr id="106559" name="TextBox 275"/>
          <p:cNvSpPr txBox="1">
            <a:spLocks noChangeArrowheads="1"/>
          </p:cNvSpPr>
          <p:nvPr/>
        </p:nvSpPr>
        <p:spPr bwMode="auto">
          <a:xfrm>
            <a:off x="806450" y="3852863"/>
            <a:ext cx="371475" cy="254000"/>
          </a:xfrm>
          <a:prstGeom prst="rect">
            <a:avLst/>
          </a:prstGeom>
          <a:noFill/>
          <a:ln>
            <a:noFill/>
          </a:ln>
          <a:extLst>
            <a:ext uri="{909E8E84-426E-40dd-AFC4-6F175D3DCCD1}"/>
            <a:ext uri="{91240B29-F687-4f45-9708-019B960494DF}"/>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defRPr/>
            </a:pPr>
            <a:r>
              <a:rPr lang="en-US" sz="1050">
                <a:latin typeface="Arial"/>
                <a:cs typeface="Arial"/>
              </a:rPr>
              <a:t>7.8</a:t>
            </a:r>
          </a:p>
        </p:txBody>
      </p:sp>
      <p:sp>
        <p:nvSpPr>
          <p:cNvPr id="106560" name="TextBox 276"/>
          <p:cNvSpPr txBox="1">
            <a:spLocks noChangeArrowheads="1"/>
          </p:cNvSpPr>
          <p:nvPr/>
        </p:nvSpPr>
        <p:spPr bwMode="auto">
          <a:xfrm>
            <a:off x="806450" y="3529013"/>
            <a:ext cx="371475" cy="254000"/>
          </a:xfrm>
          <a:prstGeom prst="rect">
            <a:avLst/>
          </a:prstGeom>
          <a:noFill/>
          <a:ln>
            <a:noFill/>
          </a:ln>
          <a:extLst>
            <a:ext uri="{909E8E84-426E-40dd-AFC4-6F175D3DCCD1}"/>
            <a:ext uri="{91240B29-F687-4f45-9708-019B960494DF}"/>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defRPr/>
            </a:pPr>
            <a:r>
              <a:rPr lang="en-US" sz="1050">
                <a:latin typeface="Arial"/>
                <a:cs typeface="Arial"/>
              </a:rPr>
              <a:t>8.9</a:t>
            </a:r>
          </a:p>
        </p:txBody>
      </p:sp>
      <p:sp>
        <p:nvSpPr>
          <p:cNvPr id="106561" name="TextBox 277"/>
          <p:cNvSpPr txBox="1">
            <a:spLocks noChangeArrowheads="1"/>
          </p:cNvSpPr>
          <p:nvPr/>
        </p:nvSpPr>
        <p:spPr bwMode="auto">
          <a:xfrm>
            <a:off x="731838" y="3206750"/>
            <a:ext cx="446087" cy="254000"/>
          </a:xfrm>
          <a:prstGeom prst="rect">
            <a:avLst/>
          </a:prstGeom>
          <a:noFill/>
          <a:ln>
            <a:noFill/>
          </a:ln>
          <a:extLst>
            <a:ext uri="{909E8E84-426E-40dd-AFC4-6F175D3DCCD1}"/>
            <a:ext uri="{91240B29-F687-4f45-9708-019B960494DF}"/>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defRPr/>
            </a:pPr>
            <a:r>
              <a:rPr lang="en-US" sz="1050">
                <a:latin typeface="Arial"/>
                <a:cs typeface="Arial"/>
              </a:rPr>
              <a:t>10.0</a:t>
            </a:r>
          </a:p>
        </p:txBody>
      </p:sp>
      <p:sp>
        <p:nvSpPr>
          <p:cNvPr id="106562" name="TextBox 278"/>
          <p:cNvSpPr txBox="1">
            <a:spLocks noChangeArrowheads="1"/>
          </p:cNvSpPr>
          <p:nvPr/>
        </p:nvSpPr>
        <p:spPr bwMode="auto">
          <a:xfrm>
            <a:off x="741363" y="2884488"/>
            <a:ext cx="436562" cy="254000"/>
          </a:xfrm>
          <a:prstGeom prst="rect">
            <a:avLst/>
          </a:prstGeom>
          <a:noFill/>
          <a:ln>
            <a:noFill/>
          </a:ln>
          <a:extLst>
            <a:ext uri="{909E8E84-426E-40dd-AFC4-6F175D3DCCD1}"/>
            <a:ext uri="{91240B29-F687-4f45-9708-019B960494DF}"/>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defRPr/>
            </a:pPr>
            <a:r>
              <a:rPr lang="en-US" sz="1050" dirty="0">
                <a:latin typeface="Arial"/>
                <a:cs typeface="Arial"/>
              </a:rPr>
              <a:t>11.1</a:t>
            </a:r>
          </a:p>
        </p:txBody>
      </p:sp>
      <p:sp>
        <p:nvSpPr>
          <p:cNvPr id="106563" name="TextBox 279"/>
          <p:cNvSpPr txBox="1">
            <a:spLocks noChangeArrowheads="1"/>
          </p:cNvSpPr>
          <p:nvPr/>
        </p:nvSpPr>
        <p:spPr bwMode="auto">
          <a:xfrm>
            <a:off x="731838" y="2562225"/>
            <a:ext cx="446087" cy="254000"/>
          </a:xfrm>
          <a:prstGeom prst="rect">
            <a:avLst/>
          </a:prstGeom>
          <a:noFill/>
          <a:ln>
            <a:noFill/>
          </a:ln>
          <a:extLst>
            <a:ext uri="{909E8E84-426E-40dd-AFC4-6F175D3DCCD1}"/>
            <a:ext uri="{91240B29-F687-4f45-9708-019B960494DF}"/>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defRPr/>
            </a:pPr>
            <a:r>
              <a:rPr lang="en-US" sz="1050">
                <a:latin typeface="Arial"/>
                <a:cs typeface="Arial"/>
              </a:rPr>
              <a:t>12.2</a:t>
            </a:r>
          </a:p>
        </p:txBody>
      </p:sp>
      <p:sp>
        <p:nvSpPr>
          <p:cNvPr id="106564" name="TextBox 280"/>
          <p:cNvSpPr txBox="1">
            <a:spLocks noChangeArrowheads="1"/>
          </p:cNvSpPr>
          <p:nvPr/>
        </p:nvSpPr>
        <p:spPr bwMode="auto">
          <a:xfrm>
            <a:off x="731838" y="2239963"/>
            <a:ext cx="446087" cy="254000"/>
          </a:xfrm>
          <a:prstGeom prst="rect">
            <a:avLst/>
          </a:prstGeom>
          <a:noFill/>
          <a:ln>
            <a:noFill/>
          </a:ln>
          <a:extLst>
            <a:ext uri="{909E8E84-426E-40dd-AFC4-6F175D3DCCD1}"/>
            <a:ext uri="{91240B29-F687-4f45-9708-019B960494DF}"/>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defRPr/>
            </a:pPr>
            <a:r>
              <a:rPr lang="en-US" sz="1050">
                <a:latin typeface="Arial"/>
                <a:cs typeface="Arial"/>
              </a:rPr>
              <a:t>13.3</a:t>
            </a:r>
          </a:p>
        </p:txBody>
      </p:sp>
      <p:sp>
        <p:nvSpPr>
          <p:cNvPr id="195651" name="Text Box 79"/>
          <p:cNvSpPr txBox="1">
            <a:spLocks noChangeArrowheads="1"/>
          </p:cNvSpPr>
          <p:nvPr/>
        </p:nvSpPr>
        <p:spPr bwMode="auto">
          <a:xfrm>
            <a:off x="1854200" y="4283075"/>
            <a:ext cx="1403350" cy="254000"/>
          </a:xfrm>
          <a:prstGeom prst="rect">
            <a:avLst/>
          </a:prstGeom>
          <a:noFill/>
          <a:ln w="9525">
            <a:noFill/>
            <a:miter lim="800000"/>
            <a:headEnd/>
            <a:tailEnd/>
          </a:ln>
        </p:spPr>
        <p:txBody>
          <a:bodyPr>
            <a:spAutoFit/>
          </a:bodyPr>
          <a:lstStyle/>
          <a:p>
            <a:pPr>
              <a:spcBef>
                <a:spcPct val="50000"/>
              </a:spcBef>
            </a:pPr>
            <a:r>
              <a:rPr lang="en-US" altLang="en-US" sz="1000">
                <a:latin typeface="Arial" charset="0"/>
                <a:ea typeface="Open Sans"/>
                <a:cs typeface="Open Sans"/>
              </a:rPr>
              <a:t>*p &lt; 0.01; </a:t>
            </a:r>
            <a:r>
              <a:rPr lang="en-US" altLang="en-US" sz="1000" baseline="30000">
                <a:latin typeface="Arial" charset="0"/>
                <a:ea typeface="Open Sans"/>
                <a:cs typeface="Open Sans"/>
              </a:rPr>
              <a:t>¶</a:t>
            </a:r>
            <a:r>
              <a:rPr lang="en-US" altLang="en-US" sz="1000">
                <a:latin typeface="Arial" charset="0"/>
                <a:ea typeface="Open Sans"/>
                <a:cs typeface="Open Sans"/>
              </a:rPr>
              <a:t>p &lt; 0.05.</a:t>
            </a:r>
          </a:p>
        </p:txBody>
      </p:sp>
      <p:sp>
        <p:nvSpPr>
          <p:cNvPr id="106566" name="Rectangle 147"/>
          <p:cNvSpPr>
            <a:spLocks noChangeArrowheads="1"/>
          </p:cNvSpPr>
          <p:nvPr/>
        </p:nvSpPr>
        <p:spPr bwMode="auto">
          <a:xfrm>
            <a:off x="3805238" y="3175000"/>
            <a:ext cx="50800" cy="107950"/>
          </a:xfrm>
          <a:prstGeom prst="rect">
            <a:avLst/>
          </a:prstGeom>
          <a:noFill/>
          <a:ln>
            <a:noFill/>
          </a:ln>
          <a:extLst>
            <a:ext uri="{909E8E84-426E-40dd-AFC4-6F175D3DCCD1}"/>
            <a:ext uri="{91240B29-F687-4f45-9708-019B960494DF}"/>
          </a:extLst>
        </p:spPr>
        <p:txBody>
          <a:bodyPr wrap="none" lIns="0" tIns="0" rIns="0" bIns="0">
            <a:spAutoFit/>
          </a:bodyPr>
          <a:lstStyle/>
          <a:p>
            <a:pPr defTabSz="914400">
              <a:defRPr/>
            </a:pPr>
            <a:r>
              <a:rPr lang="en-US" sz="1050" baseline="30000">
                <a:latin typeface="Arial"/>
                <a:cs typeface="Arial"/>
              </a:rPr>
              <a:t>¶</a:t>
            </a:r>
            <a:endParaRPr lang="en-US" sz="1050">
              <a:latin typeface="Arial"/>
              <a:cs typeface="Arial"/>
            </a:endParaRPr>
          </a:p>
        </p:txBody>
      </p:sp>
      <p:sp>
        <p:nvSpPr>
          <p:cNvPr id="195653" name="Text Box 79"/>
          <p:cNvSpPr txBox="1">
            <a:spLocks noChangeArrowheads="1"/>
          </p:cNvSpPr>
          <p:nvPr/>
        </p:nvSpPr>
        <p:spPr bwMode="auto">
          <a:xfrm>
            <a:off x="4122738" y="2922588"/>
            <a:ext cx="573087" cy="307975"/>
          </a:xfrm>
          <a:prstGeom prst="rect">
            <a:avLst/>
          </a:prstGeom>
          <a:noFill/>
          <a:ln w="9525">
            <a:noFill/>
            <a:miter lim="800000"/>
            <a:headEnd/>
            <a:tailEnd/>
          </a:ln>
        </p:spPr>
        <p:txBody>
          <a:bodyPr>
            <a:spAutoFit/>
          </a:bodyPr>
          <a:lstStyle/>
          <a:p>
            <a:pPr>
              <a:spcBef>
                <a:spcPct val="50000"/>
              </a:spcBef>
            </a:pPr>
            <a:r>
              <a:rPr lang="en-US" altLang="en-US" sz="1400">
                <a:latin typeface="Arial" charset="0"/>
                <a:ea typeface="Open Sans"/>
                <a:cs typeface="Open Sans"/>
              </a:rPr>
              <a:t>SSI</a:t>
            </a:r>
          </a:p>
        </p:txBody>
      </p:sp>
      <p:sp>
        <p:nvSpPr>
          <p:cNvPr id="195654" name="Text Box 79"/>
          <p:cNvSpPr txBox="1">
            <a:spLocks noChangeArrowheads="1"/>
          </p:cNvSpPr>
          <p:nvPr/>
        </p:nvSpPr>
        <p:spPr bwMode="auto">
          <a:xfrm>
            <a:off x="4122738" y="4283075"/>
            <a:ext cx="573087" cy="307975"/>
          </a:xfrm>
          <a:prstGeom prst="rect">
            <a:avLst/>
          </a:prstGeom>
          <a:noFill/>
          <a:ln w="9525">
            <a:noFill/>
            <a:miter lim="800000"/>
            <a:headEnd/>
            <a:tailEnd/>
          </a:ln>
        </p:spPr>
        <p:txBody>
          <a:bodyPr>
            <a:spAutoFit/>
          </a:bodyPr>
          <a:lstStyle/>
          <a:p>
            <a:pPr>
              <a:spcBef>
                <a:spcPct val="50000"/>
              </a:spcBef>
            </a:pPr>
            <a:r>
              <a:rPr lang="en-US" altLang="en-US" sz="1400">
                <a:latin typeface="Arial" charset="0"/>
                <a:ea typeface="Open Sans"/>
                <a:cs typeface="Open Sans"/>
              </a:rPr>
              <a:t>BBI</a:t>
            </a:r>
          </a:p>
        </p:txBody>
      </p:sp>
      <p:grpSp>
        <p:nvGrpSpPr>
          <p:cNvPr id="195655" name="Group 65"/>
          <p:cNvGrpSpPr>
            <a:grpSpLocks/>
          </p:cNvGrpSpPr>
          <p:nvPr/>
        </p:nvGrpSpPr>
        <p:grpSpPr bwMode="auto">
          <a:xfrm>
            <a:off x="8262938" y="3932238"/>
            <a:ext cx="57150" cy="125412"/>
            <a:chOff x="2317" y="2455"/>
            <a:chExt cx="36" cy="100"/>
          </a:xfrm>
        </p:grpSpPr>
        <p:sp>
          <p:nvSpPr>
            <p:cNvPr id="195766" name="Line 63"/>
            <p:cNvSpPr>
              <a:spLocks noChangeShapeType="1"/>
            </p:cNvSpPr>
            <p:nvPr/>
          </p:nvSpPr>
          <p:spPr bwMode="auto">
            <a:xfrm>
              <a:off x="2335" y="2455"/>
              <a:ext cx="1" cy="100"/>
            </a:xfrm>
            <a:prstGeom prst="line">
              <a:avLst/>
            </a:prstGeom>
            <a:noFill/>
            <a:ln w="8">
              <a:solidFill>
                <a:srgbClr val="7B1616"/>
              </a:solidFill>
              <a:round/>
              <a:headEnd/>
              <a:tailEnd/>
            </a:ln>
          </p:spPr>
          <p:txBody>
            <a:bodyPr/>
            <a:lstStyle/>
            <a:p>
              <a:endParaRPr lang="en-US"/>
            </a:p>
          </p:txBody>
        </p:sp>
        <p:sp>
          <p:nvSpPr>
            <p:cNvPr id="195767" name="Line 64"/>
            <p:cNvSpPr>
              <a:spLocks noChangeShapeType="1"/>
            </p:cNvSpPr>
            <p:nvPr/>
          </p:nvSpPr>
          <p:spPr bwMode="auto">
            <a:xfrm>
              <a:off x="2317" y="2455"/>
              <a:ext cx="36" cy="1"/>
            </a:xfrm>
            <a:prstGeom prst="line">
              <a:avLst/>
            </a:prstGeom>
            <a:noFill/>
            <a:ln w="8">
              <a:solidFill>
                <a:srgbClr val="7B1616"/>
              </a:solidFill>
              <a:round/>
              <a:headEnd/>
              <a:tailEnd/>
            </a:ln>
          </p:spPr>
          <p:txBody>
            <a:bodyPr/>
            <a:lstStyle/>
            <a:p>
              <a:endParaRPr lang="en-US"/>
            </a:p>
          </p:txBody>
        </p:sp>
      </p:grpSp>
      <p:sp>
        <p:nvSpPr>
          <p:cNvPr id="106570" name="Rectangle 110"/>
          <p:cNvSpPr>
            <a:spLocks noChangeArrowheads="1"/>
          </p:cNvSpPr>
          <p:nvPr/>
        </p:nvSpPr>
        <p:spPr bwMode="auto">
          <a:xfrm>
            <a:off x="5562600" y="4697413"/>
            <a:ext cx="147638" cy="161925"/>
          </a:xfrm>
          <a:prstGeom prst="rect">
            <a:avLst/>
          </a:prstGeom>
          <a:noFill/>
          <a:ln>
            <a:noFill/>
          </a:ln>
          <a:extLst>
            <a:ext uri="{909E8E84-426E-40dd-AFC4-6F175D3DCCD1}"/>
            <a:ext uri="{91240B29-F687-4f45-9708-019B960494DF}"/>
          </a:extLst>
        </p:spPr>
        <p:txBody>
          <a:bodyPr lIns="0" tIns="0" rIns="0" bIns="0">
            <a:spAutoFit/>
          </a:bodyPr>
          <a:lstStyle/>
          <a:p>
            <a:pPr algn="ctr" defTabSz="914400">
              <a:defRPr/>
            </a:pPr>
            <a:r>
              <a:rPr lang="en-US" sz="1050">
                <a:latin typeface="Arial"/>
                <a:cs typeface="Arial"/>
              </a:rPr>
              <a:t>1</a:t>
            </a:r>
          </a:p>
        </p:txBody>
      </p:sp>
      <p:sp>
        <p:nvSpPr>
          <p:cNvPr id="195657" name="Rectangle 111"/>
          <p:cNvSpPr>
            <a:spLocks noChangeArrowheads="1"/>
          </p:cNvSpPr>
          <p:nvPr/>
        </p:nvSpPr>
        <p:spPr bwMode="auto">
          <a:xfrm>
            <a:off x="5010150" y="4697413"/>
            <a:ext cx="538163" cy="307975"/>
          </a:xfrm>
          <a:prstGeom prst="rect">
            <a:avLst/>
          </a:prstGeom>
          <a:noFill/>
          <a:ln w="9525">
            <a:noFill/>
            <a:miter lim="800000"/>
            <a:headEnd/>
            <a:tailEnd/>
          </a:ln>
        </p:spPr>
        <p:txBody>
          <a:bodyPr lIns="0" tIns="0" rIns="0" bIns="0">
            <a:spAutoFit/>
          </a:bodyPr>
          <a:lstStyle/>
          <a:p>
            <a:pPr algn="ctr" defTabSz="914400"/>
            <a:r>
              <a:rPr lang="en-US" altLang="en-US" sz="1000">
                <a:latin typeface="Arial" charset="0"/>
              </a:rPr>
              <a:t>Randomi-zation</a:t>
            </a:r>
          </a:p>
        </p:txBody>
      </p:sp>
      <p:sp>
        <p:nvSpPr>
          <p:cNvPr id="106572" name="Rectangle 112"/>
          <p:cNvSpPr>
            <a:spLocks noChangeArrowheads="1"/>
          </p:cNvSpPr>
          <p:nvPr/>
        </p:nvSpPr>
        <p:spPr bwMode="auto">
          <a:xfrm>
            <a:off x="5937250" y="4697413"/>
            <a:ext cx="76200" cy="161925"/>
          </a:xfrm>
          <a:prstGeom prst="rect">
            <a:avLst/>
          </a:prstGeom>
          <a:noFill/>
          <a:ln>
            <a:noFill/>
          </a:ln>
          <a:extLst>
            <a:ext uri="{909E8E84-426E-40dd-AFC4-6F175D3DCCD1}"/>
            <a:ext uri="{91240B29-F687-4f45-9708-019B960494DF}"/>
          </a:extLst>
        </p:spPr>
        <p:txBody>
          <a:bodyPr wrap="none" lIns="0" tIns="0" rIns="0" bIns="0">
            <a:spAutoFit/>
          </a:bodyPr>
          <a:lstStyle/>
          <a:p>
            <a:pPr algn="ctr" defTabSz="914400">
              <a:defRPr/>
            </a:pPr>
            <a:r>
              <a:rPr lang="en-US" sz="1050">
                <a:latin typeface="Arial"/>
                <a:cs typeface="Arial"/>
              </a:rPr>
              <a:t>2</a:t>
            </a:r>
          </a:p>
        </p:txBody>
      </p:sp>
      <p:sp>
        <p:nvSpPr>
          <p:cNvPr id="106573" name="Rectangle 113"/>
          <p:cNvSpPr>
            <a:spLocks noChangeArrowheads="1"/>
          </p:cNvSpPr>
          <p:nvPr/>
        </p:nvSpPr>
        <p:spPr bwMode="auto">
          <a:xfrm>
            <a:off x="6227763" y="4697413"/>
            <a:ext cx="146050" cy="161925"/>
          </a:xfrm>
          <a:prstGeom prst="rect">
            <a:avLst/>
          </a:prstGeom>
          <a:noFill/>
          <a:ln>
            <a:noFill/>
          </a:ln>
          <a:extLst>
            <a:ext uri="{909E8E84-426E-40dd-AFC4-6F175D3DCCD1}"/>
            <a:ext uri="{91240B29-F687-4f45-9708-019B960494DF}"/>
          </a:extLst>
        </p:spPr>
        <p:txBody>
          <a:bodyPr lIns="0" tIns="0" rIns="0" bIns="0">
            <a:spAutoFit/>
          </a:bodyPr>
          <a:lstStyle/>
          <a:p>
            <a:pPr algn="ctr" defTabSz="914400">
              <a:defRPr/>
            </a:pPr>
            <a:r>
              <a:rPr lang="en-US" sz="1050">
                <a:latin typeface="Arial"/>
                <a:cs typeface="Arial"/>
              </a:rPr>
              <a:t>3</a:t>
            </a:r>
          </a:p>
        </p:txBody>
      </p:sp>
      <p:sp>
        <p:nvSpPr>
          <p:cNvPr id="106574" name="Rectangle 114"/>
          <p:cNvSpPr>
            <a:spLocks noChangeArrowheads="1"/>
          </p:cNvSpPr>
          <p:nvPr/>
        </p:nvSpPr>
        <p:spPr bwMode="auto">
          <a:xfrm>
            <a:off x="6559550" y="4697413"/>
            <a:ext cx="147638" cy="161925"/>
          </a:xfrm>
          <a:prstGeom prst="rect">
            <a:avLst/>
          </a:prstGeom>
          <a:noFill/>
          <a:ln>
            <a:noFill/>
          </a:ln>
          <a:extLst>
            <a:ext uri="{909E8E84-426E-40dd-AFC4-6F175D3DCCD1}"/>
            <a:ext uri="{91240B29-F687-4f45-9708-019B960494DF}"/>
          </a:extLst>
        </p:spPr>
        <p:txBody>
          <a:bodyPr lIns="0" tIns="0" rIns="0" bIns="0">
            <a:spAutoFit/>
          </a:bodyPr>
          <a:lstStyle/>
          <a:p>
            <a:pPr algn="ctr" defTabSz="914400">
              <a:defRPr/>
            </a:pPr>
            <a:r>
              <a:rPr lang="en-US" sz="1050">
                <a:latin typeface="Arial"/>
                <a:cs typeface="Arial"/>
              </a:rPr>
              <a:t>4</a:t>
            </a:r>
          </a:p>
        </p:txBody>
      </p:sp>
      <p:sp>
        <p:nvSpPr>
          <p:cNvPr id="106575" name="Rectangle 115"/>
          <p:cNvSpPr>
            <a:spLocks noChangeArrowheads="1"/>
          </p:cNvSpPr>
          <p:nvPr/>
        </p:nvSpPr>
        <p:spPr bwMode="auto">
          <a:xfrm>
            <a:off x="6892925" y="4697413"/>
            <a:ext cx="146050" cy="161925"/>
          </a:xfrm>
          <a:prstGeom prst="rect">
            <a:avLst/>
          </a:prstGeom>
          <a:noFill/>
          <a:ln>
            <a:noFill/>
          </a:ln>
          <a:extLst>
            <a:ext uri="{909E8E84-426E-40dd-AFC4-6F175D3DCCD1}"/>
            <a:ext uri="{91240B29-F687-4f45-9708-019B960494DF}"/>
          </a:extLst>
        </p:spPr>
        <p:txBody>
          <a:bodyPr lIns="0" tIns="0" rIns="0" bIns="0">
            <a:spAutoFit/>
          </a:bodyPr>
          <a:lstStyle/>
          <a:p>
            <a:pPr algn="ctr" defTabSz="914400">
              <a:defRPr/>
            </a:pPr>
            <a:r>
              <a:rPr lang="en-US" sz="1050">
                <a:latin typeface="Arial"/>
                <a:cs typeface="Arial"/>
              </a:rPr>
              <a:t>5</a:t>
            </a:r>
          </a:p>
        </p:txBody>
      </p:sp>
      <p:sp>
        <p:nvSpPr>
          <p:cNvPr id="106576" name="Rectangle 116"/>
          <p:cNvSpPr>
            <a:spLocks noChangeArrowheads="1"/>
          </p:cNvSpPr>
          <p:nvPr/>
        </p:nvSpPr>
        <p:spPr bwMode="auto">
          <a:xfrm>
            <a:off x="7224713" y="4697413"/>
            <a:ext cx="146050" cy="161925"/>
          </a:xfrm>
          <a:prstGeom prst="rect">
            <a:avLst/>
          </a:prstGeom>
          <a:noFill/>
          <a:ln>
            <a:noFill/>
          </a:ln>
          <a:extLst>
            <a:ext uri="{909E8E84-426E-40dd-AFC4-6F175D3DCCD1}"/>
            <a:ext uri="{91240B29-F687-4f45-9708-019B960494DF}"/>
          </a:extLst>
        </p:spPr>
        <p:txBody>
          <a:bodyPr lIns="0" tIns="0" rIns="0" bIns="0">
            <a:spAutoFit/>
          </a:bodyPr>
          <a:lstStyle/>
          <a:p>
            <a:pPr algn="ctr" defTabSz="914400">
              <a:defRPr/>
            </a:pPr>
            <a:r>
              <a:rPr lang="en-US" sz="1050">
                <a:latin typeface="Arial"/>
                <a:cs typeface="Arial"/>
              </a:rPr>
              <a:t>6</a:t>
            </a:r>
          </a:p>
        </p:txBody>
      </p:sp>
      <p:sp>
        <p:nvSpPr>
          <p:cNvPr id="106577" name="Rectangle 117"/>
          <p:cNvSpPr>
            <a:spLocks noChangeArrowheads="1"/>
          </p:cNvSpPr>
          <p:nvPr/>
        </p:nvSpPr>
        <p:spPr bwMode="auto">
          <a:xfrm>
            <a:off x="7558088" y="4697413"/>
            <a:ext cx="146050" cy="161925"/>
          </a:xfrm>
          <a:prstGeom prst="rect">
            <a:avLst/>
          </a:prstGeom>
          <a:noFill/>
          <a:ln>
            <a:noFill/>
          </a:ln>
          <a:extLst>
            <a:ext uri="{909E8E84-426E-40dd-AFC4-6F175D3DCCD1}"/>
            <a:ext uri="{91240B29-F687-4f45-9708-019B960494DF}"/>
          </a:extLst>
        </p:spPr>
        <p:txBody>
          <a:bodyPr lIns="0" tIns="0" rIns="0" bIns="0">
            <a:spAutoFit/>
          </a:bodyPr>
          <a:lstStyle/>
          <a:p>
            <a:pPr algn="ctr" defTabSz="914400">
              <a:defRPr/>
            </a:pPr>
            <a:r>
              <a:rPr lang="en-US" sz="1050">
                <a:latin typeface="Arial"/>
                <a:cs typeface="Arial"/>
              </a:rPr>
              <a:t>7</a:t>
            </a:r>
          </a:p>
        </p:txBody>
      </p:sp>
      <p:sp>
        <p:nvSpPr>
          <p:cNvPr id="106578" name="Rectangle 118"/>
          <p:cNvSpPr>
            <a:spLocks noChangeArrowheads="1"/>
          </p:cNvSpPr>
          <p:nvPr/>
        </p:nvSpPr>
        <p:spPr bwMode="auto">
          <a:xfrm>
            <a:off x="7889875" y="4697413"/>
            <a:ext cx="146050" cy="161925"/>
          </a:xfrm>
          <a:prstGeom prst="rect">
            <a:avLst/>
          </a:prstGeom>
          <a:noFill/>
          <a:ln>
            <a:noFill/>
          </a:ln>
          <a:extLst>
            <a:ext uri="{909E8E84-426E-40dd-AFC4-6F175D3DCCD1}"/>
            <a:ext uri="{91240B29-F687-4f45-9708-019B960494DF}"/>
          </a:extLst>
        </p:spPr>
        <p:txBody>
          <a:bodyPr lIns="0" tIns="0" rIns="0" bIns="0">
            <a:spAutoFit/>
          </a:bodyPr>
          <a:lstStyle/>
          <a:p>
            <a:pPr algn="ctr" defTabSz="914400">
              <a:defRPr/>
            </a:pPr>
            <a:r>
              <a:rPr lang="en-US" sz="1050">
                <a:latin typeface="Arial"/>
                <a:cs typeface="Arial"/>
              </a:rPr>
              <a:t>8</a:t>
            </a:r>
          </a:p>
        </p:txBody>
      </p:sp>
      <p:sp>
        <p:nvSpPr>
          <p:cNvPr id="106579" name="Rectangle 119"/>
          <p:cNvSpPr>
            <a:spLocks noChangeArrowheads="1"/>
          </p:cNvSpPr>
          <p:nvPr/>
        </p:nvSpPr>
        <p:spPr bwMode="auto">
          <a:xfrm>
            <a:off x="8221663" y="4697413"/>
            <a:ext cx="146050" cy="161925"/>
          </a:xfrm>
          <a:prstGeom prst="rect">
            <a:avLst/>
          </a:prstGeom>
          <a:noFill/>
          <a:ln>
            <a:noFill/>
          </a:ln>
          <a:extLst>
            <a:ext uri="{909E8E84-426E-40dd-AFC4-6F175D3DCCD1}"/>
            <a:ext uri="{91240B29-F687-4f45-9708-019B960494DF}"/>
          </a:extLst>
        </p:spPr>
        <p:txBody>
          <a:bodyPr lIns="0" tIns="0" rIns="0" bIns="0">
            <a:spAutoFit/>
          </a:bodyPr>
          <a:lstStyle/>
          <a:p>
            <a:pPr algn="ctr" defTabSz="914400">
              <a:defRPr/>
            </a:pPr>
            <a:r>
              <a:rPr lang="en-US" sz="1050">
                <a:latin typeface="Arial"/>
                <a:cs typeface="Arial"/>
              </a:rPr>
              <a:t>9</a:t>
            </a:r>
          </a:p>
        </p:txBody>
      </p:sp>
      <p:sp>
        <p:nvSpPr>
          <p:cNvPr id="195666" name="Line 151"/>
          <p:cNvSpPr>
            <a:spLocks noChangeShapeType="1"/>
          </p:cNvSpPr>
          <p:nvPr/>
        </p:nvSpPr>
        <p:spPr bwMode="auto">
          <a:xfrm>
            <a:off x="5010150" y="2284413"/>
            <a:ext cx="1588" cy="2335212"/>
          </a:xfrm>
          <a:prstGeom prst="line">
            <a:avLst/>
          </a:prstGeom>
          <a:noFill/>
          <a:ln w="6350">
            <a:solidFill>
              <a:schemeClr val="tx1"/>
            </a:solidFill>
            <a:round/>
            <a:headEnd/>
            <a:tailEnd/>
          </a:ln>
        </p:spPr>
        <p:txBody>
          <a:bodyPr/>
          <a:lstStyle/>
          <a:p>
            <a:endParaRPr lang="en-US"/>
          </a:p>
        </p:txBody>
      </p:sp>
      <p:sp>
        <p:nvSpPr>
          <p:cNvPr id="189" name="Line 152"/>
          <p:cNvSpPr>
            <a:spLocks noChangeShapeType="1"/>
          </p:cNvSpPr>
          <p:nvPr/>
        </p:nvSpPr>
        <p:spPr bwMode="auto">
          <a:xfrm>
            <a:off x="4968875" y="4624388"/>
            <a:ext cx="3325813" cy="0"/>
          </a:xfrm>
          <a:prstGeom prst="line">
            <a:avLst/>
          </a:prstGeom>
          <a:noFill/>
          <a:ln w="6350">
            <a:solidFill>
              <a:srgbClr val="23514E"/>
            </a:solidFill>
            <a:round/>
            <a:headEnd/>
            <a:tailEnd/>
          </a:ln>
          <a:extLst/>
        </p:spPr>
        <p:txBody>
          <a:bodyPr/>
          <a:lstStyle/>
          <a:p>
            <a:pPr>
              <a:defRPr/>
            </a:pPr>
            <a:endParaRPr lang="en-US" sz="1050">
              <a:ln w="57150" cmpd="sng">
                <a:solidFill>
                  <a:schemeClr val="tx1"/>
                </a:solidFill>
              </a:ln>
              <a:latin typeface="Arial"/>
              <a:cs typeface="Arial"/>
            </a:endParaRPr>
          </a:p>
        </p:txBody>
      </p:sp>
      <p:sp>
        <p:nvSpPr>
          <p:cNvPr id="195668" name="Line 153"/>
          <p:cNvSpPr>
            <a:spLocks noChangeShapeType="1"/>
          </p:cNvSpPr>
          <p:nvPr/>
        </p:nvSpPr>
        <p:spPr bwMode="auto">
          <a:xfrm>
            <a:off x="4968875" y="4164013"/>
            <a:ext cx="41275" cy="1587"/>
          </a:xfrm>
          <a:prstGeom prst="line">
            <a:avLst/>
          </a:prstGeom>
          <a:noFill/>
          <a:ln w="6350">
            <a:solidFill>
              <a:schemeClr val="tx1"/>
            </a:solidFill>
            <a:round/>
            <a:headEnd/>
            <a:tailEnd/>
          </a:ln>
        </p:spPr>
        <p:txBody>
          <a:bodyPr/>
          <a:lstStyle/>
          <a:p>
            <a:endParaRPr lang="en-US"/>
          </a:p>
        </p:txBody>
      </p:sp>
      <p:sp>
        <p:nvSpPr>
          <p:cNvPr id="195669" name="Line 156"/>
          <p:cNvSpPr>
            <a:spLocks noChangeShapeType="1"/>
          </p:cNvSpPr>
          <p:nvPr/>
        </p:nvSpPr>
        <p:spPr bwMode="auto">
          <a:xfrm>
            <a:off x="4968875" y="3709988"/>
            <a:ext cx="41275" cy="0"/>
          </a:xfrm>
          <a:prstGeom prst="line">
            <a:avLst/>
          </a:prstGeom>
          <a:noFill/>
          <a:ln w="6350">
            <a:solidFill>
              <a:schemeClr val="tx1"/>
            </a:solidFill>
            <a:round/>
            <a:headEnd/>
            <a:tailEnd/>
          </a:ln>
        </p:spPr>
        <p:txBody>
          <a:bodyPr/>
          <a:lstStyle/>
          <a:p>
            <a:endParaRPr lang="en-US"/>
          </a:p>
        </p:txBody>
      </p:sp>
      <p:sp>
        <p:nvSpPr>
          <p:cNvPr id="195670" name="Line 157"/>
          <p:cNvSpPr>
            <a:spLocks noChangeShapeType="1"/>
          </p:cNvSpPr>
          <p:nvPr/>
        </p:nvSpPr>
        <p:spPr bwMode="auto">
          <a:xfrm>
            <a:off x="4968875" y="3254375"/>
            <a:ext cx="41275" cy="1588"/>
          </a:xfrm>
          <a:prstGeom prst="line">
            <a:avLst/>
          </a:prstGeom>
          <a:noFill/>
          <a:ln w="6350">
            <a:solidFill>
              <a:schemeClr val="tx1"/>
            </a:solidFill>
            <a:round/>
            <a:headEnd/>
            <a:tailEnd/>
          </a:ln>
        </p:spPr>
        <p:txBody>
          <a:bodyPr/>
          <a:lstStyle/>
          <a:p>
            <a:endParaRPr lang="en-US"/>
          </a:p>
        </p:txBody>
      </p:sp>
      <p:sp>
        <p:nvSpPr>
          <p:cNvPr id="195671" name="Line 158"/>
          <p:cNvSpPr>
            <a:spLocks noChangeShapeType="1"/>
          </p:cNvSpPr>
          <p:nvPr/>
        </p:nvSpPr>
        <p:spPr bwMode="auto">
          <a:xfrm>
            <a:off x="4968875" y="2800350"/>
            <a:ext cx="41275" cy="0"/>
          </a:xfrm>
          <a:prstGeom prst="line">
            <a:avLst/>
          </a:prstGeom>
          <a:noFill/>
          <a:ln w="6350">
            <a:solidFill>
              <a:schemeClr val="tx1"/>
            </a:solidFill>
            <a:round/>
            <a:headEnd/>
            <a:tailEnd/>
          </a:ln>
        </p:spPr>
        <p:txBody>
          <a:bodyPr/>
          <a:lstStyle/>
          <a:p>
            <a:endParaRPr lang="en-US"/>
          </a:p>
        </p:txBody>
      </p:sp>
      <p:sp>
        <p:nvSpPr>
          <p:cNvPr id="195672" name="Line 159"/>
          <p:cNvSpPr>
            <a:spLocks noChangeShapeType="1"/>
          </p:cNvSpPr>
          <p:nvPr/>
        </p:nvSpPr>
        <p:spPr bwMode="auto">
          <a:xfrm>
            <a:off x="4968875" y="2344738"/>
            <a:ext cx="41275" cy="1587"/>
          </a:xfrm>
          <a:prstGeom prst="line">
            <a:avLst/>
          </a:prstGeom>
          <a:noFill/>
          <a:ln w="6350">
            <a:solidFill>
              <a:schemeClr val="tx1"/>
            </a:solidFill>
            <a:round/>
            <a:headEnd/>
            <a:tailEnd/>
          </a:ln>
        </p:spPr>
        <p:txBody>
          <a:bodyPr/>
          <a:lstStyle/>
          <a:p>
            <a:endParaRPr lang="en-US"/>
          </a:p>
        </p:txBody>
      </p:sp>
      <p:sp>
        <p:nvSpPr>
          <p:cNvPr id="195673" name="Line 160"/>
          <p:cNvSpPr>
            <a:spLocks noChangeShapeType="1"/>
          </p:cNvSpPr>
          <p:nvPr/>
        </p:nvSpPr>
        <p:spPr bwMode="auto">
          <a:xfrm flipV="1">
            <a:off x="5295900" y="4624388"/>
            <a:ext cx="1588" cy="46037"/>
          </a:xfrm>
          <a:prstGeom prst="line">
            <a:avLst/>
          </a:prstGeom>
          <a:noFill/>
          <a:ln w="6350">
            <a:solidFill>
              <a:srgbClr val="23514E"/>
            </a:solidFill>
            <a:round/>
            <a:headEnd/>
            <a:tailEnd/>
          </a:ln>
        </p:spPr>
        <p:txBody>
          <a:bodyPr/>
          <a:lstStyle/>
          <a:p>
            <a:endParaRPr lang="en-US"/>
          </a:p>
        </p:txBody>
      </p:sp>
      <p:sp>
        <p:nvSpPr>
          <p:cNvPr id="195674" name="Line 161"/>
          <p:cNvSpPr>
            <a:spLocks noChangeShapeType="1"/>
          </p:cNvSpPr>
          <p:nvPr/>
        </p:nvSpPr>
        <p:spPr bwMode="auto">
          <a:xfrm flipV="1">
            <a:off x="5629275" y="4624388"/>
            <a:ext cx="1588" cy="46037"/>
          </a:xfrm>
          <a:prstGeom prst="line">
            <a:avLst/>
          </a:prstGeom>
          <a:noFill/>
          <a:ln w="6350">
            <a:solidFill>
              <a:srgbClr val="23514E"/>
            </a:solidFill>
            <a:round/>
            <a:headEnd/>
            <a:tailEnd/>
          </a:ln>
        </p:spPr>
        <p:txBody>
          <a:bodyPr/>
          <a:lstStyle/>
          <a:p>
            <a:endParaRPr lang="en-US"/>
          </a:p>
        </p:txBody>
      </p:sp>
      <p:sp>
        <p:nvSpPr>
          <p:cNvPr id="195675" name="Line 162"/>
          <p:cNvSpPr>
            <a:spLocks noChangeShapeType="1"/>
          </p:cNvSpPr>
          <p:nvPr/>
        </p:nvSpPr>
        <p:spPr bwMode="auto">
          <a:xfrm flipV="1">
            <a:off x="5967413" y="4624388"/>
            <a:ext cx="1587" cy="46037"/>
          </a:xfrm>
          <a:prstGeom prst="line">
            <a:avLst/>
          </a:prstGeom>
          <a:noFill/>
          <a:ln w="6350">
            <a:solidFill>
              <a:srgbClr val="23514E"/>
            </a:solidFill>
            <a:round/>
            <a:headEnd/>
            <a:tailEnd/>
          </a:ln>
        </p:spPr>
        <p:txBody>
          <a:bodyPr/>
          <a:lstStyle/>
          <a:p>
            <a:endParaRPr lang="en-US"/>
          </a:p>
        </p:txBody>
      </p:sp>
      <p:sp>
        <p:nvSpPr>
          <p:cNvPr id="195676" name="Line 163"/>
          <p:cNvSpPr>
            <a:spLocks noChangeShapeType="1"/>
          </p:cNvSpPr>
          <p:nvPr/>
        </p:nvSpPr>
        <p:spPr bwMode="auto">
          <a:xfrm flipV="1">
            <a:off x="6294438" y="4624388"/>
            <a:ext cx="1587" cy="46037"/>
          </a:xfrm>
          <a:prstGeom prst="line">
            <a:avLst/>
          </a:prstGeom>
          <a:noFill/>
          <a:ln w="6350">
            <a:solidFill>
              <a:srgbClr val="23514E"/>
            </a:solidFill>
            <a:round/>
            <a:headEnd/>
            <a:tailEnd/>
          </a:ln>
        </p:spPr>
        <p:txBody>
          <a:bodyPr/>
          <a:lstStyle/>
          <a:p>
            <a:endParaRPr lang="en-US"/>
          </a:p>
        </p:txBody>
      </p:sp>
      <p:sp>
        <p:nvSpPr>
          <p:cNvPr id="195677" name="Line 164"/>
          <p:cNvSpPr>
            <a:spLocks noChangeShapeType="1"/>
          </p:cNvSpPr>
          <p:nvPr/>
        </p:nvSpPr>
        <p:spPr bwMode="auto">
          <a:xfrm flipV="1">
            <a:off x="6627813" y="4624388"/>
            <a:ext cx="1587" cy="46037"/>
          </a:xfrm>
          <a:prstGeom prst="line">
            <a:avLst/>
          </a:prstGeom>
          <a:noFill/>
          <a:ln w="6350">
            <a:solidFill>
              <a:srgbClr val="23514E"/>
            </a:solidFill>
            <a:round/>
            <a:headEnd/>
            <a:tailEnd/>
          </a:ln>
        </p:spPr>
        <p:txBody>
          <a:bodyPr/>
          <a:lstStyle/>
          <a:p>
            <a:endParaRPr lang="en-US"/>
          </a:p>
        </p:txBody>
      </p:sp>
      <p:sp>
        <p:nvSpPr>
          <p:cNvPr id="195678" name="Line 165"/>
          <p:cNvSpPr>
            <a:spLocks noChangeShapeType="1"/>
          </p:cNvSpPr>
          <p:nvPr/>
        </p:nvSpPr>
        <p:spPr bwMode="auto">
          <a:xfrm flipV="1">
            <a:off x="6961188" y="4624388"/>
            <a:ext cx="1587" cy="46037"/>
          </a:xfrm>
          <a:prstGeom prst="line">
            <a:avLst/>
          </a:prstGeom>
          <a:noFill/>
          <a:ln w="6350">
            <a:solidFill>
              <a:srgbClr val="23514E"/>
            </a:solidFill>
            <a:round/>
            <a:headEnd/>
            <a:tailEnd/>
          </a:ln>
        </p:spPr>
        <p:txBody>
          <a:bodyPr/>
          <a:lstStyle/>
          <a:p>
            <a:endParaRPr lang="en-US"/>
          </a:p>
        </p:txBody>
      </p:sp>
      <p:sp>
        <p:nvSpPr>
          <p:cNvPr id="195679" name="Line 166"/>
          <p:cNvSpPr>
            <a:spLocks noChangeShapeType="1"/>
          </p:cNvSpPr>
          <p:nvPr/>
        </p:nvSpPr>
        <p:spPr bwMode="auto">
          <a:xfrm flipV="1">
            <a:off x="7294563" y="4624388"/>
            <a:ext cx="1587" cy="46037"/>
          </a:xfrm>
          <a:prstGeom prst="line">
            <a:avLst/>
          </a:prstGeom>
          <a:noFill/>
          <a:ln w="6350">
            <a:solidFill>
              <a:srgbClr val="23514E"/>
            </a:solidFill>
            <a:round/>
            <a:headEnd/>
            <a:tailEnd/>
          </a:ln>
        </p:spPr>
        <p:txBody>
          <a:bodyPr/>
          <a:lstStyle/>
          <a:p>
            <a:endParaRPr lang="en-US"/>
          </a:p>
        </p:txBody>
      </p:sp>
      <p:sp>
        <p:nvSpPr>
          <p:cNvPr id="195680" name="Line 167"/>
          <p:cNvSpPr>
            <a:spLocks noChangeShapeType="1"/>
          </p:cNvSpPr>
          <p:nvPr/>
        </p:nvSpPr>
        <p:spPr bwMode="auto">
          <a:xfrm flipV="1">
            <a:off x="7627938" y="4624388"/>
            <a:ext cx="1587" cy="46037"/>
          </a:xfrm>
          <a:prstGeom prst="line">
            <a:avLst/>
          </a:prstGeom>
          <a:noFill/>
          <a:ln w="6350">
            <a:solidFill>
              <a:srgbClr val="23514E"/>
            </a:solidFill>
            <a:round/>
            <a:headEnd/>
            <a:tailEnd/>
          </a:ln>
        </p:spPr>
        <p:txBody>
          <a:bodyPr/>
          <a:lstStyle/>
          <a:p>
            <a:endParaRPr lang="en-US"/>
          </a:p>
        </p:txBody>
      </p:sp>
      <p:sp>
        <p:nvSpPr>
          <p:cNvPr id="195681" name="Line 168"/>
          <p:cNvSpPr>
            <a:spLocks noChangeShapeType="1"/>
          </p:cNvSpPr>
          <p:nvPr/>
        </p:nvSpPr>
        <p:spPr bwMode="auto">
          <a:xfrm flipV="1">
            <a:off x="7959725" y="4624388"/>
            <a:ext cx="1588" cy="46037"/>
          </a:xfrm>
          <a:prstGeom prst="line">
            <a:avLst/>
          </a:prstGeom>
          <a:noFill/>
          <a:ln w="6350">
            <a:solidFill>
              <a:srgbClr val="23514E"/>
            </a:solidFill>
            <a:round/>
            <a:headEnd/>
            <a:tailEnd/>
          </a:ln>
        </p:spPr>
        <p:txBody>
          <a:bodyPr/>
          <a:lstStyle/>
          <a:p>
            <a:endParaRPr lang="en-US"/>
          </a:p>
        </p:txBody>
      </p:sp>
      <p:sp>
        <p:nvSpPr>
          <p:cNvPr id="195682" name="Line 170"/>
          <p:cNvSpPr>
            <a:spLocks noChangeShapeType="1"/>
          </p:cNvSpPr>
          <p:nvPr/>
        </p:nvSpPr>
        <p:spPr bwMode="auto">
          <a:xfrm flipV="1">
            <a:off x="8293100" y="4624388"/>
            <a:ext cx="1588" cy="46037"/>
          </a:xfrm>
          <a:prstGeom prst="line">
            <a:avLst/>
          </a:prstGeom>
          <a:noFill/>
          <a:ln w="6350">
            <a:solidFill>
              <a:srgbClr val="23514E"/>
            </a:solidFill>
            <a:round/>
            <a:headEnd/>
            <a:tailEnd/>
          </a:ln>
        </p:spPr>
        <p:txBody>
          <a:bodyPr/>
          <a:lstStyle/>
          <a:p>
            <a:endParaRPr lang="en-US"/>
          </a:p>
        </p:txBody>
      </p:sp>
      <p:sp>
        <p:nvSpPr>
          <p:cNvPr id="195683" name="Rectangle 186"/>
          <p:cNvSpPr>
            <a:spLocks noChangeArrowheads="1"/>
          </p:cNvSpPr>
          <p:nvPr/>
        </p:nvSpPr>
        <p:spPr bwMode="auto">
          <a:xfrm>
            <a:off x="5715000" y="4965700"/>
            <a:ext cx="2403475" cy="215900"/>
          </a:xfrm>
          <a:prstGeom prst="rect">
            <a:avLst/>
          </a:prstGeom>
          <a:noFill/>
          <a:ln w="9525">
            <a:noFill/>
            <a:miter lim="800000"/>
            <a:headEnd/>
            <a:tailEnd/>
          </a:ln>
        </p:spPr>
        <p:txBody>
          <a:bodyPr wrap="none" lIns="0" tIns="0" rIns="0" bIns="0">
            <a:spAutoFit/>
          </a:bodyPr>
          <a:lstStyle/>
          <a:p>
            <a:pPr defTabSz="914400"/>
            <a:r>
              <a:rPr lang="en-US" altLang="en-US" sz="1400" b="1">
                <a:latin typeface="Arial" charset="0"/>
              </a:rPr>
              <a:t>Duration of treatment (days)</a:t>
            </a:r>
          </a:p>
        </p:txBody>
      </p:sp>
      <p:sp>
        <p:nvSpPr>
          <p:cNvPr id="106598" name="TextBox 274"/>
          <p:cNvSpPr txBox="1">
            <a:spLocks noChangeArrowheads="1"/>
          </p:cNvSpPr>
          <p:nvPr/>
        </p:nvSpPr>
        <p:spPr bwMode="auto">
          <a:xfrm>
            <a:off x="4630738" y="4487863"/>
            <a:ext cx="371475" cy="254000"/>
          </a:xfrm>
          <a:prstGeom prst="rect">
            <a:avLst/>
          </a:prstGeom>
          <a:noFill/>
          <a:ln>
            <a:noFill/>
          </a:ln>
          <a:extLst>
            <a:ext uri="{909E8E84-426E-40dd-AFC4-6F175D3DCCD1}"/>
            <a:ext uri="{91240B29-F687-4f45-9708-019B960494DF}"/>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defRPr/>
            </a:pPr>
            <a:r>
              <a:rPr lang="en-US" sz="1050">
                <a:latin typeface="Arial"/>
                <a:cs typeface="Arial"/>
              </a:rPr>
              <a:t>6.7</a:t>
            </a:r>
          </a:p>
        </p:txBody>
      </p:sp>
      <p:sp>
        <p:nvSpPr>
          <p:cNvPr id="106599" name="TextBox 275"/>
          <p:cNvSpPr txBox="1">
            <a:spLocks noChangeArrowheads="1"/>
          </p:cNvSpPr>
          <p:nvPr/>
        </p:nvSpPr>
        <p:spPr bwMode="auto">
          <a:xfrm>
            <a:off x="4630738" y="4038600"/>
            <a:ext cx="371475" cy="254000"/>
          </a:xfrm>
          <a:prstGeom prst="rect">
            <a:avLst/>
          </a:prstGeom>
          <a:noFill/>
          <a:ln>
            <a:noFill/>
          </a:ln>
          <a:extLst>
            <a:ext uri="{909E8E84-426E-40dd-AFC4-6F175D3DCCD1}"/>
            <a:ext uri="{91240B29-F687-4f45-9708-019B960494DF}"/>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defRPr/>
            </a:pPr>
            <a:r>
              <a:rPr lang="en-US" sz="1050">
                <a:latin typeface="Arial"/>
                <a:cs typeface="Arial"/>
              </a:rPr>
              <a:t>7.8</a:t>
            </a:r>
          </a:p>
        </p:txBody>
      </p:sp>
      <p:sp>
        <p:nvSpPr>
          <p:cNvPr id="106600" name="TextBox 276"/>
          <p:cNvSpPr txBox="1">
            <a:spLocks noChangeArrowheads="1"/>
          </p:cNvSpPr>
          <p:nvPr/>
        </p:nvSpPr>
        <p:spPr bwMode="auto">
          <a:xfrm>
            <a:off x="4630738" y="3589338"/>
            <a:ext cx="371475" cy="254000"/>
          </a:xfrm>
          <a:prstGeom prst="rect">
            <a:avLst/>
          </a:prstGeom>
          <a:noFill/>
          <a:ln>
            <a:noFill/>
          </a:ln>
          <a:extLst>
            <a:ext uri="{909E8E84-426E-40dd-AFC4-6F175D3DCCD1}"/>
            <a:ext uri="{91240B29-F687-4f45-9708-019B960494DF}"/>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defRPr/>
            </a:pPr>
            <a:r>
              <a:rPr lang="en-US" sz="1050">
                <a:latin typeface="Arial"/>
                <a:cs typeface="Arial"/>
              </a:rPr>
              <a:t>8.9</a:t>
            </a:r>
          </a:p>
        </p:txBody>
      </p:sp>
      <p:sp>
        <p:nvSpPr>
          <p:cNvPr id="106601" name="TextBox 277"/>
          <p:cNvSpPr txBox="1">
            <a:spLocks noChangeArrowheads="1"/>
          </p:cNvSpPr>
          <p:nvPr/>
        </p:nvSpPr>
        <p:spPr bwMode="auto">
          <a:xfrm>
            <a:off x="4556125" y="3140075"/>
            <a:ext cx="446088" cy="254000"/>
          </a:xfrm>
          <a:prstGeom prst="rect">
            <a:avLst/>
          </a:prstGeom>
          <a:noFill/>
          <a:ln>
            <a:noFill/>
          </a:ln>
          <a:extLst>
            <a:ext uri="{909E8E84-426E-40dd-AFC4-6F175D3DCCD1}"/>
            <a:ext uri="{91240B29-F687-4f45-9708-019B960494DF}"/>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defRPr/>
            </a:pPr>
            <a:r>
              <a:rPr lang="en-US" sz="1050">
                <a:latin typeface="Arial"/>
                <a:cs typeface="Arial"/>
              </a:rPr>
              <a:t>10.0</a:t>
            </a:r>
          </a:p>
        </p:txBody>
      </p:sp>
      <p:sp>
        <p:nvSpPr>
          <p:cNvPr id="106602" name="TextBox 278"/>
          <p:cNvSpPr txBox="1">
            <a:spLocks noChangeArrowheads="1"/>
          </p:cNvSpPr>
          <p:nvPr/>
        </p:nvSpPr>
        <p:spPr bwMode="auto">
          <a:xfrm>
            <a:off x="4565650" y="2689225"/>
            <a:ext cx="436563" cy="254000"/>
          </a:xfrm>
          <a:prstGeom prst="rect">
            <a:avLst/>
          </a:prstGeom>
          <a:noFill/>
          <a:ln>
            <a:noFill/>
          </a:ln>
          <a:extLst>
            <a:ext uri="{909E8E84-426E-40dd-AFC4-6F175D3DCCD1}"/>
            <a:ext uri="{91240B29-F687-4f45-9708-019B960494DF}"/>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defRPr/>
            </a:pPr>
            <a:r>
              <a:rPr lang="en-US" sz="1050">
                <a:latin typeface="Arial"/>
                <a:cs typeface="Arial"/>
              </a:rPr>
              <a:t>11.1</a:t>
            </a:r>
          </a:p>
        </p:txBody>
      </p:sp>
      <p:sp>
        <p:nvSpPr>
          <p:cNvPr id="106603" name="TextBox 280"/>
          <p:cNvSpPr txBox="1">
            <a:spLocks noChangeArrowheads="1"/>
          </p:cNvSpPr>
          <p:nvPr/>
        </p:nvSpPr>
        <p:spPr bwMode="auto">
          <a:xfrm>
            <a:off x="4556125" y="2239963"/>
            <a:ext cx="446088" cy="254000"/>
          </a:xfrm>
          <a:prstGeom prst="rect">
            <a:avLst/>
          </a:prstGeom>
          <a:noFill/>
          <a:ln>
            <a:noFill/>
          </a:ln>
          <a:extLst>
            <a:ext uri="{909E8E84-426E-40dd-AFC4-6F175D3DCCD1}"/>
            <a:ext uri="{91240B29-F687-4f45-9708-019B960494DF}"/>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defRPr/>
            </a:pPr>
            <a:r>
              <a:rPr lang="en-US" sz="1050">
                <a:latin typeface="Arial"/>
                <a:cs typeface="Arial"/>
              </a:rPr>
              <a:t>13.3</a:t>
            </a:r>
          </a:p>
        </p:txBody>
      </p:sp>
      <p:sp>
        <p:nvSpPr>
          <p:cNvPr id="195690" name="Text Box 79"/>
          <p:cNvSpPr txBox="1">
            <a:spLocks noChangeArrowheads="1"/>
          </p:cNvSpPr>
          <p:nvPr/>
        </p:nvSpPr>
        <p:spPr bwMode="auto">
          <a:xfrm>
            <a:off x="5316538" y="4283075"/>
            <a:ext cx="2303462" cy="254000"/>
          </a:xfrm>
          <a:prstGeom prst="rect">
            <a:avLst/>
          </a:prstGeom>
          <a:noFill/>
          <a:ln w="9525">
            <a:noFill/>
            <a:miter lim="800000"/>
            <a:headEnd/>
            <a:tailEnd/>
          </a:ln>
        </p:spPr>
        <p:txBody>
          <a:bodyPr>
            <a:spAutoFit/>
          </a:bodyPr>
          <a:lstStyle/>
          <a:p>
            <a:pPr>
              <a:spcBef>
                <a:spcPct val="50000"/>
              </a:spcBef>
            </a:pPr>
            <a:r>
              <a:rPr lang="en-US" altLang="en-US" sz="1000">
                <a:latin typeface="Arial" charset="0"/>
                <a:ea typeface="Open Sans"/>
                <a:cs typeface="Open Sans"/>
              </a:rPr>
              <a:t>*p &lt; 0.001, ŧp = 0.02, †p = 0.01</a:t>
            </a:r>
          </a:p>
        </p:txBody>
      </p:sp>
      <p:sp>
        <p:nvSpPr>
          <p:cNvPr id="195691" name="Text Box 79"/>
          <p:cNvSpPr txBox="1">
            <a:spLocks noChangeArrowheads="1"/>
          </p:cNvSpPr>
          <p:nvPr/>
        </p:nvSpPr>
        <p:spPr bwMode="auto">
          <a:xfrm>
            <a:off x="7945438" y="2922588"/>
            <a:ext cx="574675" cy="307975"/>
          </a:xfrm>
          <a:prstGeom prst="rect">
            <a:avLst/>
          </a:prstGeom>
          <a:noFill/>
          <a:ln w="9525">
            <a:noFill/>
            <a:miter lim="800000"/>
            <a:headEnd/>
            <a:tailEnd/>
          </a:ln>
        </p:spPr>
        <p:txBody>
          <a:bodyPr>
            <a:spAutoFit/>
          </a:bodyPr>
          <a:lstStyle/>
          <a:p>
            <a:pPr>
              <a:spcBef>
                <a:spcPct val="50000"/>
              </a:spcBef>
            </a:pPr>
            <a:r>
              <a:rPr lang="en-US" altLang="en-US" sz="1400">
                <a:latin typeface="Arial" charset="0"/>
                <a:ea typeface="Open Sans"/>
                <a:cs typeface="Open Sans"/>
              </a:rPr>
              <a:t>SSI</a:t>
            </a:r>
          </a:p>
        </p:txBody>
      </p:sp>
      <p:sp>
        <p:nvSpPr>
          <p:cNvPr id="195692" name="Text Box 79"/>
          <p:cNvSpPr txBox="1">
            <a:spLocks noChangeArrowheads="1"/>
          </p:cNvSpPr>
          <p:nvPr/>
        </p:nvSpPr>
        <p:spPr bwMode="auto">
          <a:xfrm>
            <a:off x="7945438" y="4283075"/>
            <a:ext cx="574675" cy="307975"/>
          </a:xfrm>
          <a:prstGeom prst="rect">
            <a:avLst/>
          </a:prstGeom>
          <a:noFill/>
          <a:ln w="9525">
            <a:noFill/>
            <a:miter lim="800000"/>
            <a:headEnd/>
            <a:tailEnd/>
          </a:ln>
        </p:spPr>
        <p:txBody>
          <a:bodyPr>
            <a:spAutoFit/>
          </a:bodyPr>
          <a:lstStyle/>
          <a:p>
            <a:pPr>
              <a:spcBef>
                <a:spcPct val="50000"/>
              </a:spcBef>
            </a:pPr>
            <a:r>
              <a:rPr lang="en-US" altLang="en-US" sz="1400">
                <a:latin typeface="Arial" charset="0"/>
                <a:ea typeface="Open Sans"/>
                <a:cs typeface="Open Sans"/>
              </a:rPr>
              <a:t>BBI</a:t>
            </a:r>
          </a:p>
        </p:txBody>
      </p:sp>
      <p:sp>
        <p:nvSpPr>
          <p:cNvPr id="215" name="Freeform 214"/>
          <p:cNvSpPr/>
          <p:nvPr/>
        </p:nvSpPr>
        <p:spPr>
          <a:xfrm>
            <a:off x="5319713" y="2762250"/>
            <a:ext cx="2984500" cy="1555750"/>
          </a:xfrm>
          <a:custGeom>
            <a:avLst/>
            <a:gdLst>
              <a:gd name="connsiteX0" fmla="*/ 0 w 2984500"/>
              <a:gd name="connsiteY0" fmla="*/ 0 h 1555750"/>
              <a:gd name="connsiteX1" fmla="*/ 336550 w 2984500"/>
              <a:gd name="connsiteY1" fmla="*/ 1257300 h 1555750"/>
              <a:gd name="connsiteX2" fmla="*/ 660400 w 2984500"/>
              <a:gd name="connsiteY2" fmla="*/ 1244600 h 1555750"/>
              <a:gd name="connsiteX3" fmla="*/ 1003300 w 2984500"/>
              <a:gd name="connsiteY3" fmla="*/ 1244600 h 1555750"/>
              <a:gd name="connsiteX4" fmla="*/ 1314450 w 2984500"/>
              <a:gd name="connsiteY4" fmla="*/ 1390650 h 1555750"/>
              <a:gd name="connsiteX5" fmla="*/ 1644650 w 2984500"/>
              <a:gd name="connsiteY5" fmla="*/ 1384300 h 1555750"/>
              <a:gd name="connsiteX6" fmla="*/ 1981200 w 2984500"/>
              <a:gd name="connsiteY6" fmla="*/ 1555750 h 1555750"/>
              <a:gd name="connsiteX7" fmla="*/ 2298700 w 2984500"/>
              <a:gd name="connsiteY7" fmla="*/ 1498600 h 1555750"/>
              <a:gd name="connsiteX8" fmla="*/ 2654300 w 2984500"/>
              <a:gd name="connsiteY8" fmla="*/ 1454150 h 1555750"/>
              <a:gd name="connsiteX9" fmla="*/ 2984500 w 2984500"/>
              <a:gd name="connsiteY9" fmla="*/ 1327150 h 1555750"/>
              <a:gd name="connsiteX10" fmla="*/ 2984500 w 2984500"/>
              <a:gd name="connsiteY10" fmla="*/ 1327150 h 1555750"/>
              <a:gd name="connsiteX11" fmla="*/ 2984500 w 2984500"/>
              <a:gd name="connsiteY11" fmla="*/ 1327150 h 155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84500" h="1555750">
                <a:moveTo>
                  <a:pt x="0" y="0"/>
                </a:moveTo>
                <a:lnTo>
                  <a:pt x="336550" y="1257300"/>
                </a:lnTo>
                <a:lnTo>
                  <a:pt x="660400" y="1244600"/>
                </a:lnTo>
                <a:lnTo>
                  <a:pt x="1003300" y="1244600"/>
                </a:lnTo>
                <a:lnTo>
                  <a:pt x="1314450" y="1390650"/>
                </a:lnTo>
                <a:lnTo>
                  <a:pt x="1644650" y="1384300"/>
                </a:lnTo>
                <a:lnTo>
                  <a:pt x="1981200" y="1555750"/>
                </a:lnTo>
                <a:lnTo>
                  <a:pt x="2298700" y="1498600"/>
                </a:lnTo>
                <a:lnTo>
                  <a:pt x="2654300" y="1454150"/>
                </a:lnTo>
                <a:lnTo>
                  <a:pt x="2984500" y="1327150"/>
                </a:lnTo>
                <a:lnTo>
                  <a:pt x="2984500" y="1327150"/>
                </a:lnTo>
                <a:lnTo>
                  <a:pt x="2984500" y="1327150"/>
                </a:lnTo>
              </a:path>
            </a:pathLst>
          </a:custGeom>
          <a:ln w="19050">
            <a:solidFill>
              <a:schemeClr val="tx1"/>
            </a:solidFill>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sz="3200">
              <a:latin typeface="Arial"/>
              <a:cs typeface="Arial"/>
            </a:endParaRPr>
          </a:p>
        </p:txBody>
      </p:sp>
      <p:grpSp>
        <p:nvGrpSpPr>
          <p:cNvPr id="195694" name="Group 7"/>
          <p:cNvGrpSpPr>
            <a:grpSpLocks/>
          </p:cNvGrpSpPr>
          <p:nvPr/>
        </p:nvGrpSpPr>
        <p:grpSpPr bwMode="auto">
          <a:xfrm>
            <a:off x="5292725" y="2640013"/>
            <a:ext cx="3028950" cy="1660525"/>
            <a:chOff x="5924550" y="2640013"/>
            <a:chExt cx="3028950" cy="1660525"/>
          </a:xfrm>
        </p:grpSpPr>
        <p:grpSp>
          <p:nvGrpSpPr>
            <p:cNvPr id="195736" name="Group 96"/>
            <p:cNvGrpSpPr>
              <a:grpSpLocks/>
            </p:cNvGrpSpPr>
            <p:nvPr/>
          </p:nvGrpSpPr>
          <p:grpSpPr bwMode="auto">
            <a:xfrm>
              <a:off x="5924550" y="2640013"/>
              <a:ext cx="57150" cy="117475"/>
              <a:chOff x="2518" y="2167"/>
              <a:chExt cx="36" cy="94"/>
            </a:xfrm>
          </p:grpSpPr>
          <p:sp>
            <p:nvSpPr>
              <p:cNvPr id="195764" name="Line 94"/>
              <p:cNvSpPr>
                <a:spLocks noChangeShapeType="1"/>
              </p:cNvSpPr>
              <p:nvPr/>
            </p:nvSpPr>
            <p:spPr bwMode="auto">
              <a:xfrm>
                <a:off x="2536" y="2167"/>
                <a:ext cx="1" cy="94"/>
              </a:xfrm>
              <a:prstGeom prst="line">
                <a:avLst/>
              </a:prstGeom>
              <a:noFill/>
              <a:ln w="8">
                <a:solidFill>
                  <a:srgbClr val="23514E"/>
                </a:solidFill>
                <a:round/>
                <a:headEnd/>
                <a:tailEnd/>
              </a:ln>
            </p:spPr>
            <p:txBody>
              <a:bodyPr/>
              <a:lstStyle/>
              <a:p>
                <a:endParaRPr lang="en-US"/>
              </a:p>
            </p:txBody>
          </p:sp>
          <p:sp>
            <p:nvSpPr>
              <p:cNvPr id="195765" name="Line 95"/>
              <p:cNvSpPr>
                <a:spLocks noChangeShapeType="1"/>
              </p:cNvSpPr>
              <p:nvPr/>
            </p:nvSpPr>
            <p:spPr bwMode="auto">
              <a:xfrm>
                <a:off x="2518" y="2167"/>
                <a:ext cx="36" cy="1"/>
              </a:xfrm>
              <a:prstGeom prst="line">
                <a:avLst/>
              </a:prstGeom>
              <a:noFill/>
              <a:ln w="8">
                <a:solidFill>
                  <a:srgbClr val="23514E"/>
                </a:solidFill>
                <a:round/>
                <a:headEnd/>
                <a:tailEnd/>
              </a:ln>
            </p:spPr>
            <p:txBody>
              <a:bodyPr/>
              <a:lstStyle/>
              <a:p>
                <a:endParaRPr lang="en-US"/>
              </a:p>
            </p:txBody>
          </p:sp>
        </p:grpSp>
        <p:grpSp>
          <p:nvGrpSpPr>
            <p:cNvPr id="195737" name="Group 96"/>
            <p:cNvGrpSpPr>
              <a:grpSpLocks/>
            </p:cNvGrpSpPr>
            <p:nvPr/>
          </p:nvGrpSpPr>
          <p:grpSpPr bwMode="auto">
            <a:xfrm>
              <a:off x="6261100" y="3919538"/>
              <a:ext cx="57150" cy="117475"/>
              <a:chOff x="2518" y="2167"/>
              <a:chExt cx="36" cy="94"/>
            </a:xfrm>
          </p:grpSpPr>
          <p:sp>
            <p:nvSpPr>
              <p:cNvPr id="195762" name="Line 94"/>
              <p:cNvSpPr>
                <a:spLocks noChangeShapeType="1"/>
              </p:cNvSpPr>
              <p:nvPr/>
            </p:nvSpPr>
            <p:spPr bwMode="auto">
              <a:xfrm>
                <a:off x="2536" y="2167"/>
                <a:ext cx="1" cy="94"/>
              </a:xfrm>
              <a:prstGeom prst="line">
                <a:avLst/>
              </a:prstGeom>
              <a:noFill/>
              <a:ln w="8">
                <a:solidFill>
                  <a:srgbClr val="23514E"/>
                </a:solidFill>
                <a:round/>
                <a:headEnd/>
                <a:tailEnd/>
              </a:ln>
            </p:spPr>
            <p:txBody>
              <a:bodyPr/>
              <a:lstStyle/>
              <a:p>
                <a:endParaRPr lang="en-US"/>
              </a:p>
            </p:txBody>
          </p:sp>
          <p:sp>
            <p:nvSpPr>
              <p:cNvPr id="195763" name="Line 95"/>
              <p:cNvSpPr>
                <a:spLocks noChangeShapeType="1"/>
              </p:cNvSpPr>
              <p:nvPr/>
            </p:nvSpPr>
            <p:spPr bwMode="auto">
              <a:xfrm>
                <a:off x="2518" y="2167"/>
                <a:ext cx="36" cy="1"/>
              </a:xfrm>
              <a:prstGeom prst="line">
                <a:avLst/>
              </a:prstGeom>
              <a:noFill/>
              <a:ln w="8">
                <a:solidFill>
                  <a:srgbClr val="23514E"/>
                </a:solidFill>
                <a:round/>
                <a:headEnd/>
                <a:tailEnd/>
              </a:ln>
            </p:spPr>
            <p:txBody>
              <a:bodyPr/>
              <a:lstStyle/>
              <a:p>
                <a:endParaRPr lang="en-US"/>
              </a:p>
            </p:txBody>
          </p:sp>
        </p:grpSp>
        <p:grpSp>
          <p:nvGrpSpPr>
            <p:cNvPr id="195738" name="Group 96"/>
            <p:cNvGrpSpPr>
              <a:grpSpLocks/>
            </p:cNvGrpSpPr>
            <p:nvPr/>
          </p:nvGrpSpPr>
          <p:grpSpPr bwMode="auto">
            <a:xfrm>
              <a:off x="6584950" y="3908425"/>
              <a:ext cx="57150" cy="117475"/>
              <a:chOff x="2518" y="2167"/>
              <a:chExt cx="36" cy="94"/>
            </a:xfrm>
          </p:grpSpPr>
          <p:sp>
            <p:nvSpPr>
              <p:cNvPr id="195760" name="Line 94"/>
              <p:cNvSpPr>
                <a:spLocks noChangeShapeType="1"/>
              </p:cNvSpPr>
              <p:nvPr/>
            </p:nvSpPr>
            <p:spPr bwMode="auto">
              <a:xfrm>
                <a:off x="2536" y="2167"/>
                <a:ext cx="1" cy="94"/>
              </a:xfrm>
              <a:prstGeom prst="line">
                <a:avLst/>
              </a:prstGeom>
              <a:noFill/>
              <a:ln w="8">
                <a:solidFill>
                  <a:srgbClr val="23514E"/>
                </a:solidFill>
                <a:round/>
                <a:headEnd/>
                <a:tailEnd/>
              </a:ln>
            </p:spPr>
            <p:txBody>
              <a:bodyPr/>
              <a:lstStyle/>
              <a:p>
                <a:endParaRPr lang="en-US"/>
              </a:p>
            </p:txBody>
          </p:sp>
          <p:sp>
            <p:nvSpPr>
              <p:cNvPr id="195761" name="Line 95"/>
              <p:cNvSpPr>
                <a:spLocks noChangeShapeType="1"/>
              </p:cNvSpPr>
              <p:nvPr/>
            </p:nvSpPr>
            <p:spPr bwMode="auto">
              <a:xfrm>
                <a:off x="2518" y="2167"/>
                <a:ext cx="36" cy="1"/>
              </a:xfrm>
              <a:prstGeom prst="line">
                <a:avLst/>
              </a:prstGeom>
              <a:noFill/>
              <a:ln w="8">
                <a:solidFill>
                  <a:srgbClr val="23514E"/>
                </a:solidFill>
                <a:round/>
                <a:headEnd/>
                <a:tailEnd/>
              </a:ln>
            </p:spPr>
            <p:txBody>
              <a:bodyPr/>
              <a:lstStyle/>
              <a:p>
                <a:endParaRPr lang="en-US"/>
              </a:p>
            </p:txBody>
          </p:sp>
        </p:grpSp>
        <p:grpSp>
          <p:nvGrpSpPr>
            <p:cNvPr id="195739" name="Group 96"/>
            <p:cNvGrpSpPr>
              <a:grpSpLocks/>
            </p:cNvGrpSpPr>
            <p:nvPr/>
          </p:nvGrpSpPr>
          <p:grpSpPr bwMode="auto">
            <a:xfrm>
              <a:off x="6908800" y="3887788"/>
              <a:ext cx="57150" cy="117475"/>
              <a:chOff x="2518" y="2167"/>
              <a:chExt cx="36" cy="94"/>
            </a:xfrm>
          </p:grpSpPr>
          <p:sp>
            <p:nvSpPr>
              <p:cNvPr id="195758" name="Line 94"/>
              <p:cNvSpPr>
                <a:spLocks noChangeShapeType="1"/>
              </p:cNvSpPr>
              <p:nvPr/>
            </p:nvSpPr>
            <p:spPr bwMode="auto">
              <a:xfrm>
                <a:off x="2536" y="2167"/>
                <a:ext cx="1" cy="94"/>
              </a:xfrm>
              <a:prstGeom prst="line">
                <a:avLst/>
              </a:prstGeom>
              <a:noFill/>
              <a:ln w="8">
                <a:solidFill>
                  <a:srgbClr val="23514E"/>
                </a:solidFill>
                <a:round/>
                <a:headEnd/>
                <a:tailEnd/>
              </a:ln>
            </p:spPr>
            <p:txBody>
              <a:bodyPr/>
              <a:lstStyle/>
              <a:p>
                <a:endParaRPr lang="en-US"/>
              </a:p>
            </p:txBody>
          </p:sp>
          <p:sp>
            <p:nvSpPr>
              <p:cNvPr id="195759" name="Line 95"/>
              <p:cNvSpPr>
                <a:spLocks noChangeShapeType="1"/>
              </p:cNvSpPr>
              <p:nvPr/>
            </p:nvSpPr>
            <p:spPr bwMode="auto">
              <a:xfrm>
                <a:off x="2518" y="2167"/>
                <a:ext cx="36" cy="1"/>
              </a:xfrm>
              <a:prstGeom prst="line">
                <a:avLst/>
              </a:prstGeom>
              <a:noFill/>
              <a:ln w="8">
                <a:solidFill>
                  <a:srgbClr val="23514E"/>
                </a:solidFill>
                <a:round/>
                <a:headEnd/>
                <a:tailEnd/>
              </a:ln>
            </p:spPr>
            <p:txBody>
              <a:bodyPr/>
              <a:lstStyle/>
              <a:p>
                <a:endParaRPr lang="en-US"/>
              </a:p>
            </p:txBody>
          </p:sp>
        </p:grpSp>
        <p:grpSp>
          <p:nvGrpSpPr>
            <p:cNvPr id="195740" name="Group 96"/>
            <p:cNvGrpSpPr>
              <a:grpSpLocks/>
            </p:cNvGrpSpPr>
            <p:nvPr/>
          </p:nvGrpSpPr>
          <p:grpSpPr bwMode="auto">
            <a:xfrm>
              <a:off x="7232650" y="4035425"/>
              <a:ext cx="57150" cy="117475"/>
              <a:chOff x="2518" y="2167"/>
              <a:chExt cx="36" cy="94"/>
            </a:xfrm>
          </p:grpSpPr>
          <p:sp>
            <p:nvSpPr>
              <p:cNvPr id="195756" name="Line 94"/>
              <p:cNvSpPr>
                <a:spLocks noChangeShapeType="1"/>
              </p:cNvSpPr>
              <p:nvPr/>
            </p:nvSpPr>
            <p:spPr bwMode="auto">
              <a:xfrm>
                <a:off x="2536" y="2167"/>
                <a:ext cx="1" cy="94"/>
              </a:xfrm>
              <a:prstGeom prst="line">
                <a:avLst/>
              </a:prstGeom>
              <a:noFill/>
              <a:ln w="8">
                <a:solidFill>
                  <a:srgbClr val="23514E"/>
                </a:solidFill>
                <a:round/>
                <a:headEnd/>
                <a:tailEnd/>
              </a:ln>
            </p:spPr>
            <p:txBody>
              <a:bodyPr/>
              <a:lstStyle/>
              <a:p>
                <a:endParaRPr lang="en-US"/>
              </a:p>
            </p:txBody>
          </p:sp>
          <p:sp>
            <p:nvSpPr>
              <p:cNvPr id="195757" name="Line 95"/>
              <p:cNvSpPr>
                <a:spLocks noChangeShapeType="1"/>
              </p:cNvSpPr>
              <p:nvPr/>
            </p:nvSpPr>
            <p:spPr bwMode="auto">
              <a:xfrm>
                <a:off x="2518" y="2167"/>
                <a:ext cx="36" cy="1"/>
              </a:xfrm>
              <a:prstGeom prst="line">
                <a:avLst/>
              </a:prstGeom>
              <a:noFill/>
              <a:ln w="8">
                <a:solidFill>
                  <a:srgbClr val="23514E"/>
                </a:solidFill>
                <a:round/>
                <a:headEnd/>
                <a:tailEnd/>
              </a:ln>
            </p:spPr>
            <p:txBody>
              <a:bodyPr/>
              <a:lstStyle/>
              <a:p>
                <a:endParaRPr lang="en-US"/>
              </a:p>
            </p:txBody>
          </p:sp>
        </p:grpSp>
        <p:grpSp>
          <p:nvGrpSpPr>
            <p:cNvPr id="195741" name="Group 96"/>
            <p:cNvGrpSpPr>
              <a:grpSpLocks/>
            </p:cNvGrpSpPr>
            <p:nvPr/>
          </p:nvGrpSpPr>
          <p:grpSpPr bwMode="auto">
            <a:xfrm>
              <a:off x="7566025" y="3976688"/>
              <a:ext cx="57150" cy="117475"/>
              <a:chOff x="2518" y="2167"/>
              <a:chExt cx="36" cy="94"/>
            </a:xfrm>
          </p:grpSpPr>
          <p:sp>
            <p:nvSpPr>
              <p:cNvPr id="195754" name="Line 94"/>
              <p:cNvSpPr>
                <a:spLocks noChangeShapeType="1"/>
              </p:cNvSpPr>
              <p:nvPr/>
            </p:nvSpPr>
            <p:spPr bwMode="auto">
              <a:xfrm>
                <a:off x="2536" y="2167"/>
                <a:ext cx="1" cy="94"/>
              </a:xfrm>
              <a:prstGeom prst="line">
                <a:avLst/>
              </a:prstGeom>
              <a:noFill/>
              <a:ln w="8">
                <a:solidFill>
                  <a:srgbClr val="23514E"/>
                </a:solidFill>
                <a:round/>
                <a:headEnd/>
                <a:tailEnd/>
              </a:ln>
            </p:spPr>
            <p:txBody>
              <a:bodyPr/>
              <a:lstStyle/>
              <a:p>
                <a:endParaRPr lang="en-US"/>
              </a:p>
            </p:txBody>
          </p:sp>
          <p:sp>
            <p:nvSpPr>
              <p:cNvPr id="195755" name="Line 95"/>
              <p:cNvSpPr>
                <a:spLocks noChangeShapeType="1"/>
              </p:cNvSpPr>
              <p:nvPr/>
            </p:nvSpPr>
            <p:spPr bwMode="auto">
              <a:xfrm>
                <a:off x="2518" y="2167"/>
                <a:ext cx="36" cy="1"/>
              </a:xfrm>
              <a:prstGeom prst="line">
                <a:avLst/>
              </a:prstGeom>
              <a:noFill/>
              <a:ln w="8">
                <a:solidFill>
                  <a:srgbClr val="23514E"/>
                </a:solidFill>
                <a:round/>
                <a:headEnd/>
                <a:tailEnd/>
              </a:ln>
            </p:spPr>
            <p:txBody>
              <a:bodyPr/>
              <a:lstStyle/>
              <a:p>
                <a:endParaRPr lang="en-US"/>
              </a:p>
            </p:txBody>
          </p:sp>
        </p:grpSp>
        <p:grpSp>
          <p:nvGrpSpPr>
            <p:cNvPr id="195742" name="Group 96"/>
            <p:cNvGrpSpPr>
              <a:grpSpLocks/>
            </p:cNvGrpSpPr>
            <p:nvPr/>
          </p:nvGrpSpPr>
          <p:grpSpPr bwMode="auto">
            <a:xfrm>
              <a:off x="7899400" y="4183063"/>
              <a:ext cx="57150" cy="117475"/>
              <a:chOff x="2518" y="2167"/>
              <a:chExt cx="36" cy="94"/>
            </a:xfrm>
          </p:grpSpPr>
          <p:sp>
            <p:nvSpPr>
              <p:cNvPr id="195752" name="Line 94"/>
              <p:cNvSpPr>
                <a:spLocks noChangeShapeType="1"/>
              </p:cNvSpPr>
              <p:nvPr/>
            </p:nvSpPr>
            <p:spPr bwMode="auto">
              <a:xfrm>
                <a:off x="2536" y="2167"/>
                <a:ext cx="1" cy="94"/>
              </a:xfrm>
              <a:prstGeom prst="line">
                <a:avLst/>
              </a:prstGeom>
              <a:noFill/>
              <a:ln w="8">
                <a:solidFill>
                  <a:srgbClr val="23514E"/>
                </a:solidFill>
                <a:round/>
                <a:headEnd/>
                <a:tailEnd/>
              </a:ln>
            </p:spPr>
            <p:txBody>
              <a:bodyPr/>
              <a:lstStyle/>
              <a:p>
                <a:endParaRPr lang="en-US"/>
              </a:p>
            </p:txBody>
          </p:sp>
          <p:sp>
            <p:nvSpPr>
              <p:cNvPr id="195753" name="Line 95"/>
              <p:cNvSpPr>
                <a:spLocks noChangeShapeType="1"/>
              </p:cNvSpPr>
              <p:nvPr/>
            </p:nvSpPr>
            <p:spPr bwMode="auto">
              <a:xfrm>
                <a:off x="2518" y="2167"/>
                <a:ext cx="36" cy="1"/>
              </a:xfrm>
              <a:prstGeom prst="line">
                <a:avLst/>
              </a:prstGeom>
              <a:noFill/>
              <a:ln w="8">
                <a:solidFill>
                  <a:srgbClr val="23514E"/>
                </a:solidFill>
                <a:round/>
                <a:headEnd/>
                <a:tailEnd/>
              </a:ln>
            </p:spPr>
            <p:txBody>
              <a:bodyPr/>
              <a:lstStyle/>
              <a:p>
                <a:endParaRPr lang="en-US"/>
              </a:p>
            </p:txBody>
          </p:sp>
        </p:grpSp>
        <p:grpSp>
          <p:nvGrpSpPr>
            <p:cNvPr id="195743" name="Group 96"/>
            <p:cNvGrpSpPr>
              <a:grpSpLocks/>
            </p:cNvGrpSpPr>
            <p:nvPr/>
          </p:nvGrpSpPr>
          <p:grpSpPr bwMode="auto">
            <a:xfrm>
              <a:off x="8231188" y="4113213"/>
              <a:ext cx="57150" cy="117475"/>
              <a:chOff x="2518" y="2167"/>
              <a:chExt cx="36" cy="94"/>
            </a:xfrm>
          </p:grpSpPr>
          <p:sp>
            <p:nvSpPr>
              <p:cNvPr id="195750" name="Line 94"/>
              <p:cNvSpPr>
                <a:spLocks noChangeShapeType="1"/>
              </p:cNvSpPr>
              <p:nvPr/>
            </p:nvSpPr>
            <p:spPr bwMode="auto">
              <a:xfrm>
                <a:off x="2536" y="2167"/>
                <a:ext cx="1" cy="94"/>
              </a:xfrm>
              <a:prstGeom prst="line">
                <a:avLst/>
              </a:prstGeom>
              <a:noFill/>
              <a:ln w="8">
                <a:solidFill>
                  <a:srgbClr val="23514E"/>
                </a:solidFill>
                <a:round/>
                <a:headEnd/>
                <a:tailEnd/>
              </a:ln>
            </p:spPr>
            <p:txBody>
              <a:bodyPr/>
              <a:lstStyle/>
              <a:p>
                <a:endParaRPr lang="en-US"/>
              </a:p>
            </p:txBody>
          </p:sp>
          <p:sp>
            <p:nvSpPr>
              <p:cNvPr id="195751" name="Line 95"/>
              <p:cNvSpPr>
                <a:spLocks noChangeShapeType="1"/>
              </p:cNvSpPr>
              <p:nvPr/>
            </p:nvSpPr>
            <p:spPr bwMode="auto">
              <a:xfrm>
                <a:off x="2518" y="2167"/>
                <a:ext cx="36" cy="1"/>
              </a:xfrm>
              <a:prstGeom prst="line">
                <a:avLst/>
              </a:prstGeom>
              <a:noFill/>
              <a:ln w="8">
                <a:solidFill>
                  <a:srgbClr val="23514E"/>
                </a:solidFill>
                <a:round/>
                <a:headEnd/>
                <a:tailEnd/>
              </a:ln>
            </p:spPr>
            <p:txBody>
              <a:bodyPr/>
              <a:lstStyle/>
              <a:p>
                <a:endParaRPr lang="en-US"/>
              </a:p>
            </p:txBody>
          </p:sp>
        </p:grpSp>
        <p:grpSp>
          <p:nvGrpSpPr>
            <p:cNvPr id="195744" name="Group 96"/>
            <p:cNvGrpSpPr>
              <a:grpSpLocks/>
            </p:cNvGrpSpPr>
            <p:nvPr/>
          </p:nvGrpSpPr>
          <p:grpSpPr bwMode="auto">
            <a:xfrm>
              <a:off x="8553450" y="4060825"/>
              <a:ext cx="57150" cy="117475"/>
              <a:chOff x="2518" y="2167"/>
              <a:chExt cx="36" cy="94"/>
            </a:xfrm>
          </p:grpSpPr>
          <p:sp>
            <p:nvSpPr>
              <p:cNvPr id="195748" name="Line 94"/>
              <p:cNvSpPr>
                <a:spLocks noChangeShapeType="1"/>
              </p:cNvSpPr>
              <p:nvPr/>
            </p:nvSpPr>
            <p:spPr bwMode="auto">
              <a:xfrm>
                <a:off x="2536" y="2167"/>
                <a:ext cx="1" cy="94"/>
              </a:xfrm>
              <a:prstGeom prst="line">
                <a:avLst/>
              </a:prstGeom>
              <a:noFill/>
              <a:ln w="8">
                <a:solidFill>
                  <a:srgbClr val="23514E"/>
                </a:solidFill>
                <a:round/>
                <a:headEnd/>
                <a:tailEnd/>
              </a:ln>
            </p:spPr>
            <p:txBody>
              <a:bodyPr/>
              <a:lstStyle/>
              <a:p>
                <a:endParaRPr lang="en-US"/>
              </a:p>
            </p:txBody>
          </p:sp>
          <p:sp>
            <p:nvSpPr>
              <p:cNvPr id="195749" name="Line 95"/>
              <p:cNvSpPr>
                <a:spLocks noChangeShapeType="1"/>
              </p:cNvSpPr>
              <p:nvPr/>
            </p:nvSpPr>
            <p:spPr bwMode="auto">
              <a:xfrm>
                <a:off x="2518" y="2167"/>
                <a:ext cx="36" cy="1"/>
              </a:xfrm>
              <a:prstGeom prst="line">
                <a:avLst/>
              </a:prstGeom>
              <a:noFill/>
              <a:ln w="8">
                <a:solidFill>
                  <a:srgbClr val="23514E"/>
                </a:solidFill>
                <a:round/>
                <a:headEnd/>
                <a:tailEnd/>
              </a:ln>
            </p:spPr>
            <p:txBody>
              <a:bodyPr/>
              <a:lstStyle/>
              <a:p>
                <a:endParaRPr lang="en-US"/>
              </a:p>
            </p:txBody>
          </p:sp>
        </p:grpSp>
        <p:grpSp>
          <p:nvGrpSpPr>
            <p:cNvPr id="195745" name="Group 96"/>
            <p:cNvGrpSpPr>
              <a:grpSpLocks/>
            </p:cNvGrpSpPr>
            <p:nvPr/>
          </p:nvGrpSpPr>
          <p:grpSpPr bwMode="auto">
            <a:xfrm>
              <a:off x="8896350" y="3932238"/>
              <a:ext cx="57150" cy="117475"/>
              <a:chOff x="2518" y="2167"/>
              <a:chExt cx="36" cy="94"/>
            </a:xfrm>
          </p:grpSpPr>
          <p:sp>
            <p:nvSpPr>
              <p:cNvPr id="195746" name="Line 94"/>
              <p:cNvSpPr>
                <a:spLocks noChangeShapeType="1"/>
              </p:cNvSpPr>
              <p:nvPr/>
            </p:nvSpPr>
            <p:spPr bwMode="auto">
              <a:xfrm>
                <a:off x="2536" y="2167"/>
                <a:ext cx="1" cy="94"/>
              </a:xfrm>
              <a:prstGeom prst="line">
                <a:avLst/>
              </a:prstGeom>
              <a:noFill/>
              <a:ln w="8">
                <a:solidFill>
                  <a:srgbClr val="23514E"/>
                </a:solidFill>
                <a:round/>
                <a:headEnd/>
                <a:tailEnd/>
              </a:ln>
            </p:spPr>
            <p:txBody>
              <a:bodyPr/>
              <a:lstStyle/>
              <a:p>
                <a:endParaRPr lang="en-US"/>
              </a:p>
            </p:txBody>
          </p:sp>
          <p:sp>
            <p:nvSpPr>
              <p:cNvPr id="195747" name="Line 95"/>
              <p:cNvSpPr>
                <a:spLocks noChangeShapeType="1"/>
              </p:cNvSpPr>
              <p:nvPr/>
            </p:nvSpPr>
            <p:spPr bwMode="auto">
              <a:xfrm>
                <a:off x="2518" y="2167"/>
                <a:ext cx="36" cy="1"/>
              </a:xfrm>
              <a:prstGeom prst="line">
                <a:avLst/>
              </a:prstGeom>
              <a:noFill/>
              <a:ln w="8">
                <a:solidFill>
                  <a:srgbClr val="23514E"/>
                </a:solidFill>
                <a:round/>
                <a:headEnd/>
                <a:tailEnd/>
              </a:ln>
            </p:spPr>
            <p:txBody>
              <a:bodyPr/>
              <a:lstStyle/>
              <a:p>
                <a:endParaRPr lang="en-US"/>
              </a:p>
            </p:txBody>
          </p:sp>
        </p:grpSp>
      </p:grpSp>
      <p:grpSp>
        <p:nvGrpSpPr>
          <p:cNvPr id="70" name="Group 6"/>
          <p:cNvGrpSpPr/>
          <p:nvPr/>
        </p:nvGrpSpPr>
        <p:grpSpPr>
          <a:xfrm>
            <a:off x="5283200" y="2705100"/>
            <a:ext cx="3048000" cy="1647825"/>
            <a:chOff x="5915025" y="2705100"/>
            <a:chExt cx="3048000" cy="1647825"/>
          </a:xfrm>
          <a:solidFill>
            <a:schemeClr val="tx2"/>
          </a:solidFill>
        </p:grpSpPr>
        <p:sp>
          <p:nvSpPr>
            <p:cNvPr id="223" name="Oval 130"/>
            <p:cNvSpPr>
              <a:spLocks noChangeArrowheads="1"/>
            </p:cNvSpPr>
            <p:nvPr/>
          </p:nvSpPr>
          <p:spPr bwMode="auto">
            <a:xfrm>
              <a:off x="5915025" y="2705100"/>
              <a:ext cx="74613" cy="77788"/>
            </a:xfrm>
            <a:prstGeom prst="ellipse">
              <a:avLst/>
            </a:prstGeom>
            <a:grpFill/>
            <a:ln w="0">
              <a:noFill/>
              <a:round/>
              <a:headEnd/>
              <a:tailEnd/>
            </a:ln>
          </p:spPr>
          <p:txBody>
            <a:bodyPr/>
            <a:lstStyle/>
            <a:p>
              <a:pPr>
                <a:defRPr/>
              </a:pPr>
              <a:endParaRPr lang="en-GB" sz="1050">
                <a:latin typeface="Arial"/>
                <a:cs typeface="Arial"/>
              </a:endParaRPr>
            </a:p>
          </p:txBody>
        </p:sp>
        <p:sp>
          <p:nvSpPr>
            <p:cNvPr id="225" name="Oval 130"/>
            <p:cNvSpPr>
              <a:spLocks noChangeArrowheads="1"/>
            </p:cNvSpPr>
            <p:nvPr/>
          </p:nvSpPr>
          <p:spPr bwMode="auto">
            <a:xfrm>
              <a:off x="6248400" y="3963988"/>
              <a:ext cx="74613" cy="79375"/>
            </a:xfrm>
            <a:prstGeom prst="ellipse">
              <a:avLst/>
            </a:prstGeom>
            <a:grpFill/>
            <a:ln w="0">
              <a:noFill/>
              <a:round/>
              <a:headEnd/>
              <a:tailEnd/>
            </a:ln>
          </p:spPr>
          <p:txBody>
            <a:bodyPr/>
            <a:lstStyle/>
            <a:p>
              <a:pPr>
                <a:defRPr/>
              </a:pPr>
              <a:endParaRPr lang="en-GB" sz="1050">
                <a:latin typeface="Arial"/>
                <a:cs typeface="Arial"/>
              </a:endParaRPr>
            </a:p>
          </p:txBody>
        </p:sp>
        <p:sp>
          <p:nvSpPr>
            <p:cNvPr id="227" name="Oval 130"/>
            <p:cNvSpPr>
              <a:spLocks noChangeArrowheads="1"/>
            </p:cNvSpPr>
            <p:nvPr/>
          </p:nvSpPr>
          <p:spPr bwMode="auto">
            <a:xfrm>
              <a:off x="6577013" y="3978275"/>
              <a:ext cx="74612" cy="79375"/>
            </a:xfrm>
            <a:prstGeom prst="ellipse">
              <a:avLst/>
            </a:prstGeom>
            <a:grpFill/>
            <a:ln w="0">
              <a:noFill/>
              <a:round/>
              <a:headEnd/>
              <a:tailEnd/>
            </a:ln>
          </p:spPr>
          <p:txBody>
            <a:bodyPr/>
            <a:lstStyle/>
            <a:p>
              <a:pPr>
                <a:defRPr/>
              </a:pPr>
              <a:endParaRPr lang="en-GB" sz="1050">
                <a:latin typeface="Arial"/>
                <a:cs typeface="Arial"/>
              </a:endParaRPr>
            </a:p>
          </p:txBody>
        </p:sp>
        <p:sp>
          <p:nvSpPr>
            <p:cNvPr id="229" name="Oval 130"/>
            <p:cNvSpPr>
              <a:spLocks noChangeArrowheads="1"/>
            </p:cNvSpPr>
            <p:nvPr/>
          </p:nvSpPr>
          <p:spPr bwMode="auto">
            <a:xfrm>
              <a:off x="6899275" y="3965575"/>
              <a:ext cx="74613" cy="79375"/>
            </a:xfrm>
            <a:prstGeom prst="ellipse">
              <a:avLst/>
            </a:prstGeom>
            <a:grpFill/>
            <a:ln w="0">
              <a:noFill/>
              <a:round/>
              <a:headEnd/>
              <a:tailEnd/>
            </a:ln>
          </p:spPr>
          <p:txBody>
            <a:bodyPr/>
            <a:lstStyle/>
            <a:p>
              <a:pPr>
                <a:defRPr/>
              </a:pPr>
              <a:endParaRPr lang="en-GB" sz="1050">
                <a:latin typeface="Arial"/>
                <a:cs typeface="Arial"/>
              </a:endParaRPr>
            </a:p>
          </p:txBody>
        </p:sp>
        <p:sp>
          <p:nvSpPr>
            <p:cNvPr id="231" name="Oval 130"/>
            <p:cNvSpPr>
              <a:spLocks noChangeArrowheads="1"/>
            </p:cNvSpPr>
            <p:nvPr/>
          </p:nvSpPr>
          <p:spPr bwMode="auto">
            <a:xfrm>
              <a:off x="7224713" y="4113213"/>
              <a:ext cx="74612" cy="79375"/>
            </a:xfrm>
            <a:prstGeom prst="ellipse">
              <a:avLst/>
            </a:prstGeom>
            <a:grpFill/>
            <a:ln w="0">
              <a:noFill/>
              <a:round/>
              <a:headEnd/>
              <a:tailEnd/>
            </a:ln>
          </p:spPr>
          <p:txBody>
            <a:bodyPr/>
            <a:lstStyle/>
            <a:p>
              <a:pPr>
                <a:defRPr/>
              </a:pPr>
              <a:endParaRPr lang="en-GB" sz="1050">
                <a:latin typeface="Arial"/>
                <a:cs typeface="Arial"/>
              </a:endParaRPr>
            </a:p>
          </p:txBody>
        </p:sp>
        <p:sp>
          <p:nvSpPr>
            <p:cNvPr id="233" name="Oval 130"/>
            <p:cNvSpPr>
              <a:spLocks noChangeArrowheads="1"/>
            </p:cNvSpPr>
            <p:nvPr/>
          </p:nvSpPr>
          <p:spPr bwMode="auto">
            <a:xfrm>
              <a:off x="7556500" y="4100513"/>
              <a:ext cx="74613" cy="79375"/>
            </a:xfrm>
            <a:prstGeom prst="ellipse">
              <a:avLst/>
            </a:prstGeom>
            <a:grpFill/>
            <a:ln w="0">
              <a:noFill/>
              <a:round/>
              <a:headEnd/>
              <a:tailEnd/>
            </a:ln>
          </p:spPr>
          <p:txBody>
            <a:bodyPr/>
            <a:lstStyle/>
            <a:p>
              <a:pPr>
                <a:defRPr/>
              </a:pPr>
              <a:endParaRPr lang="en-GB" sz="1050">
                <a:latin typeface="Arial"/>
                <a:cs typeface="Arial"/>
              </a:endParaRPr>
            </a:p>
          </p:txBody>
        </p:sp>
        <p:sp>
          <p:nvSpPr>
            <p:cNvPr id="235" name="Oval 130"/>
            <p:cNvSpPr>
              <a:spLocks noChangeArrowheads="1"/>
            </p:cNvSpPr>
            <p:nvPr/>
          </p:nvSpPr>
          <p:spPr bwMode="auto">
            <a:xfrm>
              <a:off x="7889875" y="4273550"/>
              <a:ext cx="74613" cy="79375"/>
            </a:xfrm>
            <a:prstGeom prst="ellipse">
              <a:avLst/>
            </a:prstGeom>
            <a:grpFill/>
            <a:ln w="0">
              <a:noFill/>
              <a:round/>
              <a:headEnd/>
              <a:tailEnd/>
            </a:ln>
          </p:spPr>
          <p:txBody>
            <a:bodyPr/>
            <a:lstStyle/>
            <a:p>
              <a:pPr>
                <a:defRPr/>
              </a:pPr>
              <a:endParaRPr lang="en-GB" sz="1050">
                <a:latin typeface="Arial"/>
                <a:cs typeface="Arial"/>
              </a:endParaRPr>
            </a:p>
          </p:txBody>
        </p:sp>
        <p:sp>
          <p:nvSpPr>
            <p:cNvPr id="237" name="Oval 130"/>
            <p:cNvSpPr>
              <a:spLocks noChangeArrowheads="1"/>
            </p:cNvSpPr>
            <p:nvPr/>
          </p:nvSpPr>
          <p:spPr bwMode="auto">
            <a:xfrm>
              <a:off x="8221663" y="4208463"/>
              <a:ext cx="74612" cy="77787"/>
            </a:xfrm>
            <a:prstGeom prst="ellipse">
              <a:avLst/>
            </a:prstGeom>
            <a:grpFill/>
            <a:ln w="0">
              <a:noFill/>
              <a:round/>
              <a:headEnd/>
              <a:tailEnd/>
            </a:ln>
          </p:spPr>
          <p:txBody>
            <a:bodyPr/>
            <a:lstStyle/>
            <a:p>
              <a:pPr>
                <a:defRPr/>
              </a:pPr>
              <a:endParaRPr lang="en-GB" sz="1050">
                <a:latin typeface="Arial"/>
                <a:cs typeface="Arial"/>
              </a:endParaRPr>
            </a:p>
          </p:txBody>
        </p:sp>
        <p:sp>
          <p:nvSpPr>
            <p:cNvPr id="239" name="Oval 130"/>
            <p:cNvSpPr>
              <a:spLocks noChangeArrowheads="1"/>
            </p:cNvSpPr>
            <p:nvPr/>
          </p:nvSpPr>
          <p:spPr bwMode="auto">
            <a:xfrm>
              <a:off x="8540750" y="4176713"/>
              <a:ext cx="74613" cy="79375"/>
            </a:xfrm>
            <a:prstGeom prst="ellipse">
              <a:avLst/>
            </a:prstGeom>
            <a:grpFill/>
            <a:ln w="0">
              <a:noFill/>
              <a:round/>
              <a:headEnd/>
              <a:tailEnd/>
            </a:ln>
          </p:spPr>
          <p:txBody>
            <a:bodyPr/>
            <a:lstStyle/>
            <a:p>
              <a:pPr>
                <a:defRPr/>
              </a:pPr>
              <a:endParaRPr lang="en-GB" sz="1050">
                <a:latin typeface="Arial"/>
                <a:cs typeface="Arial"/>
              </a:endParaRPr>
            </a:p>
          </p:txBody>
        </p:sp>
        <p:sp>
          <p:nvSpPr>
            <p:cNvPr id="241" name="Oval 130"/>
            <p:cNvSpPr>
              <a:spLocks noChangeArrowheads="1"/>
            </p:cNvSpPr>
            <p:nvPr/>
          </p:nvSpPr>
          <p:spPr bwMode="auto">
            <a:xfrm>
              <a:off x="8888413" y="4052888"/>
              <a:ext cx="74612" cy="77787"/>
            </a:xfrm>
            <a:prstGeom prst="ellipse">
              <a:avLst/>
            </a:prstGeom>
            <a:grpFill/>
            <a:ln w="0">
              <a:noFill/>
              <a:round/>
              <a:headEnd/>
              <a:tailEnd/>
            </a:ln>
          </p:spPr>
          <p:txBody>
            <a:bodyPr/>
            <a:lstStyle/>
            <a:p>
              <a:pPr>
                <a:defRPr/>
              </a:pPr>
              <a:endParaRPr lang="en-GB" sz="1050">
                <a:latin typeface="Arial"/>
                <a:cs typeface="Arial"/>
              </a:endParaRPr>
            </a:p>
          </p:txBody>
        </p:sp>
      </p:grpSp>
      <p:grpSp>
        <p:nvGrpSpPr>
          <p:cNvPr id="195696" name="Group 65"/>
          <p:cNvGrpSpPr>
            <a:grpSpLocks/>
          </p:cNvGrpSpPr>
          <p:nvPr/>
        </p:nvGrpSpPr>
        <p:grpSpPr bwMode="auto">
          <a:xfrm>
            <a:off x="5291138" y="2819400"/>
            <a:ext cx="57150" cy="123825"/>
            <a:chOff x="2317" y="2455"/>
            <a:chExt cx="36" cy="100"/>
          </a:xfrm>
        </p:grpSpPr>
        <p:sp>
          <p:nvSpPr>
            <p:cNvPr id="195734" name="Line 63"/>
            <p:cNvSpPr>
              <a:spLocks noChangeShapeType="1"/>
            </p:cNvSpPr>
            <p:nvPr/>
          </p:nvSpPr>
          <p:spPr bwMode="auto">
            <a:xfrm>
              <a:off x="2335" y="2455"/>
              <a:ext cx="1" cy="100"/>
            </a:xfrm>
            <a:prstGeom prst="line">
              <a:avLst/>
            </a:prstGeom>
            <a:noFill/>
            <a:ln w="8">
              <a:solidFill>
                <a:schemeClr val="accent2"/>
              </a:solidFill>
              <a:round/>
              <a:headEnd/>
              <a:tailEnd/>
            </a:ln>
          </p:spPr>
          <p:txBody>
            <a:bodyPr/>
            <a:lstStyle/>
            <a:p>
              <a:endParaRPr lang="en-US"/>
            </a:p>
          </p:txBody>
        </p:sp>
        <p:sp>
          <p:nvSpPr>
            <p:cNvPr id="195735" name="Line 64"/>
            <p:cNvSpPr>
              <a:spLocks noChangeShapeType="1"/>
            </p:cNvSpPr>
            <p:nvPr/>
          </p:nvSpPr>
          <p:spPr bwMode="auto">
            <a:xfrm>
              <a:off x="2317" y="2455"/>
              <a:ext cx="36" cy="1"/>
            </a:xfrm>
            <a:prstGeom prst="line">
              <a:avLst/>
            </a:prstGeom>
            <a:noFill/>
            <a:ln w="8">
              <a:solidFill>
                <a:schemeClr val="accent2"/>
              </a:solidFill>
              <a:round/>
              <a:headEnd/>
              <a:tailEnd/>
            </a:ln>
          </p:spPr>
          <p:txBody>
            <a:bodyPr/>
            <a:lstStyle/>
            <a:p>
              <a:endParaRPr lang="en-US"/>
            </a:p>
          </p:txBody>
        </p:sp>
      </p:grpSp>
      <p:grpSp>
        <p:nvGrpSpPr>
          <p:cNvPr id="195697" name="Group 65"/>
          <p:cNvGrpSpPr>
            <a:grpSpLocks/>
          </p:cNvGrpSpPr>
          <p:nvPr/>
        </p:nvGrpSpPr>
        <p:grpSpPr bwMode="auto">
          <a:xfrm>
            <a:off x="5626100" y="3216275"/>
            <a:ext cx="57150" cy="125413"/>
            <a:chOff x="2317" y="2455"/>
            <a:chExt cx="36" cy="100"/>
          </a:xfrm>
        </p:grpSpPr>
        <p:sp>
          <p:nvSpPr>
            <p:cNvPr id="195732" name="Line 63"/>
            <p:cNvSpPr>
              <a:spLocks noChangeShapeType="1"/>
            </p:cNvSpPr>
            <p:nvPr/>
          </p:nvSpPr>
          <p:spPr bwMode="auto">
            <a:xfrm>
              <a:off x="2335" y="2455"/>
              <a:ext cx="1" cy="100"/>
            </a:xfrm>
            <a:prstGeom prst="line">
              <a:avLst/>
            </a:prstGeom>
            <a:noFill/>
            <a:ln w="8">
              <a:solidFill>
                <a:srgbClr val="7B1616"/>
              </a:solidFill>
              <a:round/>
              <a:headEnd/>
              <a:tailEnd/>
            </a:ln>
          </p:spPr>
          <p:txBody>
            <a:bodyPr/>
            <a:lstStyle/>
            <a:p>
              <a:endParaRPr lang="en-US"/>
            </a:p>
          </p:txBody>
        </p:sp>
        <p:sp>
          <p:nvSpPr>
            <p:cNvPr id="195733" name="Line 64"/>
            <p:cNvSpPr>
              <a:spLocks noChangeShapeType="1"/>
            </p:cNvSpPr>
            <p:nvPr/>
          </p:nvSpPr>
          <p:spPr bwMode="auto">
            <a:xfrm>
              <a:off x="2317" y="2455"/>
              <a:ext cx="36" cy="1"/>
            </a:xfrm>
            <a:prstGeom prst="line">
              <a:avLst/>
            </a:prstGeom>
            <a:noFill/>
            <a:ln w="8">
              <a:solidFill>
                <a:srgbClr val="7B1616"/>
              </a:solidFill>
              <a:round/>
              <a:headEnd/>
              <a:tailEnd/>
            </a:ln>
          </p:spPr>
          <p:txBody>
            <a:bodyPr/>
            <a:lstStyle/>
            <a:p>
              <a:endParaRPr lang="en-US"/>
            </a:p>
          </p:txBody>
        </p:sp>
      </p:grpSp>
      <p:grpSp>
        <p:nvGrpSpPr>
          <p:cNvPr id="195698" name="Group 65"/>
          <p:cNvGrpSpPr>
            <a:grpSpLocks/>
          </p:cNvGrpSpPr>
          <p:nvPr/>
        </p:nvGrpSpPr>
        <p:grpSpPr bwMode="auto">
          <a:xfrm>
            <a:off x="5951538" y="3579813"/>
            <a:ext cx="57150" cy="125412"/>
            <a:chOff x="2317" y="2455"/>
            <a:chExt cx="36" cy="100"/>
          </a:xfrm>
        </p:grpSpPr>
        <p:sp>
          <p:nvSpPr>
            <p:cNvPr id="195730" name="Line 63"/>
            <p:cNvSpPr>
              <a:spLocks noChangeShapeType="1"/>
            </p:cNvSpPr>
            <p:nvPr/>
          </p:nvSpPr>
          <p:spPr bwMode="auto">
            <a:xfrm>
              <a:off x="2335" y="2455"/>
              <a:ext cx="1" cy="100"/>
            </a:xfrm>
            <a:prstGeom prst="line">
              <a:avLst/>
            </a:prstGeom>
            <a:noFill/>
            <a:ln w="8">
              <a:solidFill>
                <a:srgbClr val="7B1616"/>
              </a:solidFill>
              <a:round/>
              <a:headEnd/>
              <a:tailEnd/>
            </a:ln>
          </p:spPr>
          <p:txBody>
            <a:bodyPr/>
            <a:lstStyle/>
            <a:p>
              <a:endParaRPr lang="en-US"/>
            </a:p>
          </p:txBody>
        </p:sp>
        <p:sp>
          <p:nvSpPr>
            <p:cNvPr id="195731" name="Line 64"/>
            <p:cNvSpPr>
              <a:spLocks noChangeShapeType="1"/>
            </p:cNvSpPr>
            <p:nvPr/>
          </p:nvSpPr>
          <p:spPr bwMode="auto">
            <a:xfrm>
              <a:off x="2317" y="2455"/>
              <a:ext cx="36" cy="1"/>
            </a:xfrm>
            <a:prstGeom prst="line">
              <a:avLst/>
            </a:prstGeom>
            <a:noFill/>
            <a:ln w="8">
              <a:solidFill>
                <a:srgbClr val="7B1616"/>
              </a:solidFill>
              <a:round/>
              <a:headEnd/>
              <a:tailEnd/>
            </a:ln>
          </p:spPr>
          <p:txBody>
            <a:bodyPr/>
            <a:lstStyle/>
            <a:p>
              <a:endParaRPr lang="en-US"/>
            </a:p>
          </p:txBody>
        </p:sp>
      </p:grpSp>
      <p:grpSp>
        <p:nvGrpSpPr>
          <p:cNvPr id="195699" name="Group 65"/>
          <p:cNvGrpSpPr>
            <a:grpSpLocks/>
          </p:cNvGrpSpPr>
          <p:nvPr/>
        </p:nvGrpSpPr>
        <p:grpSpPr bwMode="auto">
          <a:xfrm>
            <a:off x="6283325" y="3709988"/>
            <a:ext cx="57150" cy="123825"/>
            <a:chOff x="2317" y="2455"/>
            <a:chExt cx="36" cy="100"/>
          </a:xfrm>
        </p:grpSpPr>
        <p:sp>
          <p:nvSpPr>
            <p:cNvPr id="195728" name="Line 63"/>
            <p:cNvSpPr>
              <a:spLocks noChangeShapeType="1"/>
            </p:cNvSpPr>
            <p:nvPr/>
          </p:nvSpPr>
          <p:spPr bwMode="auto">
            <a:xfrm>
              <a:off x="2335" y="2455"/>
              <a:ext cx="1" cy="100"/>
            </a:xfrm>
            <a:prstGeom prst="line">
              <a:avLst/>
            </a:prstGeom>
            <a:noFill/>
            <a:ln w="8">
              <a:solidFill>
                <a:srgbClr val="7B1616"/>
              </a:solidFill>
              <a:round/>
              <a:headEnd/>
              <a:tailEnd/>
            </a:ln>
          </p:spPr>
          <p:txBody>
            <a:bodyPr/>
            <a:lstStyle/>
            <a:p>
              <a:endParaRPr lang="en-US"/>
            </a:p>
          </p:txBody>
        </p:sp>
        <p:sp>
          <p:nvSpPr>
            <p:cNvPr id="195729" name="Line 64"/>
            <p:cNvSpPr>
              <a:spLocks noChangeShapeType="1"/>
            </p:cNvSpPr>
            <p:nvPr/>
          </p:nvSpPr>
          <p:spPr bwMode="auto">
            <a:xfrm>
              <a:off x="2317" y="2455"/>
              <a:ext cx="36" cy="1"/>
            </a:xfrm>
            <a:prstGeom prst="line">
              <a:avLst/>
            </a:prstGeom>
            <a:noFill/>
            <a:ln w="8">
              <a:solidFill>
                <a:srgbClr val="7B1616"/>
              </a:solidFill>
              <a:round/>
              <a:headEnd/>
              <a:tailEnd/>
            </a:ln>
          </p:spPr>
          <p:txBody>
            <a:bodyPr/>
            <a:lstStyle/>
            <a:p>
              <a:endParaRPr lang="en-US"/>
            </a:p>
          </p:txBody>
        </p:sp>
      </p:grpSp>
      <p:grpSp>
        <p:nvGrpSpPr>
          <p:cNvPr id="195700" name="Group 65"/>
          <p:cNvGrpSpPr>
            <a:grpSpLocks/>
          </p:cNvGrpSpPr>
          <p:nvPr/>
        </p:nvGrpSpPr>
        <p:grpSpPr bwMode="auto">
          <a:xfrm>
            <a:off x="6602413" y="3722688"/>
            <a:ext cx="57150" cy="123825"/>
            <a:chOff x="2317" y="2455"/>
            <a:chExt cx="36" cy="100"/>
          </a:xfrm>
        </p:grpSpPr>
        <p:sp>
          <p:nvSpPr>
            <p:cNvPr id="195726" name="Line 63"/>
            <p:cNvSpPr>
              <a:spLocks noChangeShapeType="1"/>
            </p:cNvSpPr>
            <p:nvPr/>
          </p:nvSpPr>
          <p:spPr bwMode="auto">
            <a:xfrm>
              <a:off x="2335" y="2455"/>
              <a:ext cx="1" cy="100"/>
            </a:xfrm>
            <a:prstGeom prst="line">
              <a:avLst/>
            </a:prstGeom>
            <a:noFill/>
            <a:ln w="8">
              <a:solidFill>
                <a:srgbClr val="7B1616"/>
              </a:solidFill>
              <a:round/>
              <a:headEnd/>
              <a:tailEnd/>
            </a:ln>
          </p:spPr>
          <p:txBody>
            <a:bodyPr/>
            <a:lstStyle/>
            <a:p>
              <a:endParaRPr lang="en-US"/>
            </a:p>
          </p:txBody>
        </p:sp>
        <p:sp>
          <p:nvSpPr>
            <p:cNvPr id="195727" name="Line 64"/>
            <p:cNvSpPr>
              <a:spLocks noChangeShapeType="1"/>
            </p:cNvSpPr>
            <p:nvPr/>
          </p:nvSpPr>
          <p:spPr bwMode="auto">
            <a:xfrm>
              <a:off x="2317" y="2455"/>
              <a:ext cx="36" cy="1"/>
            </a:xfrm>
            <a:prstGeom prst="line">
              <a:avLst/>
            </a:prstGeom>
            <a:noFill/>
            <a:ln w="8">
              <a:solidFill>
                <a:srgbClr val="7B1616"/>
              </a:solidFill>
              <a:round/>
              <a:headEnd/>
              <a:tailEnd/>
            </a:ln>
          </p:spPr>
          <p:txBody>
            <a:bodyPr/>
            <a:lstStyle/>
            <a:p>
              <a:endParaRPr lang="en-US"/>
            </a:p>
          </p:txBody>
        </p:sp>
      </p:grpSp>
      <p:grpSp>
        <p:nvGrpSpPr>
          <p:cNvPr id="195701" name="Group 65"/>
          <p:cNvGrpSpPr>
            <a:grpSpLocks/>
          </p:cNvGrpSpPr>
          <p:nvPr/>
        </p:nvGrpSpPr>
        <p:grpSpPr bwMode="auto">
          <a:xfrm>
            <a:off x="6942138" y="3811588"/>
            <a:ext cx="57150" cy="125412"/>
            <a:chOff x="2317" y="2455"/>
            <a:chExt cx="36" cy="100"/>
          </a:xfrm>
        </p:grpSpPr>
        <p:sp>
          <p:nvSpPr>
            <p:cNvPr id="195724" name="Line 63"/>
            <p:cNvSpPr>
              <a:spLocks noChangeShapeType="1"/>
            </p:cNvSpPr>
            <p:nvPr/>
          </p:nvSpPr>
          <p:spPr bwMode="auto">
            <a:xfrm>
              <a:off x="2335" y="2455"/>
              <a:ext cx="1" cy="100"/>
            </a:xfrm>
            <a:prstGeom prst="line">
              <a:avLst/>
            </a:prstGeom>
            <a:noFill/>
            <a:ln w="8">
              <a:solidFill>
                <a:srgbClr val="7B1616"/>
              </a:solidFill>
              <a:round/>
              <a:headEnd/>
              <a:tailEnd/>
            </a:ln>
          </p:spPr>
          <p:txBody>
            <a:bodyPr/>
            <a:lstStyle/>
            <a:p>
              <a:endParaRPr lang="en-US"/>
            </a:p>
          </p:txBody>
        </p:sp>
        <p:sp>
          <p:nvSpPr>
            <p:cNvPr id="195725" name="Line 64"/>
            <p:cNvSpPr>
              <a:spLocks noChangeShapeType="1"/>
            </p:cNvSpPr>
            <p:nvPr/>
          </p:nvSpPr>
          <p:spPr bwMode="auto">
            <a:xfrm>
              <a:off x="2317" y="2455"/>
              <a:ext cx="36" cy="1"/>
            </a:xfrm>
            <a:prstGeom prst="line">
              <a:avLst/>
            </a:prstGeom>
            <a:noFill/>
            <a:ln w="8">
              <a:solidFill>
                <a:srgbClr val="7B1616"/>
              </a:solidFill>
              <a:round/>
              <a:headEnd/>
              <a:tailEnd/>
            </a:ln>
          </p:spPr>
          <p:txBody>
            <a:bodyPr/>
            <a:lstStyle/>
            <a:p>
              <a:endParaRPr lang="en-US"/>
            </a:p>
          </p:txBody>
        </p:sp>
      </p:grpSp>
      <p:grpSp>
        <p:nvGrpSpPr>
          <p:cNvPr id="195702" name="Group 65"/>
          <p:cNvGrpSpPr>
            <a:grpSpLocks/>
          </p:cNvGrpSpPr>
          <p:nvPr/>
        </p:nvGrpSpPr>
        <p:grpSpPr bwMode="auto">
          <a:xfrm>
            <a:off x="7267575" y="3840163"/>
            <a:ext cx="57150" cy="125412"/>
            <a:chOff x="2317" y="2455"/>
            <a:chExt cx="36" cy="100"/>
          </a:xfrm>
        </p:grpSpPr>
        <p:sp>
          <p:nvSpPr>
            <p:cNvPr id="195722" name="Line 63"/>
            <p:cNvSpPr>
              <a:spLocks noChangeShapeType="1"/>
            </p:cNvSpPr>
            <p:nvPr/>
          </p:nvSpPr>
          <p:spPr bwMode="auto">
            <a:xfrm>
              <a:off x="2335" y="2455"/>
              <a:ext cx="1" cy="100"/>
            </a:xfrm>
            <a:prstGeom prst="line">
              <a:avLst/>
            </a:prstGeom>
            <a:noFill/>
            <a:ln w="8">
              <a:solidFill>
                <a:srgbClr val="7B1616"/>
              </a:solidFill>
              <a:round/>
              <a:headEnd/>
              <a:tailEnd/>
            </a:ln>
          </p:spPr>
          <p:txBody>
            <a:bodyPr/>
            <a:lstStyle/>
            <a:p>
              <a:endParaRPr lang="en-US"/>
            </a:p>
          </p:txBody>
        </p:sp>
        <p:sp>
          <p:nvSpPr>
            <p:cNvPr id="195723" name="Line 64"/>
            <p:cNvSpPr>
              <a:spLocks noChangeShapeType="1"/>
            </p:cNvSpPr>
            <p:nvPr/>
          </p:nvSpPr>
          <p:spPr bwMode="auto">
            <a:xfrm>
              <a:off x="2317" y="2455"/>
              <a:ext cx="36" cy="1"/>
            </a:xfrm>
            <a:prstGeom prst="line">
              <a:avLst/>
            </a:prstGeom>
            <a:noFill/>
            <a:ln w="8">
              <a:solidFill>
                <a:srgbClr val="7B1616"/>
              </a:solidFill>
              <a:round/>
              <a:headEnd/>
              <a:tailEnd/>
            </a:ln>
          </p:spPr>
          <p:txBody>
            <a:bodyPr/>
            <a:lstStyle/>
            <a:p>
              <a:endParaRPr lang="en-US"/>
            </a:p>
          </p:txBody>
        </p:sp>
      </p:grpSp>
      <p:grpSp>
        <p:nvGrpSpPr>
          <p:cNvPr id="195703" name="Group 65"/>
          <p:cNvGrpSpPr>
            <a:grpSpLocks/>
          </p:cNvGrpSpPr>
          <p:nvPr/>
        </p:nvGrpSpPr>
        <p:grpSpPr bwMode="auto">
          <a:xfrm>
            <a:off x="7600950" y="3690938"/>
            <a:ext cx="57150" cy="125412"/>
            <a:chOff x="2317" y="2455"/>
            <a:chExt cx="36" cy="100"/>
          </a:xfrm>
        </p:grpSpPr>
        <p:sp>
          <p:nvSpPr>
            <p:cNvPr id="195720" name="Line 63"/>
            <p:cNvSpPr>
              <a:spLocks noChangeShapeType="1"/>
            </p:cNvSpPr>
            <p:nvPr/>
          </p:nvSpPr>
          <p:spPr bwMode="auto">
            <a:xfrm>
              <a:off x="2335" y="2455"/>
              <a:ext cx="1" cy="100"/>
            </a:xfrm>
            <a:prstGeom prst="line">
              <a:avLst/>
            </a:prstGeom>
            <a:noFill/>
            <a:ln w="8">
              <a:solidFill>
                <a:srgbClr val="7B1616"/>
              </a:solidFill>
              <a:round/>
              <a:headEnd/>
              <a:tailEnd/>
            </a:ln>
          </p:spPr>
          <p:txBody>
            <a:bodyPr/>
            <a:lstStyle/>
            <a:p>
              <a:endParaRPr lang="en-US"/>
            </a:p>
          </p:txBody>
        </p:sp>
        <p:sp>
          <p:nvSpPr>
            <p:cNvPr id="195721" name="Line 64"/>
            <p:cNvSpPr>
              <a:spLocks noChangeShapeType="1"/>
            </p:cNvSpPr>
            <p:nvPr/>
          </p:nvSpPr>
          <p:spPr bwMode="auto">
            <a:xfrm>
              <a:off x="2317" y="2455"/>
              <a:ext cx="36" cy="1"/>
            </a:xfrm>
            <a:prstGeom prst="line">
              <a:avLst/>
            </a:prstGeom>
            <a:noFill/>
            <a:ln w="8">
              <a:solidFill>
                <a:srgbClr val="7B1616"/>
              </a:solidFill>
              <a:round/>
              <a:headEnd/>
              <a:tailEnd/>
            </a:ln>
          </p:spPr>
          <p:txBody>
            <a:bodyPr/>
            <a:lstStyle/>
            <a:p>
              <a:endParaRPr lang="en-US"/>
            </a:p>
          </p:txBody>
        </p:sp>
      </p:grpSp>
      <p:grpSp>
        <p:nvGrpSpPr>
          <p:cNvPr id="195704" name="Group 65"/>
          <p:cNvGrpSpPr>
            <a:grpSpLocks/>
          </p:cNvGrpSpPr>
          <p:nvPr/>
        </p:nvGrpSpPr>
        <p:grpSpPr bwMode="auto">
          <a:xfrm>
            <a:off x="7931150" y="3795713"/>
            <a:ext cx="57150" cy="125412"/>
            <a:chOff x="2317" y="2455"/>
            <a:chExt cx="36" cy="100"/>
          </a:xfrm>
        </p:grpSpPr>
        <p:sp>
          <p:nvSpPr>
            <p:cNvPr id="195718" name="Line 63"/>
            <p:cNvSpPr>
              <a:spLocks noChangeShapeType="1"/>
            </p:cNvSpPr>
            <p:nvPr/>
          </p:nvSpPr>
          <p:spPr bwMode="auto">
            <a:xfrm>
              <a:off x="2335" y="2455"/>
              <a:ext cx="1" cy="100"/>
            </a:xfrm>
            <a:prstGeom prst="line">
              <a:avLst/>
            </a:prstGeom>
            <a:noFill/>
            <a:ln w="8">
              <a:solidFill>
                <a:srgbClr val="7B1616"/>
              </a:solidFill>
              <a:round/>
              <a:headEnd/>
              <a:tailEnd/>
            </a:ln>
          </p:spPr>
          <p:txBody>
            <a:bodyPr/>
            <a:lstStyle/>
            <a:p>
              <a:endParaRPr lang="en-US"/>
            </a:p>
          </p:txBody>
        </p:sp>
        <p:sp>
          <p:nvSpPr>
            <p:cNvPr id="195719" name="Line 64"/>
            <p:cNvSpPr>
              <a:spLocks noChangeShapeType="1"/>
            </p:cNvSpPr>
            <p:nvPr/>
          </p:nvSpPr>
          <p:spPr bwMode="auto">
            <a:xfrm>
              <a:off x="2317" y="2455"/>
              <a:ext cx="36" cy="1"/>
            </a:xfrm>
            <a:prstGeom prst="line">
              <a:avLst/>
            </a:prstGeom>
            <a:noFill/>
            <a:ln w="8">
              <a:solidFill>
                <a:srgbClr val="7B1616"/>
              </a:solidFill>
              <a:round/>
              <a:headEnd/>
              <a:tailEnd/>
            </a:ln>
          </p:spPr>
          <p:txBody>
            <a:bodyPr/>
            <a:lstStyle/>
            <a:p>
              <a:endParaRPr lang="en-US"/>
            </a:p>
          </p:txBody>
        </p:sp>
      </p:grpSp>
      <p:grpSp>
        <p:nvGrpSpPr>
          <p:cNvPr id="195705" name="Group 8"/>
          <p:cNvGrpSpPr>
            <a:grpSpLocks/>
          </p:cNvGrpSpPr>
          <p:nvPr/>
        </p:nvGrpSpPr>
        <p:grpSpPr bwMode="auto">
          <a:xfrm>
            <a:off x="5283200" y="2903538"/>
            <a:ext cx="3046413" cy="1196975"/>
            <a:chOff x="5915025" y="2903538"/>
            <a:chExt cx="3046413" cy="1196975"/>
          </a:xfrm>
        </p:grpSpPr>
        <p:sp>
          <p:nvSpPr>
            <p:cNvPr id="106621" name="Oval 135"/>
            <p:cNvSpPr>
              <a:spLocks noChangeArrowheads="1"/>
            </p:cNvSpPr>
            <p:nvPr/>
          </p:nvSpPr>
          <p:spPr bwMode="auto">
            <a:xfrm>
              <a:off x="8886825" y="4021138"/>
              <a:ext cx="74613" cy="79375"/>
            </a:xfrm>
            <a:prstGeom prst="ellipse">
              <a:avLst/>
            </a:prstGeom>
            <a:solidFill>
              <a:srgbClr val="7B1616"/>
            </a:solidFill>
            <a:ln>
              <a:noFill/>
            </a:ln>
            <a:extLst>
              <a:ext uri="{91240B29-F687-4f45-9708-019B960494DF}"/>
            </a:extLst>
          </p:spPr>
          <p:txBody>
            <a:bodyPr/>
            <a:lstStyle/>
            <a:p>
              <a:pPr>
                <a:defRPr/>
              </a:pPr>
              <a:endParaRPr lang="en-GB" sz="1050">
                <a:latin typeface="Arial"/>
                <a:cs typeface="Arial"/>
              </a:endParaRPr>
            </a:p>
          </p:txBody>
        </p:sp>
        <p:sp>
          <p:nvSpPr>
            <p:cNvPr id="106622" name="Oval 135"/>
            <p:cNvSpPr>
              <a:spLocks noChangeArrowheads="1"/>
            </p:cNvSpPr>
            <p:nvPr/>
          </p:nvSpPr>
          <p:spPr bwMode="auto">
            <a:xfrm>
              <a:off x="5915025" y="2903538"/>
              <a:ext cx="74613" cy="79375"/>
            </a:xfrm>
            <a:prstGeom prst="ellipse">
              <a:avLst/>
            </a:prstGeom>
            <a:solidFill>
              <a:srgbClr val="7B1616"/>
            </a:solidFill>
            <a:ln>
              <a:noFill/>
            </a:ln>
            <a:extLst>
              <a:ext uri="{91240B29-F687-4f45-9708-019B960494DF}"/>
            </a:extLst>
          </p:spPr>
          <p:txBody>
            <a:bodyPr/>
            <a:lstStyle/>
            <a:p>
              <a:pPr>
                <a:defRPr/>
              </a:pPr>
              <a:endParaRPr lang="en-GB" sz="1050">
                <a:latin typeface="Arial"/>
                <a:cs typeface="Arial"/>
              </a:endParaRPr>
            </a:p>
          </p:txBody>
        </p:sp>
        <p:sp>
          <p:nvSpPr>
            <p:cNvPr id="106623" name="Oval 135"/>
            <p:cNvSpPr>
              <a:spLocks noChangeArrowheads="1"/>
            </p:cNvSpPr>
            <p:nvPr/>
          </p:nvSpPr>
          <p:spPr bwMode="auto">
            <a:xfrm>
              <a:off x="6254750" y="3294063"/>
              <a:ext cx="74613" cy="77787"/>
            </a:xfrm>
            <a:prstGeom prst="ellipse">
              <a:avLst/>
            </a:prstGeom>
            <a:solidFill>
              <a:srgbClr val="7B1616"/>
            </a:solidFill>
            <a:ln>
              <a:noFill/>
            </a:ln>
            <a:extLst>
              <a:ext uri="{91240B29-F687-4f45-9708-019B960494DF}"/>
            </a:extLst>
          </p:spPr>
          <p:txBody>
            <a:bodyPr/>
            <a:lstStyle/>
            <a:p>
              <a:pPr>
                <a:defRPr/>
              </a:pPr>
              <a:endParaRPr lang="en-GB" sz="1050">
                <a:latin typeface="Arial"/>
                <a:cs typeface="Arial"/>
              </a:endParaRPr>
            </a:p>
          </p:txBody>
        </p:sp>
        <p:sp>
          <p:nvSpPr>
            <p:cNvPr id="106624" name="Oval 135"/>
            <p:cNvSpPr>
              <a:spLocks noChangeArrowheads="1"/>
            </p:cNvSpPr>
            <p:nvPr/>
          </p:nvSpPr>
          <p:spPr bwMode="auto">
            <a:xfrm>
              <a:off x="6575425" y="3627438"/>
              <a:ext cx="74613" cy="79375"/>
            </a:xfrm>
            <a:prstGeom prst="ellipse">
              <a:avLst/>
            </a:prstGeom>
            <a:solidFill>
              <a:srgbClr val="7B1616"/>
            </a:solidFill>
            <a:ln>
              <a:noFill/>
            </a:ln>
            <a:extLst>
              <a:ext uri="{91240B29-F687-4f45-9708-019B960494DF}"/>
            </a:extLst>
          </p:spPr>
          <p:txBody>
            <a:bodyPr/>
            <a:lstStyle/>
            <a:p>
              <a:pPr>
                <a:defRPr/>
              </a:pPr>
              <a:endParaRPr lang="en-GB" sz="1050">
                <a:latin typeface="Arial"/>
                <a:cs typeface="Arial"/>
              </a:endParaRPr>
            </a:p>
          </p:txBody>
        </p:sp>
        <p:sp>
          <p:nvSpPr>
            <p:cNvPr id="106625" name="Oval 135"/>
            <p:cNvSpPr>
              <a:spLocks noChangeArrowheads="1"/>
            </p:cNvSpPr>
            <p:nvPr/>
          </p:nvSpPr>
          <p:spPr bwMode="auto">
            <a:xfrm>
              <a:off x="6907213" y="3768725"/>
              <a:ext cx="74612" cy="79375"/>
            </a:xfrm>
            <a:prstGeom prst="ellipse">
              <a:avLst/>
            </a:prstGeom>
            <a:solidFill>
              <a:srgbClr val="7B1616"/>
            </a:solidFill>
            <a:ln>
              <a:noFill/>
            </a:ln>
            <a:extLst>
              <a:ext uri="{91240B29-F687-4f45-9708-019B960494DF}"/>
            </a:extLst>
          </p:spPr>
          <p:txBody>
            <a:bodyPr/>
            <a:lstStyle/>
            <a:p>
              <a:pPr>
                <a:defRPr/>
              </a:pPr>
              <a:endParaRPr lang="en-GB" sz="1050">
                <a:latin typeface="Arial"/>
                <a:cs typeface="Arial"/>
              </a:endParaRPr>
            </a:p>
          </p:txBody>
        </p:sp>
        <p:sp>
          <p:nvSpPr>
            <p:cNvPr id="106626" name="Oval 135"/>
            <p:cNvSpPr>
              <a:spLocks noChangeArrowheads="1"/>
            </p:cNvSpPr>
            <p:nvPr/>
          </p:nvSpPr>
          <p:spPr bwMode="auto">
            <a:xfrm>
              <a:off x="7226300" y="3819525"/>
              <a:ext cx="74613" cy="79375"/>
            </a:xfrm>
            <a:prstGeom prst="ellipse">
              <a:avLst/>
            </a:prstGeom>
            <a:solidFill>
              <a:srgbClr val="7B1616"/>
            </a:solidFill>
            <a:ln>
              <a:noFill/>
            </a:ln>
            <a:extLst>
              <a:ext uri="{91240B29-F687-4f45-9708-019B960494DF}"/>
            </a:extLst>
          </p:spPr>
          <p:txBody>
            <a:bodyPr/>
            <a:lstStyle/>
            <a:p>
              <a:pPr>
                <a:defRPr/>
              </a:pPr>
              <a:endParaRPr lang="en-GB" sz="1050">
                <a:latin typeface="Arial"/>
                <a:cs typeface="Arial"/>
              </a:endParaRPr>
            </a:p>
          </p:txBody>
        </p:sp>
        <p:sp>
          <p:nvSpPr>
            <p:cNvPr id="106627" name="Oval 135"/>
            <p:cNvSpPr>
              <a:spLocks noChangeArrowheads="1"/>
            </p:cNvSpPr>
            <p:nvPr/>
          </p:nvSpPr>
          <p:spPr bwMode="auto">
            <a:xfrm>
              <a:off x="7566025" y="3867150"/>
              <a:ext cx="74613" cy="77788"/>
            </a:xfrm>
            <a:prstGeom prst="ellipse">
              <a:avLst/>
            </a:prstGeom>
            <a:solidFill>
              <a:srgbClr val="7B1616"/>
            </a:solidFill>
            <a:ln>
              <a:noFill/>
            </a:ln>
            <a:extLst>
              <a:ext uri="{91240B29-F687-4f45-9708-019B960494DF}"/>
            </a:extLst>
          </p:spPr>
          <p:txBody>
            <a:bodyPr/>
            <a:lstStyle/>
            <a:p>
              <a:pPr>
                <a:defRPr/>
              </a:pPr>
              <a:endParaRPr lang="en-GB" sz="1050">
                <a:latin typeface="Arial"/>
                <a:cs typeface="Arial"/>
              </a:endParaRPr>
            </a:p>
          </p:txBody>
        </p:sp>
        <p:sp>
          <p:nvSpPr>
            <p:cNvPr id="106628" name="Oval 135"/>
            <p:cNvSpPr>
              <a:spLocks noChangeArrowheads="1"/>
            </p:cNvSpPr>
            <p:nvPr/>
          </p:nvSpPr>
          <p:spPr bwMode="auto">
            <a:xfrm>
              <a:off x="7891463" y="3895725"/>
              <a:ext cx="74612" cy="79375"/>
            </a:xfrm>
            <a:prstGeom prst="ellipse">
              <a:avLst/>
            </a:prstGeom>
            <a:solidFill>
              <a:srgbClr val="7B1616"/>
            </a:solidFill>
            <a:ln>
              <a:noFill/>
            </a:ln>
            <a:extLst>
              <a:ext uri="{91240B29-F687-4f45-9708-019B960494DF}"/>
            </a:extLst>
          </p:spPr>
          <p:txBody>
            <a:bodyPr/>
            <a:lstStyle/>
            <a:p>
              <a:pPr>
                <a:defRPr/>
              </a:pPr>
              <a:endParaRPr lang="en-GB" sz="1050">
                <a:latin typeface="Arial"/>
                <a:cs typeface="Arial"/>
              </a:endParaRPr>
            </a:p>
          </p:txBody>
        </p:sp>
        <p:sp>
          <p:nvSpPr>
            <p:cNvPr id="106629" name="Oval 135"/>
            <p:cNvSpPr>
              <a:spLocks noChangeArrowheads="1"/>
            </p:cNvSpPr>
            <p:nvPr/>
          </p:nvSpPr>
          <p:spPr bwMode="auto">
            <a:xfrm>
              <a:off x="8224838" y="3771900"/>
              <a:ext cx="74612" cy="79375"/>
            </a:xfrm>
            <a:prstGeom prst="ellipse">
              <a:avLst/>
            </a:prstGeom>
            <a:solidFill>
              <a:srgbClr val="7B1616"/>
            </a:solidFill>
            <a:ln>
              <a:noFill/>
            </a:ln>
            <a:extLst>
              <a:ext uri="{91240B29-F687-4f45-9708-019B960494DF}"/>
            </a:extLst>
          </p:spPr>
          <p:txBody>
            <a:bodyPr/>
            <a:lstStyle/>
            <a:p>
              <a:pPr>
                <a:defRPr/>
              </a:pPr>
              <a:endParaRPr lang="en-GB" sz="1050">
                <a:latin typeface="Arial"/>
                <a:cs typeface="Arial"/>
              </a:endParaRPr>
            </a:p>
          </p:txBody>
        </p:sp>
        <p:sp>
          <p:nvSpPr>
            <p:cNvPr id="106630" name="Oval 135"/>
            <p:cNvSpPr>
              <a:spLocks noChangeArrowheads="1"/>
            </p:cNvSpPr>
            <p:nvPr/>
          </p:nvSpPr>
          <p:spPr bwMode="auto">
            <a:xfrm>
              <a:off x="8555038" y="3902075"/>
              <a:ext cx="74612" cy="79375"/>
            </a:xfrm>
            <a:prstGeom prst="ellipse">
              <a:avLst/>
            </a:prstGeom>
            <a:solidFill>
              <a:srgbClr val="7B1616"/>
            </a:solidFill>
            <a:ln>
              <a:noFill/>
            </a:ln>
            <a:extLst>
              <a:ext uri="{91240B29-F687-4f45-9708-019B960494DF}"/>
            </a:extLst>
          </p:spPr>
          <p:txBody>
            <a:bodyPr/>
            <a:lstStyle/>
            <a:p>
              <a:pPr>
                <a:defRPr/>
              </a:pPr>
              <a:endParaRPr lang="en-GB" sz="1050">
                <a:latin typeface="Arial"/>
                <a:cs typeface="Arial"/>
              </a:endParaRPr>
            </a:p>
          </p:txBody>
        </p:sp>
      </p:grpSp>
      <p:sp>
        <p:nvSpPr>
          <p:cNvPr id="260" name="Freeform 259"/>
          <p:cNvSpPr/>
          <p:nvPr/>
        </p:nvSpPr>
        <p:spPr>
          <a:xfrm>
            <a:off x="5316538" y="2941638"/>
            <a:ext cx="2944812" cy="1104900"/>
          </a:xfrm>
          <a:custGeom>
            <a:avLst/>
            <a:gdLst>
              <a:gd name="connsiteX0" fmla="*/ 0 w 2967566"/>
              <a:gd name="connsiteY0" fmla="*/ 0 h 1113366"/>
              <a:gd name="connsiteX1" fmla="*/ 351366 w 2967566"/>
              <a:gd name="connsiteY1" fmla="*/ 402166 h 1113366"/>
              <a:gd name="connsiteX2" fmla="*/ 668866 w 2967566"/>
              <a:gd name="connsiteY2" fmla="*/ 732366 h 1113366"/>
              <a:gd name="connsiteX3" fmla="*/ 999066 w 2967566"/>
              <a:gd name="connsiteY3" fmla="*/ 867833 h 1113366"/>
              <a:gd name="connsiteX4" fmla="*/ 1320800 w 2967566"/>
              <a:gd name="connsiteY4" fmla="*/ 910166 h 1113366"/>
              <a:gd name="connsiteX5" fmla="*/ 1659466 w 2967566"/>
              <a:gd name="connsiteY5" fmla="*/ 965200 h 1113366"/>
              <a:gd name="connsiteX6" fmla="*/ 1985433 w 2967566"/>
              <a:gd name="connsiteY6" fmla="*/ 990600 h 1113366"/>
              <a:gd name="connsiteX7" fmla="*/ 2315633 w 2967566"/>
              <a:gd name="connsiteY7" fmla="*/ 863600 h 1113366"/>
              <a:gd name="connsiteX8" fmla="*/ 2654300 w 2967566"/>
              <a:gd name="connsiteY8" fmla="*/ 999066 h 1113366"/>
              <a:gd name="connsiteX9" fmla="*/ 2967566 w 2967566"/>
              <a:gd name="connsiteY9" fmla="*/ 1113366 h 1113366"/>
              <a:gd name="connsiteX0" fmla="*/ 0 w 2945341"/>
              <a:gd name="connsiteY0" fmla="*/ 0 h 1103841"/>
              <a:gd name="connsiteX1" fmla="*/ 351366 w 2945341"/>
              <a:gd name="connsiteY1" fmla="*/ 402166 h 1103841"/>
              <a:gd name="connsiteX2" fmla="*/ 668866 w 2945341"/>
              <a:gd name="connsiteY2" fmla="*/ 732366 h 1103841"/>
              <a:gd name="connsiteX3" fmla="*/ 999066 w 2945341"/>
              <a:gd name="connsiteY3" fmla="*/ 867833 h 1103841"/>
              <a:gd name="connsiteX4" fmla="*/ 1320800 w 2945341"/>
              <a:gd name="connsiteY4" fmla="*/ 910166 h 1103841"/>
              <a:gd name="connsiteX5" fmla="*/ 1659466 w 2945341"/>
              <a:gd name="connsiteY5" fmla="*/ 965200 h 1103841"/>
              <a:gd name="connsiteX6" fmla="*/ 1985433 w 2945341"/>
              <a:gd name="connsiteY6" fmla="*/ 990600 h 1103841"/>
              <a:gd name="connsiteX7" fmla="*/ 2315633 w 2945341"/>
              <a:gd name="connsiteY7" fmla="*/ 863600 h 1103841"/>
              <a:gd name="connsiteX8" fmla="*/ 2654300 w 2945341"/>
              <a:gd name="connsiteY8" fmla="*/ 999066 h 1103841"/>
              <a:gd name="connsiteX9" fmla="*/ 2945341 w 2945341"/>
              <a:gd name="connsiteY9" fmla="*/ 1103841 h 1103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45341" h="1103841">
                <a:moveTo>
                  <a:pt x="0" y="0"/>
                </a:moveTo>
                <a:lnTo>
                  <a:pt x="351366" y="402166"/>
                </a:lnTo>
                <a:lnTo>
                  <a:pt x="668866" y="732366"/>
                </a:lnTo>
                <a:lnTo>
                  <a:pt x="999066" y="867833"/>
                </a:lnTo>
                <a:lnTo>
                  <a:pt x="1320800" y="910166"/>
                </a:lnTo>
                <a:lnTo>
                  <a:pt x="1659466" y="965200"/>
                </a:lnTo>
                <a:lnTo>
                  <a:pt x="1985433" y="990600"/>
                </a:lnTo>
                <a:lnTo>
                  <a:pt x="2315633" y="863600"/>
                </a:lnTo>
                <a:lnTo>
                  <a:pt x="2654300" y="999066"/>
                </a:lnTo>
                <a:lnTo>
                  <a:pt x="2945341" y="1103841"/>
                </a:lnTo>
              </a:path>
            </a:pathLst>
          </a:custGeom>
          <a:ln w="19050">
            <a:solidFill>
              <a:schemeClr val="accent2"/>
            </a:solidFill>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sz="3200">
              <a:latin typeface="Arial"/>
              <a:cs typeface="Arial"/>
            </a:endParaRPr>
          </a:p>
        </p:txBody>
      </p:sp>
      <p:sp>
        <p:nvSpPr>
          <p:cNvPr id="195707" name="Text Box 256"/>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16.  In-hospital Management of Diabetes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3" name="Title 1"/>
          <p:cNvSpPr>
            <a:spLocks noGrp="1"/>
          </p:cNvSpPr>
          <p:nvPr>
            <p:ph type="title"/>
          </p:nvPr>
        </p:nvSpPr>
        <p:spPr>
          <a:xfrm>
            <a:off x="546100" y="392113"/>
            <a:ext cx="8112125" cy="1325562"/>
          </a:xfrm>
        </p:spPr>
        <p:txBody>
          <a:bodyPr/>
          <a:lstStyle/>
          <a:p>
            <a:r>
              <a:rPr lang="en-US" sz="3200" smtClean="0"/>
              <a:t>IV Insulin protocols reduce surgical site infections in patients undergoing CABG</a:t>
            </a:r>
          </a:p>
        </p:txBody>
      </p:sp>
      <p:sp>
        <p:nvSpPr>
          <p:cNvPr id="197634" name="Rectangle 82"/>
          <p:cNvSpPr>
            <a:spLocks noChangeArrowheads="1"/>
          </p:cNvSpPr>
          <p:nvPr/>
        </p:nvSpPr>
        <p:spPr bwMode="auto">
          <a:xfrm>
            <a:off x="242888" y="6315075"/>
            <a:ext cx="6019800" cy="457200"/>
          </a:xfrm>
          <a:prstGeom prst="rect">
            <a:avLst/>
          </a:prstGeom>
          <a:noFill/>
          <a:ln w="9525">
            <a:noFill/>
            <a:miter lim="800000"/>
            <a:headEnd/>
            <a:tailEnd/>
          </a:ln>
        </p:spPr>
        <p:txBody>
          <a:bodyPr>
            <a:spAutoFit/>
          </a:bodyPr>
          <a:lstStyle/>
          <a:p>
            <a:r>
              <a:rPr lang="en-US" altLang="en-US" sz="1200">
                <a:solidFill>
                  <a:srgbClr val="000000"/>
                </a:solidFill>
                <a:latin typeface="Open Sans"/>
                <a:ea typeface="Open Sans"/>
                <a:cs typeface="Open Sans"/>
              </a:rPr>
              <a:t>Boreland L, et al. Heart &amp; Lung 2015; 44:430-440</a:t>
            </a:r>
          </a:p>
          <a:p>
            <a:r>
              <a:rPr lang="en-US" altLang="en-US" sz="1200" i="1">
                <a:solidFill>
                  <a:srgbClr val="000000"/>
                </a:solidFill>
                <a:latin typeface="Open Sans"/>
                <a:ea typeface="Open Sans"/>
                <a:cs typeface="Open Sans"/>
              </a:rPr>
              <a:t>CABG</a:t>
            </a:r>
            <a:r>
              <a:rPr lang="en-US" altLang="en-US" sz="1200">
                <a:solidFill>
                  <a:srgbClr val="000000"/>
                </a:solidFill>
                <a:latin typeface="Open Sans"/>
                <a:ea typeface="Open Sans"/>
                <a:cs typeface="Open Sans"/>
              </a:rPr>
              <a:t>, coronary artery bypass grafting</a:t>
            </a:r>
          </a:p>
        </p:txBody>
      </p:sp>
      <p:sp>
        <p:nvSpPr>
          <p:cNvPr id="197635" name="Text Box 70"/>
          <p:cNvSpPr txBox="1">
            <a:spLocks noChangeArrowheads="1"/>
          </p:cNvSpPr>
          <p:nvPr/>
        </p:nvSpPr>
        <p:spPr bwMode="auto">
          <a:xfrm>
            <a:off x="0" y="-25400"/>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16.  In-hospital Management of Diabetes </a:t>
            </a:r>
          </a:p>
        </p:txBody>
      </p:sp>
      <p:pic>
        <p:nvPicPr>
          <p:cNvPr id="197636" name="Picture 5"/>
          <p:cNvPicPr>
            <a:picLocks noChangeAspect="1"/>
          </p:cNvPicPr>
          <p:nvPr/>
        </p:nvPicPr>
        <p:blipFill>
          <a:blip r:embed="rId2"/>
          <a:srcRect/>
          <a:stretch>
            <a:fillRect/>
          </a:stretch>
        </p:blipFill>
        <p:spPr bwMode="auto">
          <a:xfrm>
            <a:off x="41275" y="1662113"/>
            <a:ext cx="9144000" cy="4335462"/>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7" name="Content Placeholder 5"/>
          <p:cNvSpPr>
            <a:spLocks noGrp="1"/>
          </p:cNvSpPr>
          <p:nvPr>
            <p:ph idx="4294967295"/>
          </p:nvPr>
        </p:nvSpPr>
        <p:spPr>
          <a:xfrm>
            <a:off x="990600" y="1544638"/>
            <a:ext cx="7775575" cy="4114800"/>
          </a:xfrm>
        </p:spPr>
        <p:txBody>
          <a:bodyPr/>
          <a:lstStyle/>
          <a:p>
            <a:pPr>
              <a:lnSpc>
                <a:spcPct val="120000"/>
              </a:lnSpc>
            </a:pPr>
            <a:r>
              <a:rPr lang="en-US" altLang="en-US" sz="2400" b="0" smtClean="0"/>
              <a:t>Protocols for hypoglycemia avoidance, recognition and management should be implemented with nursing-initiated treatment</a:t>
            </a:r>
          </a:p>
          <a:p>
            <a:pPr>
              <a:lnSpc>
                <a:spcPct val="120000"/>
              </a:lnSpc>
            </a:pPr>
            <a:r>
              <a:rPr lang="en-US" altLang="en-US" sz="2400" b="0" smtClean="0"/>
              <a:t>Patients at risk of hypoglycemia should have ready access to an appropriate source of glucose at all times</a:t>
            </a:r>
          </a:p>
          <a:p>
            <a:pPr>
              <a:lnSpc>
                <a:spcPct val="120000"/>
              </a:lnSpc>
            </a:pPr>
            <a:r>
              <a:rPr lang="en-US" altLang="en-US" sz="2400" b="0" smtClean="0"/>
              <a:t>Insulin protocols and order sets may be used to improve adherence to optimal insulin use and glycemic control</a:t>
            </a:r>
          </a:p>
          <a:p>
            <a:pPr>
              <a:lnSpc>
                <a:spcPct val="120000"/>
              </a:lnSpc>
              <a:buFont typeface="Arial" charset="0"/>
              <a:buNone/>
            </a:pPr>
            <a:endParaRPr lang="en-US" altLang="en-US" b="0" smtClean="0"/>
          </a:p>
        </p:txBody>
      </p:sp>
      <p:sp>
        <p:nvSpPr>
          <p:cNvPr id="198658" name="Title 1"/>
          <p:cNvSpPr>
            <a:spLocks noGrp="1"/>
          </p:cNvSpPr>
          <p:nvPr>
            <p:ph type="title" idx="4294967295"/>
          </p:nvPr>
        </p:nvSpPr>
        <p:spPr>
          <a:xfrm>
            <a:off x="685800" y="515938"/>
            <a:ext cx="7772400" cy="1143000"/>
          </a:xfrm>
        </p:spPr>
        <p:txBody>
          <a:bodyPr/>
          <a:lstStyle/>
          <a:p>
            <a:r>
              <a:rPr lang="en-CA" altLang="en-US" smtClean="0"/>
              <a:t>Avoid Hypoglycemia</a:t>
            </a:r>
          </a:p>
        </p:txBody>
      </p:sp>
      <p:sp>
        <p:nvSpPr>
          <p:cNvPr id="198659"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16.  In-hospital Management of Diabetes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5" name="Title 1"/>
          <p:cNvSpPr>
            <a:spLocks noGrp="1"/>
          </p:cNvSpPr>
          <p:nvPr>
            <p:ph type="title"/>
          </p:nvPr>
        </p:nvSpPr>
        <p:spPr/>
        <p:txBody>
          <a:bodyPr/>
          <a:lstStyle/>
          <a:p>
            <a:r>
              <a:rPr lang="en-US" smtClean="0"/>
              <a:t>Organization of Care</a:t>
            </a:r>
          </a:p>
        </p:txBody>
      </p:sp>
      <p:sp>
        <p:nvSpPr>
          <p:cNvPr id="200706" name="Content Placeholder 2"/>
          <p:cNvSpPr>
            <a:spLocks noGrp="1"/>
          </p:cNvSpPr>
          <p:nvPr>
            <p:ph idx="1"/>
          </p:nvPr>
        </p:nvSpPr>
        <p:spPr>
          <a:xfrm>
            <a:off x="628650" y="1716088"/>
            <a:ext cx="7886700" cy="4329112"/>
          </a:xfrm>
        </p:spPr>
        <p:txBody>
          <a:bodyPr/>
          <a:lstStyle/>
          <a:p>
            <a:pPr>
              <a:lnSpc>
                <a:spcPct val="110000"/>
              </a:lnSpc>
            </a:pPr>
            <a:r>
              <a:rPr lang="en-US" smtClean="0"/>
              <a:t>Institution wide programs </a:t>
            </a:r>
            <a:r>
              <a:rPr lang="en-US" b="0" smtClean="0"/>
              <a:t>with the following elements can result in improvements in in-hospital glycemic control: </a:t>
            </a:r>
          </a:p>
          <a:p>
            <a:pPr lvl="1">
              <a:lnSpc>
                <a:spcPct val="110000"/>
              </a:lnSpc>
            </a:pPr>
            <a:r>
              <a:rPr lang="en-US" sz="2600" smtClean="0">
                <a:latin typeface="Open Sans"/>
                <a:ea typeface="Open Sans"/>
                <a:cs typeface="Open Sans"/>
              </a:rPr>
              <a:t>Inter-professional team based care</a:t>
            </a:r>
          </a:p>
          <a:p>
            <a:pPr lvl="1">
              <a:lnSpc>
                <a:spcPct val="110000"/>
              </a:lnSpc>
            </a:pPr>
            <a:r>
              <a:rPr lang="en-US" sz="2600" smtClean="0">
                <a:latin typeface="Open Sans"/>
                <a:ea typeface="Open Sans"/>
                <a:cs typeface="Open Sans"/>
              </a:rPr>
              <a:t>Health-care professional development focused on in-hospital diabetes management</a:t>
            </a:r>
          </a:p>
          <a:p>
            <a:pPr lvl="1">
              <a:lnSpc>
                <a:spcPct val="110000"/>
              </a:lnSpc>
            </a:pPr>
            <a:r>
              <a:rPr lang="en-US" sz="2600" smtClean="0">
                <a:latin typeface="Open Sans"/>
                <a:ea typeface="Open Sans"/>
                <a:cs typeface="Open Sans"/>
              </a:rPr>
              <a:t>Algorithms, order sets and decision support</a:t>
            </a:r>
          </a:p>
          <a:p>
            <a:pPr lvl="1">
              <a:lnSpc>
                <a:spcPct val="110000"/>
              </a:lnSpc>
            </a:pPr>
            <a:r>
              <a:rPr lang="en-US" sz="2600" smtClean="0">
                <a:latin typeface="Open Sans"/>
                <a:ea typeface="Open Sans"/>
                <a:cs typeface="Open Sans"/>
              </a:rPr>
              <a:t>Comprehensive quality assurance initiatives</a:t>
            </a:r>
          </a:p>
        </p:txBody>
      </p:sp>
      <p:sp>
        <p:nvSpPr>
          <p:cNvPr id="200707"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16.  In-hospital Management of Diabetes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29" name="Rectangle 2"/>
          <p:cNvSpPr>
            <a:spLocks noGrp="1"/>
          </p:cNvSpPr>
          <p:nvPr>
            <p:ph type="title" idx="4294967295"/>
          </p:nvPr>
        </p:nvSpPr>
        <p:spPr/>
        <p:txBody>
          <a:bodyPr/>
          <a:lstStyle/>
          <a:p>
            <a:r>
              <a:rPr lang="en-US" altLang="en-US" smtClean="0">
                <a:latin typeface="Open Sans"/>
                <a:ea typeface="Open Sans"/>
                <a:cs typeface="Open Sans"/>
              </a:rPr>
              <a:t>Recommendation 1</a:t>
            </a:r>
            <a:endParaRPr lang="en-CA" altLang="en-US" smtClean="0">
              <a:latin typeface="Open Sans"/>
              <a:ea typeface="Open Sans"/>
              <a:cs typeface="Open Sans"/>
            </a:endParaRPr>
          </a:p>
        </p:txBody>
      </p:sp>
      <p:sp>
        <p:nvSpPr>
          <p:cNvPr id="201730" name="Rectangle 3"/>
          <p:cNvSpPr>
            <a:spLocks noGrp="1"/>
          </p:cNvSpPr>
          <p:nvPr>
            <p:ph type="body" idx="4294967295"/>
          </p:nvPr>
        </p:nvSpPr>
        <p:spPr>
          <a:xfrm>
            <a:off x="628650" y="1503363"/>
            <a:ext cx="7886700" cy="4535487"/>
          </a:xfrm>
        </p:spPr>
        <p:txBody>
          <a:bodyPr/>
          <a:lstStyle/>
          <a:p>
            <a:pPr marL="495300" indent="-495300">
              <a:lnSpc>
                <a:spcPct val="100000"/>
              </a:lnSpc>
              <a:buFont typeface="Arial" charset="0"/>
              <a:buAutoNum type="arabicPeriod"/>
            </a:pPr>
            <a:r>
              <a:rPr lang="en-US" altLang="en-US" sz="2000" b="0" smtClean="0">
                <a:latin typeface="Open Sans"/>
                <a:ea typeface="Open Sans"/>
                <a:cs typeface="Open Sans"/>
              </a:rPr>
              <a:t>An </a:t>
            </a:r>
            <a:r>
              <a:rPr lang="en-US" altLang="en-US" sz="2000" smtClean="0">
                <a:latin typeface="Open Sans"/>
                <a:ea typeface="Open Sans"/>
                <a:cs typeface="Open Sans"/>
              </a:rPr>
              <a:t>A1C</a:t>
            </a:r>
            <a:r>
              <a:rPr lang="en-US" altLang="en-US" sz="2000" b="0" smtClean="0">
                <a:latin typeface="Open Sans"/>
                <a:ea typeface="Open Sans"/>
                <a:cs typeface="Open Sans"/>
              </a:rPr>
              <a:t> </a:t>
            </a:r>
            <a:r>
              <a:rPr lang="en-US" altLang="en-US" sz="2000" smtClean="0">
                <a:latin typeface="Open Sans"/>
                <a:ea typeface="Open Sans"/>
                <a:cs typeface="Open Sans"/>
              </a:rPr>
              <a:t>should be measured </a:t>
            </a:r>
            <a:r>
              <a:rPr lang="en-US" altLang="en-US" sz="2000" b="0" smtClean="0">
                <a:latin typeface="Open Sans"/>
                <a:ea typeface="Open Sans"/>
                <a:cs typeface="Open Sans"/>
              </a:rPr>
              <a:t>if not done in the 3 months prior to admission on:</a:t>
            </a:r>
          </a:p>
          <a:p>
            <a:pPr marL="839788" lvl="1" indent="-419100">
              <a:lnSpc>
                <a:spcPct val="100000"/>
              </a:lnSpc>
            </a:pPr>
            <a:r>
              <a:rPr lang="en-US" altLang="en-US" sz="2000" smtClean="0">
                <a:latin typeface="Open Sans"/>
                <a:ea typeface="Open Sans Light"/>
                <a:cs typeface="Open Sans Light"/>
              </a:rPr>
              <a:t>All hospitalized people with a </a:t>
            </a:r>
            <a:r>
              <a:rPr lang="en-US" altLang="en-US" sz="2000" b="1" smtClean="0">
                <a:latin typeface="Open Sans"/>
                <a:ea typeface="Open Sans Light"/>
                <a:cs typeface="Open Sans Light"/>
              </a:rPr>
              <a:t>history of diabetes </a:t>
            </a:r>
            <a:r>
              <a:rPr lang="en-US" altLang="en-US" sz="2000" smtClean="0">
                <a:latin typeface="Open Sans"/>
                <a:ea typeface="Open Sans Light"/>
                <a:cs typeface="Open Sans Light"/>
              </a:rPr>
              <a:t>to identify individuals that would benefit from glycemic optimization  </a:t>
            </a:r>
            <a:r>
              <a:rPr lang="en-US" altLang="en-US" sz="1600" smtClean="0">
                <a:latin typeface="Open Sans"/>
                <a:ea typeface="Open Sans Light"/>
                <a:cs typeface="Open Sans Light"/>
              </a:rPr>
              <a:t>[Grade D, Consensus]</a:t>
            </a:r>
          </a:p>
          <a:p>
            <a:pPr marL="839788" lvl="1" indent="-419100">
              <a:lnSpc>
                <a:spcPct val="100000"/>
              </a:lnSpc>
            </a:pPr>
            <a:r>
              <a:rPr lang="en-US" altLang="en-US" sz="2000" smtClean="0">
                <a:latin typeface="Open Sans"/>
                <a:ea typeface="Open Sans Light"/>
                <a:cs typeface="Open Sans Light"/>
              </a:rPr>
              <a:t>All hospitalized people with </a:t>
            </a:r>
            <a:r>
              <a:rPr lang="en-US" altLang="en-US" sz="2000" b="1" smtClean="0">
                <a:latin typeface="Open Sans"/>
                <a:ea typeface="Open Sans Light"/>
                <a:cs typeface="Open Sans Light"/>
              </a:rPr>
              <a:t>newly diagnosed hyperglycemia</a:t>
            </a:r>
            <a:r>
              <a:rPr lang="en-US" altLang="en-US" sz="2000" smtClean="0">
                <a:latin typeface="Open Sans"/>
                <a:ea typeface="Open Sans Light"/>
                <a:cs typeface="Open Sans Light"/>
              </a:rPr>
              <a:t> or those with </a:t>
            </a:r>
            <a:r>
              <a:rPr lang="en-US" altLang="en-US" sz="2000" b="1" smtClean="0">
                <a:latin typeface="Open Sans"/>
                <a:ea typeface="Open Sans Light"/>
                <a:cs typeface="Open Sans Light"/>
              </a:rPr>
              <a:t>diabetes risk factors </a:t>
            </a:r>
            <a:r>
              <a:rPr lang="en-US" altLang="en-US" sz="2000" smtClean="0">
                <a:latin typeface="Open Sans"/>
                <a:ea typeface="Open Sans Light"/>
                <a:cs typeface="Open Sans Light"/>
              </a:rPr>
              <a:t>to identify individuals at risk for ongoing dysglycemia  </a:t>
            </a:r>
            <a:r>
              <a:rPr lang="en-US" altLang="en-US" sz="1600" smtClean="0">
                <a:latin typeface="Open Sans"/>
                <a:ea typeface="Open Sans Light"/>
                <a:cs typeface="Open Sans Light"/>
              </a:rPr>
              <a:t>[Grade C, Level 3]</a:t>
            </a:r>
          </a:p>
          <a:p>
            <a:pPr marL="839788" lvl="1" indent="-419100">
              <a:lnSpc>
                <a:spcPct val="100000"/>
              </a:lnSpc>
            </a:pPr>
            <a:r>
              <a:rPr lang="en-US" altLang="en-US" sz="2000" b="1" smtClean="0">
                <a:latin typeface="Open Sans"/>
                <a:ea typeface="Open Sans Light"/>
                <a:cs typeface="Open Sans Light"/>
              </a:rPr>
              <a:t>Repeat screening</a:t>
            </a:r>
            <a:r>
              <a:rPr lang="en-US" altLang="en-US" sz="2000" smtClean="0">
                <a:latin typeface="Open Sans"/>
                <a:ea typeface="Open Sans Light"/>
                <a:cs typeface="Open Sans Light"/>
              </a:rPr>
              <a:t> should be performed </a:t>
            </a:r>
            <a:r>
              <a:rPr lang="en-US" altLang="en-US" sz="2000" b="1" smtClean="0">
                <a:latin typeface="Open Sans"/>
                <a:ea typeface="Open Sans Light"/>
                <a:cs typeface="Open Sans Light"/>
              </a:rPr>
              <a:t>6 to 8 weeks post hospital discharge </a:t>
            </a:r>
            <a:r>
              <a:rPr lang="en-US" altLang="en-US" sz="2000" smtClean="0">
                <a:latin typeface="Open Sans"/>
                <a:ea typeface="Open Sans Light"/>
                <a:cs typeface="Open Sans Light"/>
              </a:rPr>
              <a:t>for individuals with an </a:t>
            </a:r>
            <a:r>
              <a:rPr lang="en-US" altLang="en-US" sz="2000" b="1" smtClean="0">
                <a:latin typeface="Open Sans"/>
                <a:ea typeface="Open Sans Light"/>
                <a:cs typeface="Open Sans Light"/>
              </a:rPr>
              <a:t>A1C 6.0%-6.4%</a:t>
            </a:r>
            <a:r>
              <a:rPr lang="en-US" altLang="en-US" sz="2000" smtClean="0">
                <a:latin typeface="Open Sans"/>
                <a:ea typeface="Open Sans Light"/>
                <a:cs typeface="Open Sans Light"/>
              </a:rPr>
              <a:t> </a:t>
            </a:r>
            <a:r>
              <a:rPr lang="en-US" altLang="en-US" sz="1600" smtClean="0">
                <a:latin typeface="Open Sans"/>
                <a:ea typeface="Open Sans Light"/>
                <a:cs typeface="Open Sans Light"/>
              </a:rPr>
              <a:t>[Grade D, Consensus]</a:t>
            </a:r>
          </a:p>
          <a:p>
            <a:pPr marL="839788" lvl="1" indent="-419100">
              <a:lnSpc>
                <a:spcPct val="100000"/>
              </a:lnSpc>
            </a:pPr>
            <a:r>
              <a:rPr lang="en-US" altLang="en-US" sz="2000" smtClean="0">
                <a:latin typeface="Open Sans"/>
                <a:ea typeface="Open Sans Light"/>
                <a:cs typeface="Open Sans Light"/>
              </a:rPr>
              <a:t>In-hospital </a:t>
            </a:r>
            <a:r>
              <a:rPr lang="en-US" altLang="en-US" sz="2000" b="1" smtClean="0">
                <a:latin typeface="Open Sans"/>
                <a:ea typeface="Open Sans Light"/>
                <a:cs typeface="Open Sans Light"/>
              </a:rPr>
              <a:t>CBG monitoring </a:t>
            </a:r>
            <a:r>
              <a:rPr lang="en-US" altLang="en-US" sz="2000" smtClean="0">
                <a:latin typeface="Open Sans"/>
                <a:ea typeface="Open Sans Light"/>
                <a:cs typeface="Open Sans Light"/>
              </a:rPr>
              <a:t>should be initiated for individuals with an </a:t>
            </a:r>
            <a:r>
              <a:rPr lang="en-US" altLang="en-US" sz="2000" b="1" smtClean="0">
                <a:latin typeface="Open Sans"/>
                <a:ea typeface="Open Sans Light"/>
                <a:cs typeface="Open Sans Light"/>
              </a:rPr>
              <a:t>A1C ≥6.5% </a:t>
            </a:r>
            <a:r>
              <a:rPr lang="en-US" altLang="en-US" sz="1600" smtClean="0">
                <a:latin typeface="Open Sans"/>
                <a:ea typeface="Open Sans Light"/>
                <a:cs typeface="Open Sans Light"/>
              </a:rPr>
              <a:t>[Grade D, Consensus]</a:t>
            </a:r>
          </a:p>
        </p:txBody>
      </p:sp>
      <p:sp>
        <p:nvSpPr>
          <p:cNvPr id="201731"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altLang="en-US" sz="2000" b="1">
                <a:solidFill>
                  <a:schemeClr val="bg1"/>
                </a:solidFill>
                <a:latin typeface="Arial" charset="0"/>
                <a:ea typeface="MS PGothic" pitchFamily="34" charset="-128"/>
              </a:rPr>
              <a:t>2018</a:t>
            </a:r>
          </a:p>
        </p:txBody>
      </p:sp>
      <p:sp>
        <p:nvSpPr>
          <p:cNvPr id="201732" name="Text Box 6"/>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16.  In-hospital Management of Diabetes </a:t>
            </a:r>
          </a:p>
        </p:txBody>
      </p:sp>
      <p:sp>
        <p:nvSpPr>
          <p:cNvPr id="201734" name="Text Box 6"/>
          <p:cNvSpPr txBox="1">
            <a:spLocks noChangeArrowheads="1"/>
          </p:cNvSpPr>
          <p:nvPr/>
        </p:nvSpPr>
        <p:spPr bwMode="auto">
          <a:xfrm>
            <a:off x="628650" y="6372225"/>
            <a:ext cx="6257925" cy="304800"/>
          </a:xfrm>
          <a:prstGeom prst="rect">
            <a:avLst/>
          </a:prstGeom>
          <a:noFill/>
          <a:ln w="9525">
            <a:noFill/>
            <a:miter lim="800000"/>
            <a:headEnd/>
            <a:tailEnd/>
          </a:ln>
          <a:effectLst/>
        </p:spPr>
        <p:txBody>
          <a:bodyPr>
            <a:spAutoFit/>
          </a:bodyPr>
          <a:lstStyle/>
          <a:p>
            <a:pPr defTabSz="914400">
              <a:spcBef>
                <a:spcPct val="50000"/>
              </a:spcBef>
            </a:pPr>
            <a:r>
              <a:rPr lang="en-US" sz="1400" i="1"/>
              <a:t>CBG</a:t>
            </a:r>
            <a:r>
              <a:rPr lang="en-US" sz="1400"/>
              <a:t>, capillary blood glucose monitoring</a:t>
            </a:r>
            <a:endParaRPr lang="en-CA" sz="1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1519696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3" name="Rectangle 2"/>
          <p:cNvSpPr>
            <a:spLocks noGrp="1"/>
          </p:cNvSpPr>
          <p:nvPr>
            <p:ph type="title" idx="4294967295"/>
          </p:nvPr>
        </p:nvSpPr>
        <p:spPr/>
        <p:txBody>
          <a:bodyPr/>
          <a:lstStyle/>
          <a:p>
            <a:r>
              <a:rPr lang="en-US" altLang="en-US" smtClean="0">
                <a:latin typeface="Open Sans"/>
                <a:ea typeface="Open Sans"/>
                <a:cs typeface="Open Sans"/>
              </a:rPr>
              <a:t>Recommendation 2</a:t>
            </a:r>
            <a:endParaRPr lang="en-CA" altLang="en-US" smtClean="0">
              <a:latin typeface="Open Sans"/>
              <a:ea typeface="Open Sans"/>
              <a:cs typeface="Open Sans"/>
            </a:endParaRPr>
          </a:p>
        </p:txBody>
      </p:sp>
      <p:sp>
        <p:nvSpPr>
          <p:cNvPr id="202754" name="Rectangle 3"/>
          <p:cNvSpPr>
            <a:spLocks noGrp="1"/>
          </p:cNvSpPr>
          <p:nvPr>
            <p:ph type="body" idx="4294967295"/>
          </p:nvPr>
        </p:nvSpPr>
        <p:spPr>
          <a:xfrm>
            <a:off x="601663" y="1436688"/>
            <a:ext cx="7886700" cy="4329112"/>
          </a:xfrm>
        </p:spPr>
        <p:txBody>
          <a:bodyPr/>
          <a:lstStyle/>
          <a:p>
            <a:pPr marL="495300" indent="-495300">
              <a:lnSpc>
                <a:spcPct val="100000"/>
              </a:lnSpc>
              <a:buFont typeface="Arial" charset="0"/>
              <a:buNone/>
            </a:pPr>
            <a:r>
              <a:rPr lang="en-CA" altLang="en-US" sz="2400" b="0" smtClean="0">
                <a:latin typeface="Open Sans"/>
                <a:ea typeface="Open Sans"/>
                <a:cs typeface="Open Sans"/>
              </a:rPr>
              <a:t>2.   </a:t>
            </a:r>
            <a:r>
              <a:rPr lang="en-US" altLang="en-US" sz="2400" b="0" smtClean="0">
                <a:latin typeface="Open Sans"/>
                <a:ea typeface="Open Sans"/>
                <a:cs typeface="Open Sans"/>
              </a:rPr>
              <a:t>The frequency and timing of </a:t>
            </a:r>
            <a:r>
              <a:rPr lang="en-US" altLang="en-US" sz="2400" smtClean="0">
                <a:latin typeface="Open Sans"/>
                <a:ea typeface="Open Sans"/>
                <a:cs typeface="Open Sans"/>
              </a:rPr>
              <a:t>bedside CBG </a:t>
            </a:r>
            <a:r>
              <a:rPr lang="en-US" altLang="en-US" sz="2400" b="0" smtClean="0">
                <a:latin typeface="Open Sans"/>
                <a:ea typeface="Open Sans"/>
                <a:cs typeface="Open Sans"/>
              </a:rPr>
              <a:t>monitoring should be </a:t>
            </a:r>
            <a:r>
              <a:rPr lang="en-US" altLang="en-US" sz="2400" smtClean="0">
                <a:latin typeface="Open Sans"/>
                <a:ea typeface="Open Sans"/>
                <a:cs typeface="Open Sans"/>
              </a:rPr>
              <a:t>individualized</a:t>
            </a:r>
            <a:r>
              <a:rPr lang="en-US" altLang="en-US" sz="2400" b="0" smtClean="0">
                <a:latin typeface="Open Sans"/>
                <a:ea typeface="Open Sans"/>
                <a:cs typeface="Open Sans"/>
              </a:rPr>
              <a:t> for all in-hospital people with diabetes. Monitoring should typically be performed:</a:t>
            </a:r>
          </a:p>
          <a:p>
            <a:pPr marL="839788" lvl="1" indent="-419100">
              <a:lnSpc>
                <a:spcPct val="100000"/>
              </a:lnSpc>
            </a:pPr>
            <a:r>
              <a:rPr lang="en-US" altLang="en-US" sz="2400" b="1" smtClean="0">
                <a:latin typeface="Open Sans"/>
                <a:ea typeface="Open Sans Light"/>
                <a:cs typeface="Open Sans Light"/>
              </a:rPr>
              <a:t>Before meals and at bedtime </a:t>
            </a:r>
            <a:r>
              <a:rPr lang="en-US" altLang="en-US" sz="2400" smtClean="0">
                <a:latin typeface="Open Sans"/>
                <a:ea typeface="Open Sans Light"/>
                <a:cs typeface="Open Sans Light"/>
              </a:rPr>
              <a:t>in people who are </a:t>
            </a:r>
            <a:r>
              <a:rPr lang="en-US" altLang="en-US" sz="2400" b="1" smtClean="0">
                <a:latin typeface="Open Sans"/>
                <a:ea typeface="Open Sans Light"/>
                <a:cs typeface="Open Sans Light"/>
              </a:rPr>
              <a:t>eating</a:t>
            </a:r>
            <a:r>
              <a:rPr lang="en-US" altLang="en-US" sz="2400" smtClean="0">
                <a:latin typeface="Open Sans"/>
                <a:ea typeface="Open Sans Light"/>
                <a:cs typeface="Open Sans Light"/>
              </a:rPr>
              <a:t> </a:t>
            </a:r>
            <a:r>
              <a:rPr lang="en-US" altLang="en-US" sz="2000" smtClean="0">
                <a:latin typeface="Open Sans"/>
                <a:ea typeface="Open Sans Light"/>
                <a:cs typeface="Open Sans Light"/>
              </a:rPr>
              <a:t>[Grade D, Consensus]</a:t>
            </a:r>
          </a:p>
          <a:p>
            <a:pPr marL="839788" lvl="1" indent="-419100">
              <a:lnSpc>
                <a:spcPct val="100000"/>
              </a:lnSpc>
            </a:pPr>
            <a:r>
              <a:rPr lang="en-US" altLang="en-US" sz="2400" smtClean="0">
                <a:latin typeface="Open Sans"/>
                <a:ea typeface="Open Sans Light"/>
                <a:cs typeface="Open Sans Light"/>
              </a:rPr>
              <a:t>Every </a:t>
            </a:r>
            <a:r>
              <a:rPr lang="en-US" altLang="en-US" sz="2400" b="1" smtClean="0">
                <a:latin typeface="Open Sans"/>
                <a:ea typeface="Open Sans Light"/>
                <a:cs typeface="Open Sans Light"/>
              </a:rPr>
              <a:t>4 to 6 hours </a:t>
            </a:r>
            <a:r>
              <a:rPr lang="en-US" altLang="en-US" sz="2400" smtClean="0">
                <a:latin typeface="Open Sans"/>
                <a:ea typeface="Open Sans Light"/>
                <a:cs typeface="Open Sans Light"/>
              </a:rPr>
              <a:t>in people who are </a:t>
            </a:r>
            <a:r>
              <a:rPr lang="en-US" altLang="en-US" sz="2400" b="1" smtClean="0">
                <a:latin typeface="Open Sans"/>
                <a:ea typeface="Open Sans Light"/>
                <a:cs typeface="Open Sans Light"/>
              </a:rPr>
              <a:t>NPO</a:t>
            </a:r>
            <a:r>
              <a:rPr lang="en-US" altLang="en-US" sz="2400" smtClean="0">
                <a:latin typeface="Open Sans"/>
                <a:ea typeface="Open Sans Light"/>
                <a:cs typeface="Open Sans Light"/>
              </a:rPr>
              <a:t> or receiving </a:t>
            </a:r>
            <a:r>
              <a:rPr lang="en-US" altLang="en-US" sz="2400" b="1" smtClean="0">
                <a:latin typeface="Open Sans"/>
                <a:ea typeface="Open Sans Light"/>
                <a:cs typeface="Open Sans Light"/>
              </a:rPr>
              <a:t>continuous enteral feeding </a:t>
            </a:r>
            <a:r>
              <a:rPr lang="en-US" altLang="en-US" sz="2000" smtClean="0">
                <a:latin typeface="Open Sans"/>
                <a:ea typeface="Open Sans Light"/>
                <a:cs typeface="Open Sans Light"/>
              </a:rPr>
              <a:t>[Grade D, Consensus]</a:t>
            </a:r>
          </a:p>
          <a:p>
            <a:pPr marL="839788" lvl="1" indent="-419100">
              <a:lnSpc>
                <a:spcPct val="100000"/>
              </a:lnSpc>
            </a:pPr>
            <a:r>
              <a:rPr lang="en-US" altLang="en-US" sz="2400" smtClean="0">
                <a:latin typeface="Open Sans"/>
                <a:ea typeface="Open Sans Light"/>
                <a:cs typeface="Open Sans Light"/>
              </a:rPr>
              <a:t>Every </a:t>
            </a:r>
            <a:r>
              <a:rPr lang="en-US" altLang="en-US" sz="2400" b="1" smtClean="0">
                <a:latin typeface="Open Sans"/>
                <a:ea typeface="Open Sans Light"/>
                <a:cs typeface="Open Sans Light"/>
              </a:rPr>
              <a:t>1 to 2 hours </a:t>
            </a:r>
            <a:r>
              <a:rPr lang="en-US" altLang="en-US" sz="2400" smtClean="0">
                <a:latin typeface="Open Sans"/>
                <a:ea typeface="Open Sans Light"/>
                <a:cs typeface="Open Sans Light"/>
              </a:rPr>
              <a:t>for people on </a:t>
            </a:r>
            <a:r>
              <a:rPr lang="en-US" altLang="en-US" sz="2400" b="1" smtClean="0">
                <a:latin typeface="Open Sans"/>
                <a:ea typeface="Open Sans Light"/>
                <a:cs typeface="Open Sans Light"/>
              </a:rPr>
              <a:t>continuous intravenous insulin</a:t>
            </a:r>
            <a:r>
              <a:rPr lang="en-US" altLang="en-US" sz="2400" smtClean="0">
                <a:latin typeface="Open Sans"/>
                <a:ea typeface="Open Sans Light"/>
                <a:cs typeface="Open Sans Light"/>
              </a:rPr>
              <a:t> or those who are </a:t>
            </a:r>
            <a:r>
              <a:rPr lang="en-US" altLang="en-US" sz="2400" b="1" smtClean="0">
                <a:latin typeface="Open Sans"/>
                <a:ea typeface="Open Sans Light"/>
                <a:cs typeface="Open Sans Light"/>
              </a:rPr>
              <a:t>critically ill </a:t>
            </a:r>
            <a:r>
              <a:rPr lang="en-US" altLang="en-US" sz="2000" smtClean="0">
                <a:latin typeface="Open Sans"/>
                <a:ea typeface="Open Sans Light"/>
                <a:cs typeface="Open Sans Light"/>
              </a:rPr>
              <a:t>[Grade D, Consensus]</a:t>
            </a:r>
          </a:p>
          <a:p>
            <a:pPr marL="495300" indent="-495300">
              <a:lnSpc>
                <a:spcPct val="100000"/>
              </a:lnSpc>
              <a:buFont typeface="Arial" charset="0"/>
              <a:buNone/>
            </a:pPr>
            <a:endParaRPr lang="en-CA" altLang="en-US" sz="2000" b="0" smtClean="0">
              <a:latin typeface="Open Sans"/>
              <a:ea typeface="Open Sans"/>
              <a:cs typeface="Open Sans"/>
            </a:endParaRPr>
          </a:p>
        </p:txBody>
      </p:sp>
      <p:sp>
        <p:nvSpPr>
          <p:cNvPr id="202755"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altLang="en-US" sz="2000" b="1">
                <a:solidFill>
                  <a:schemeClr val="bg1"/>
                </a:solidFill>
                <a:latin typeface="Arial" charset="0"/>
                <a:ea typeface="MS PGothic" pitchFamily="34" charset="-128"/>
              </a:rPr>
              <a:t>2018</a:t>
            </a:r>
          </a:p>
        </p:txBody>
      </p:sp>
      <p:sp>
        <p:nvSpPr>
          <p:cNvPr id="202756" name="Text Box 8"/>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16.  In-hospital Management of Diabetes </a:t>
            </a:r>
          </a:p>
        </p:txBody>
      </p:sp>
      <p:sp>
        <p:nvSpPr>
          <p:cNvPr id="202758" name="Text Box 6"/>
          <p:cNvSpPr txBox="1">
            <a:spLocks noChangeArrowheads="1"/>
          </p:cNvSpPr>
          <p:nvPr/>
        </p:nvSpPr>
        <p:spPr bwMode="auto">
          <a:xfrm>
            <a:off x="628650" y="6372225"/>
            <a:ext cx="6257925" cy="304800"/>
          </a:xfrm>
          <a:prstGeom prst="rect">
            <a:avLst/>
          </a:prstGeom>
          <a:noFill/>
          <a:ln w="9525">
            <a:noFill/>
            <a:miter lim="800000"/>
            <a:headEnd/>
            <a:tailEnd/>
          </a:ln>
          <a:effectLst/>
        </p:spPr>
        <p:txBody>
          <a:bodyPr>
            <a:spAutoFit/>
          </a:bodyPr>
          <a:lstStyle/>
          <a:p>
            <a:pPr defTabSz="914400">
              <a:spcBef>
                <a:spcPct val="50000"/>
              </a:spcBef>
            </a:pPr>
            <a:r>
              <a:rPr lang="en-US" sz="1400" i="1"/>
              <a:t>CBG</a:t>
            </a:r>
            <a:r>
              <a:rPr lang="en-US" sz="1400"/>
              <a:t>, capillary blood glucose monitoring</a:t>
            </a:r>
            <a:endParaRPr lang="en-CA" sz="14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7" name="Rectangle 2"/>
          <p:cNvSpPr>
            <a:spLocks noGrp="1"/>
          </p:cNvSpPr>
          <p:nvPr>
            <p:ph type="title" idx="4294967295"/>
          </p:nvPr>
        </p:nvSpPr>
        <p:spPr/>
        <p:txBody>
          <a:bodyPr/>
          <a:lstStyle/>
          <a:p>
            <a:r>
              <a:rPr lang="en-US" altLang="en-US" smtClean="0">
                <a:latin typeface="Open Sans"/>
                <a:ea typeface="Open Sans"/>
                <a:cs typeface="Open Sans"/>
              </a:rPr>
              <a:t>Recommendation 3</a:t>
            </a:r>
            <a:endParaRPr lang="en-CA" altLang="en-US" smtClean="0">
              <a:latin typeface="Open Sans"/>
              <a:ea typeface="Open Sans"/>
              <a:cs typeface="Open Sans"/>
            </a:endParaRPr>
          </a:p>
        </p:txBody>
      </p:sp>
      <p:sp>
        <p:nvSpPr>
          <p:cNvPr id="203778" name="Rectangle 3"/>
          <p:cNvSpPr>
            <a:spLocks noGrp="1"/>
          </p:cNvSpPr>
          <p:nvPr>
            <p:ph type="body" idx="4294967295"/>
          </p:nvPr>
        </p:nvSpPr>
        <p:spPr>
          <a:xfrm>
            <a:off x="628650" y="1825625"/>
            <a:ext cx="7886700" cy="5032375"/>
          </a:xfrm>
        </p:spPr>
        <p:txBody>
          <a:bodyPr/>
          <a:lstStyle/>
          <a:p>
            <a:pPr marL="495300" indent="-495300">
              <a:lnSpc>
                <a:spcPct val="100000"/>
              </a:lnSpc>
              <a:buFont typeface="Arial" charset="0"/>
              <a:buNone/>
            </a:pPr>
            <a:r>
              <a:rPr lang="en-CA" altLang="en-US" sz="2400" b="0" smtClean="0">
                <a:latin typeface="Open Sans"/>
                <a:ea typeface="Open Sans"/>
                <a:cs typeface="Open Sans"/>
              </a:rPr>
              <a:t>3.   P</a:t>
            </a:r>
            <a:r>
              <a:rPr lang="en-US" altLang="en-US" sz="2400" b="0" smtClean="0">
                <a:latin typeface="Open Sans"/>
                <a:ea typeface="Open Sans"/>
                <a:cs typeface="Open Sans"/>
              </a:rPr>
              <a:t>rovided that their medical conditions, dietary intake and glycemic control are stable, people with diabetes should be </a:t>
            </a:r>
            <a:r>
              <a:rPr lang="en-US" altLang="en-US" sz="2400" smtClean="0">
                <a:latin typeface="Open Sans"/>
                <a:ea typeface="Open Sans"/>
                <a:cs typeface="Open Sans"/>
              </a:rPr>
              <a:t>maintained on their pre-hospitalization non-insulin antihyperglycemic agents or insulin regimens </a:t>
            </a:r>
            <a:r>
              <a:rPr lang="en-US" altLang="en-US" sz="2000" b="0" smtClean="0">
                <a:latin typeface="Open Sans"/>
                <a:ea typeface="Open Sans"/>
                <a:cs typeface="Open Sans"/>
              </a:rPr>
              <a:t>[Grade D, Consensus]</a:t>
            </a:r>
            <a:endParaRPr lang="en-CA" altLang="en-US" sz="2000" b="0" smtClean="0">
              <a:latin typeface="Open Sans"/>
              <a:ea typeface="Open Sans"/>
              <a:cs typeface="Open Sans"/>
            </a:endParaRPr>
          </a:p>
        </p:txBody>
      </p:sp>
      <p:sp>
        <p:nvSpPr>
          <p:cNvPr id="203779" name="Text Box 6"/>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16.  In-hospital Management of Diabetes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1" name="Rectangle 2"/>
          <p:cNvSpPr>
            <a:spLocks noGrp="1"/>
          </p:cNvSpPr>
          <p:nvPr>
            <p:ph type="title" idx="4294967295"/>
          </p:nvPr>
        </p:nvSpPr>
        <p:spPr/>
        <p:txBody>
          <a:bodyPr/>
          <a:lstStyle/>
          <a:p>
            <a:r>
              <a:rPr lang="en-US" altLang="en-US" smtClean="0">
                <a:latin typeface="Open Sans"/>
                <a:ea typeface="Open Sans"/>
                <a:cs typeface="Open Sans"/>
              </a:rPr>
              <a:t>Recommendation 4</a:t>
            </a:r>
            <a:endParaRPr lang="en-CA" altLang="en-US" smtClean="0">
              <a:latin typeface="Open Sans"/>
              <a:ea typeface="Open Sans"/>
              <a:cs typeface="Open Sans"/>
            </a:endParaRPr>
          </a:p>
        </p:txBody>
      </p:sp>
      <p:sp>
        <p:nvSpPr>
          <p:cNvPr id="204802" name="Rectangle 3"/>
          <p:cNvSpPr>
            <a:spLocks noGrp="1"/>
          </p:cNvSpPr>
          <p:nvPr>
            <p:ph type="body" idx="4294967295"/>
          </p:nvPr>
        </p:nvSpPr>
        <p:spPr>
          <a:xfrm>
            <a:off x="628650" y="1825625"/>
            <a:ext cx="7886700" cy="5032375"/>
          </a:xfrm>
        </p:spPr>
        <p:txBody>
          <a:bodyPr/>
          <a:lstStyle/>
          <a:p>
            <a:pPr marL="495300" indent="-495300">
              <a:lnSpc>
                <a:spcPct val="100000"/>
              </a:lnSpc>
              <a:buFont typeface="Arial" charset="0"/>
              <a:buNone/>
            </a:pPr>
            <a:r>
              <a:rPr lang="en-US" altLang="en-US" sz="2400" b="0" smtClean="0">
                <a:latin typeface="Open Sans"/>
                <a:ea typeface="Open Sans"/>
                <a:cs typeface="Open Sans"/>
              </a:rPr>
              <a:t>4.   For hospitalized people  with diabetes treated with insulin, a proactive approach that includes </a:t>
            </a:r>
            <a:r>
              <a:rPr lang="en-US" altLang="en-US" sz="2400" smtClean="0">
                <a:latin typeface="Open Sans"/>
                <a:ea typeface="Open Sans"/>
                <a:cs typeface="Open Sans"/>
              </a:rPr>
              <a:t>basal, bolus and correction (supplemental) insulin</a:t>
            </a:r>
            <a:r>
              <a:rPr lang="en-US" altLang="en-US" sz="2400" b="0" smtClean="0">
                <a:latin typeface="Open Sans"/>
                <a:ea typeface="Open Sans"/>
                <a:cs typeface="Open Sans"/>
              </a:rPr>
              <a:t>, along with pattern management, should be used to reduce adverse events and improve glycemic control, instead of only correcting high BG with short- or rapid-acting insulin </a:t>
            </a:r>
            <a:r>
              <a:rPr lang="en-US" altLang="en-US" sz="2000" b="0" smtClean="0">
                <a:latin typeface="Open Sans"/>
                <a:ea typeface="Open Sans"/>
                <a:cs typeface="Open Sans"/>
              </a:rPr>
              <a:t>[Grade A, Level 1A]</a:t>
            </a:r>
            <a:endParaRPr lang="en-CA" altLang="en-US" sz="2000" b="0" smtClean="0">
              <a:latin typeface="Open Sans"/>
              <a:ea typeface="Open Sans"/>
              <a:cs typeface="Open Sans"/>
            </a:endParaRPr>
          </a:p>
        </p:txBody>
      </p:sp>
      <p:sp>
        <p:nvSpPr>
          <p:cNvPr id="204803"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16.  In-hospital Management of Diabetes </a:t>
            </a:r>
          </a:p>
        </p:txBody>
      </p:sp>
      <p:sp>
        <p:nvSpPr>
          <p:cNvPr id="204805" name="Text Box 5"/>
          <p:cNvSpPr txBox="1">
            <a:spLocks noChangeArrowheads="1"/>
          </p:cNvSpPr>
          <p:nvPr/>
        </p:nvSpPr>
        <p:spPr bwMode="auto">
          <a:xfrm>
            <a:off x="628650" y="6372225"/>
            <a:ext cx="6257925" cy="304800"/>
          </a:xfrm>
          <a:prstGeom prst="rect">
            <a:avLst/>
          </a:prstGeom>
          <a:noFill/>
          <a:ln w="9525">
            <a:noFill/>
            <a:miter lim="800000"/>
            <a:headEnd/>
            <a:tailEnd/>
          </a:ln>
          <a:effectLst/>
        </p:spPr>
        <p:txBody>
          <a:bodyPr>
            <a:spAutoFit/>
          </a:bodyPr>
          <a:lstStyle/>
          <a:p>
            <a:pPr defTabSz="914400">
              <a:spcBef>
                <a:spcPct val="50000"/>
              </a:spcBef>
            </a:pPr>
            <a:r>
              <a:rPr lang="en-US" sz="1400" i="1"/>
              <a:t>BG</a:t>
            </a:r>
            <a:r>
              <a:rPr lang="en-US" sz="1400"/>
              <a:t>, blood glucose </a:t>
            </a:r>
            <a:endParaRPr lang="en-CA" sz="14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5" name="Rectangle 2"/>
          <p:cNvSpPr>
            <a:spLocks noGrp="1"/>
          </p:cNvSpPr>
          <p:nvPr>
            <p:ph type="title" idx="4294967295"/>
          </p:nvPr>
        </p:nvSpPr>
        <p:spPr/>
        <p:txBody>
          <a:bodyPr/>
          <a:lstStyle/>
          <a:p>
            <a:r>
              <a:rPr lang="en-US" altLang="en-US" smtClean="0">
                <a:latin typeface="Open Sans"/>
                <a:ea typeface="Open Sans"/>
                <a:cs typeface="Open Sans"/>
              </a:rPr>
              <a:t>Recommendation 5</a:t>
            </a:r>
          </a:p>
        </p:txBody>
      </p:sp>
      <p:sp>
        <p:nvSpPr>
          <p:cNvPr id="205826" name="Rectangle 3"/>
          <p:cNvSpPr>
            <a:spLocks noGrp="1"/>
          </p:cNvSpPr>
          <p:nvPr>
            <p:ph type="body" idx="4294967295"/>
          </p:nvPr>
        </p:nvSpPr>
        <p:spPr/>
        <p:txBody>
          <a:bodyPr/>
          <a:lstStyle/>
          <a:p>
            <a:pPr marL="495300" indent="-495300">
              <a:lnSpc>
                <a:spcPct val="100000"/>
              </a:lnSpc>
              <a:buFont typeface="Arial" charset="0"/>
              <a:buNone/>
            </a:pPr>
            <a:r>
              <a:rPr lang="en-US" altLang="en-US" sz="2400" b="0" smtClean="0">
                <a:latin typeface="Open Sans"/>
                <a:ea typeface="Open Sans"/>
                <a:cs typeface="Open Sans"/>
              </a:rPr>
              <a:t>5.   For the majority of </a:t>
            </a:r>
            <a:r>
              <a:rPr lang="en-US" altLang="en-US" sz="2400" smtClean="0">
                <a:latin typeface="Open Sans"/>
                <a:ea typeface="Open Sans"/>
                <a:cs typeface="Open Sans"/>
              </a:rPr>
              <a:t>non-critically ill </a:t>
            </a:r>
            <a:r>
              <a:rPr lang="en-US" altLang="en-US" sz="2400" b="0" smtClean="0">
                <a:latin typeface="Open Sans"/>
                <a:ea typeface="Open Sans"/>
                <a:cs typeface="Open Sans"/>
              </a:rPr>
              <a:t>hospitalized people with diabetes, </a:t>
            </a:r>
            <a:r>
              <a:rPr lang="en-US" altLang="en-US" sz="2400" smtClean="0">
                <a:latin typeface="Open Sans"/>
                <a:ea typeface="Open Sans"/>
                <a:cs typeface="Open Sans"/>
              </a:rPr>
              <a:t>preprandial</a:t>
            </a:r>
            <a:r>
              <a:rPr lang="en-US" altLang="en-US" sz="2400" b="0" smtClean="0">
                <a:latin typeface="Open Sans"/>
                <a:ea typeface="Open Sans"/>
                <a:cs typeface="Open Sans"/>
              </a:rPr>
              <a:t> BG targets should be </a:t>
            </a:r>
            <a:r>
              <a:rPr lang="en-US" altLang="en-US" sz="2400" smtClean="0">
                <a:latin typeface="Open Sans"/>
                <a:ea typeface="Open Sans"/>
                <a:cs typeface="Open Sans"/>
              </a:rPr>
              <a:t>5.0 to 8.0 mmol/L </a:t>
            </a:r>
            <a:r>
              <a:rPr lang="en-US" altLang="en-US" sz="2400" b="0" smtClean="0">
                <a:latin typeface="Open Sans"/>
                <a:ea typeface="Open Sans"/>
                <a:cs typeface="Open Sans"/>
              </a:rPr>
              <a:t>in conjunction with </a:t>
            </a:r>
            <a:r>
              <a:rPr lang="en-US" altLang="en-US" sz="2400" smtClean="0">
                <a:latin typeface="Open Sans"/>
                <a:ea typeface="Open Sans"/>
                <a:cs typeface="Open Sans"/>
              </a:rPr>
              <a:t>random BG values &lt;10.0 mmol/L</a:t>
            </a:r>
            <a:r>
              <a:rPr lang="en-US" altLang="en-US" sz="2400" b="0" smtClean="0">
                <a:latin typeface="Open Sans"/>
                <a:ea typeface="Open Sans"/>
                <a:cs typeface="Open Sans"/>
              </a:rPr>
              <a:t>, as long as these targets can be safely achieved </a:t>
            </a:r>
            <a:r>
              <a:rPr lang="en-US" altLang="en-US" sz="2000" b="0" smtClean="0">
                <a:latin typeface="Open Sans"/>
                <a:ea typeface="Open Sans"/>
                <a:cs typeface="Open Sans"/>
              </a:rPr>
              <a:t>[Grade D, Consensus]</a:t>
            </a:r>
          </a:p>
        </p:txBody>
      </p:sp>
      <p:sp>
        <p:nvSpPr>
          <p:cNvPr id="205827"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16.  In-hospital Management of Diabetes </a:t>
            </a:r>
          </a:p>
        </p:txBody>
      </p:sp>
      <p:sp>
        <p:nvSpPr>
          <p:cNvPr id="205829" name="Text Box 5"/>
          <p:cNvSpPr txBox="1">
            <a:spLocks noChangeArrowheads="1"/>
          </p:cNvSpPr>
          <p:nvPr/>
        </p:nvSpPr>
        <p:spPr bwMode="auto">
          <a:xfrm>
            <a:off x="628650" y="6372225"/>
            <a:ext cx="6257925" cy="304800"/>
          </a:xfrm>
          <a:prstGeom prst="rect">
            <a:avLst/>
          </a:prstGeom>
          <a:noFill/>
          <a:ln w="9525">
            <a:noFill/>
            <a:miter lim="800000"/>
            <a:headEnd/>
            <a:tailEnd/>
          </a:ln>
          <a:effectLst/>
        </p:spPr>
        <p:txBody>
          <a:bodyPr>
            <a:spAutoFit/>
          </a:bodyPr>
          <a:lstStyle/>
          <a:p>
            <a:pPr defTabSz="914400">
              <a:spcBef>
                <a:spcPct val="50000"/>
              </a:spcBef>
            </a:pPr>
            <a:r>
              <a:rPr lang="en-US" sz="1400" i="1"/>
              <a:t>BG</a:t>
            </a:r>
            <a:r>
              <a:rPr lang="en-US" sz="1400"/>
              <a:t>, blood glucose </a:t>
            </a:r>
            <a:endParaRPr lang="en-CA" sz="14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49" name="Rectangle 2"/>
          <p:cNvSpPr>
            <a:spLocks noGrp="1"/>
          </p:cNvSpPr>
          <p:nvPr>
            <p:ph type="title" idx="4294967295"/>
          </p:nvPr>
        </p:nvSpPr>
        <p:spPr/>
        <p:txBody>
          <a:bodyPr/>
          <a:lstStyle/>
          <a:p>
            <a:r>
              <a:rPr lang="en-US" altLang="en-US" smtClean="0">
                <a:latin typeface="Open Sans"/>
                <a:ea typeface="Open Sans"/>
                <a:cs typeface="Open Sans"/>
              </a:rPr>
              <a:t>Recommendation 6</a:t>
            </a:r>
          </a:p>
        </p:txBody>
      </p:sp>
      <p:sp>
        <p:nvSpPr>
          <p:cNvPr id="206850" name="Rectangle 3"/>
          <p:cNvSpPr>
            <a:spLocks noGrp="1"/>
          </p:cNvSpPr>
          <p:nvPr>
            <p:ph type="body" idx="4294967295"/>
          </p:nvPr>
        </p:nvSpPr>
        <p:spPr/>
        <p:txBody>
          <a:bodyPr/>
          <a:lstStyle/>
          <a:p>
            <a:pPr marL="495300" indent="-495300">
              <a:lnSpc>
                <a:spcPct val="100000"/>
              </a:lnSpc>
              <a:buFont typeface="Arial" charset="0"/>
              <a:buNone/>
            </a:pPr>
            <a:r>
              <a:rPr lang="en-US" altLang="en-US" sz="2400" b="0" smtClean="0">
                <a:latin typeface="Open Sans"/>
                <a:ea typeface="Open Sans"/>
                <a:cs typeface="Open Sans"/>
              </a:rPr>
              <a:t>6.</a:t>
            </a:r>
            <a:r>
              <a:rPr lang="en-US" altLang="en-US" smtClean="0">
                <a:latin typeface="Open Sans"/>
                <a:ea typeface="Open Sans"/>
                <a:cs typeface="Open Sans"/>
              </a:rPr>
              <a:t>  </a:t>
            </a:r>
            <a:r>
              <a:rPr lang="en-US" altLang="en-US" sz="2400" b="0" smtClean="0">
                <a:latin typeface="Open Sans"/>
                <a:ea typeface="Open Sans"/>
                <a:cs typeface="Open Sans"/>
              </a:rPr>
              <a:t>For most medical/surgical </a:t>
            </a:r>
            <a:r>
              <a:rPr lang="en-US" altLang="en-US" sz="2400" smtClean="0">
                <a:latin typeface="Open Sans"/>
                <a:ea typeface="Open Sans"/>
                <a:cs typeface="Open Sans"/>
              </a:rPr>
              <a:t>critically ill </a:t>
            </a:r>
            <a:r>
              <a:rPr lang="en-US" altLang="en-US" sz="2400" b="0" smtClean="0">
                <a:latin typeface="Open Sans"/>
                <a:ea typeface="Open Sans"/>
                <a:cs typeface="Open Sans"/>
              </a:rPr>
              <a:t>hospitalized people with diabetes with hyperglycemia, a </a:t>
            </a:r>
            <a:r>
              <a:rPr lang="en-US" altLang="en-US" sz="2400" smtClean="0">
                <a:latin typeface="Open Sans"/>
                <a:ea typeface="Open Sans"/>
                <a:cs typeface="Open Sans"/>
              </a:rPr>
              <a:t>continuous intravenous insulin </a:t>
            </a:r>
            <a:r>
              <a:rPr lang="en-US" altLang="en-US" sz="2400" b="0" smtClean="0">
                <a:latin typeface="Open Sans"/>
                <a:ea typeface="Open Sans"/>
                <a:cs typeface="Open Sans"/>
              </a:rPr>
              <a:t>infusion should be used to maintain </a:t>
            </a:r>
            <a:r>
              <a:rPr lang="en-US" altLang="en-US" sz="2400" smtClean="0">
                <a:latin typeface="Open Sans"/>
                <a:ea typeface="Open Sans"/>
                <a:cs typeface="Open Sans"/>
              </a:rPr>
              <a:t>BG &lt;10.0 mmol/L </a:t>
            </a:r>
            <a:r>
              <a:rPr lang="en-US" altLang="en-US" sz="2000" b="0" smtClean="0">
                <a:latin typeface="Open Sans"/>
                <a:ea typeface="Open Sans"/>
                <a:cs typeface="Open Sans"/>
              </a:rPr>
              <a:t>[Grade B, Level 2]</a:t>
            </a:r>
            <a:r>
              <a:rPr lang="en-US" altLang="en-US" sz="2400" b="0" smtClean="0">
                <a:latin typeface="Open Sans"/>
                <a:ea typeface="Open Sans"/>
                <a:cs typeface="Open Sans"/>
              </a:rPr>
              <a:t> and </a:t>
            </a:r>
            <a:r>
              <a:rPr lang="en-US" altLang="en-US" sz="2400" smtClean="0">
                <a:latin typeface="Open Sans"/>
                <a:ea typeface="Open Sans"/>
                <a:cs typeface="Open Sans"/>
              </a:rPr>
              <a:t>&gt;6.0 mmol/L </a:t>
            </a:r>
            <a:r>
              <a:rPr lang="en-US" altLang="en-US" sz="2000" b="0" smtClean="0">
                <a:latin typeface="Open Sans"/>
                <a:ea typeface="Open Sans"/>
                <a:cs typeface="Open Sans"/>
              </a:rPr>
              <a:t>[Grade D, Consensus]</a:t>
            </a:r>
          </a:p>
          <a:p>
            <a:pPr marL="495300" indent="-495300">
              <a:lnSpc>
                <a:spcPct val="100000"/>
              </a:lnSpc>
            </a:pPr>
            <a:endParaRPr lang="en-US" altLang="en-US" sz="2000" b="0" smtClean="0">
              <a:latin typeface="Open Sans"/>
              <a:ea typeface="Open Sans"/>
              <a:cs typeface="Open Sans"/>
            </a:endParaRPr>
          </a:p>
        </p:txBody>
      </p:sp>
      <p:sp>
        <p:nvSpPr>
          <p:cNvPr id="206851"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16.  In-hospital Management of Diabetes </a:t>
            </a:r>
          </a:p>
        </p:txBody>
      </p:sp>
      <p:sp>
        <p:nvSpPr>
          <p:cNvPr id="206853" name="Text Box 5"/>
          <p:cNvSpPr txBox="1">
            <a:spLocks noChangeArrowheads="1"/>
          </p:cNvSpPr>
          <p:nvPr/>
        </p:nvSpPr>
        <p:spPr bwMode="auto">
          <a:xfrm>
            <a:off x="628650" y="6372225"/>
            <a:ext cx="6257925" cy="304800"/>
          </a:xfrm>
          <a:prstGeom prst="rect">
            <a:avLst/>
          </a:prstGeom>
          <a:noFill/>
          <a:ln w="9525">
            <a:noFill/>
            <a:miter lim="800000"/>
            <a:headEnd/>
            <a:tailEnd/>
          </a:ln>
          <a:effectLst/>
        </p:spPr>
        <p:txBody>
          <a:bodyPr>
            <a:spAutoFit/>
          </a:bodyPr>
          <a:lstStyle/>
          <a:p>
            <a:pPr defTabSz="914400">
              <a:spcBef>
                <a:spcPct val="50000"/>
              </a:spcBef>
            </a:pPr>
            <a:r>
              <a:rPr lang="en-US" sz="1400" i="1"/>
              <a:t>BG</a:t>
            </a:r>
            <a:r>
              <a:rPr lang="en-US" sz="1400"/>
              <a:t>, blood glucose </a:t>
            </a:r>
            <a:endParaRPr lang="en-CA" sz="14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3" name="Rectangle 2"/>
          <p:cNvSpPr>
            <a:spLocks noGrp="1"/>
          </p:cNvSpPr>
          <p:nvPr>
            <p:ph type="title" idx="4294967295"/>
          </p:nvPr>
        </p:nvSpPr>
        <p:spPr/>
        <p:txBody>
          <a:bodyPr/>
          <a:lstStyle/>
          <a:p>
            <a:r>
              <a:rPr lang="en-US" altLang="en-US" smtClean="0">
                <a:latin typeface="Open Sans"/>
                <a:ea typeface="Open Sans"/>
                <a:cs typeface="Open Sans"/>
              </a:rPr>
              <a:t>Recommendation 7</a:t>
            </a:r>
            <a:endParaRPr lang="en-CA" altLang="en-US" smtClean="0">
              <a:latin typeface="Open Sans"/>
              <a:ea typeface="Open Sans"/>
              <a:cs typeface="Open Sans"/>
            </a:endParaRPr>
          </a:p>
        </p:txBody>
      </p:sp>
      <p:sp>
        <p:nvSpPr>
          <p:cNvPr id="207874" name="Rectangle 3"/>
          <p:cNvSpPr>
            <a:spLocks noGrp="1"/>
          </p:cNvSpPr>
          <p:nvPr>
            <p:ph type="body" idx="4294967295"/>
          </p:nvPr>
        </p:nvSpPr>
        <p:spPr/>
        <p:txBody>
          <a:bodyPr/>
          <a:lstStyle/>
          <a:p>
            <a:pPr marL="495300" indent="-495300">
              <a:lnSpc>
                <a:spcPct val="100000"/>
              </a:lnSpc>
              <a:spcBef>
                <a:spcPts val="900"/>
              </a:spcBef>
              <a:buFont typeface="Arial" charset="0"/>
              <a:buNone/>
            </a:pPr>
            <a:r>
              <a:rPr lang="en-CA" altLang="en-US" sz="2400" b="0" smtClean="0">
                <a:latin typeface="Open Sans"/>
                <a:ea typeface="Open Sans"/>
                <a:cs typeface="Open Sans"/>
              </a:rPr>
              <a:t>7.   </a:t>
            </a:r>
            <a:r>
              <a:rPr lang="en-US" altLang="en-US" sz="2400" b="0" smtClean="0">
                <a:latin typeface="Open Sans"/>
                <a:ea typeface="Open Sans"/>
                <a:cs typeface="Open Sans"/>
              </a:rPr>
              <a:t>For people with diabetes undergoing </a:t>
            </a:r>
            <a:r>
              <a:rPr lang="en-US" altLang="en-US" sz="2400" smtClean="0">
                <a:latin typeface="Open Sans"/>
                <a:ea typeface="Open Sans"/>
                <a:cs typeface="Open Sans"/>
              </a:rPr>
              <a:t>CABG</a:t>
            </a:r>
            <a:r>
              <a:rPr lang="en-US" altLang="en-US" sz="2400" b="0" smtClean="0">
                <a:latin typeface="Open Sans"/>
                <a:ea typeface="Open Sans"/>
                <a:cs typeface="Open Sans"/>
              </a:rPr>
              <a:t>, a continuous </a:t>
            </a:r>
            <a:r>
              <a:rPr lang="en-US" altLang="en-US" sz="2400" smtClean="0">
                <a:latin typeface="Open Sans"/>
                <a:ea typeface="Open Sans"/>
                <a:cs typeface="Open Sans"/>
              </a:rPr>
              <a:t>IV insulin infusion </a:t>
            </a:r>
            <a:r>
              <a:rPr lang="en-US" altLang="en-US" sz="2400" b="0" smtClean="0">
                <a:latin typeface="Open Sans"/>
                <a:ea typeface="Open Sans"/>
                <a:cs typeface="Open Sans"/>
              </a:rPr>
              <a:t>protocol targeting </a:t>
            </a:r>
            <a:r>
              <a:rPr lang="en-US" altLang="en-US" sz="2400" smtClean="0">
                <a:latin typeface="Open Sans"/>
                <a:ea typeface="Open Sans"/>
                <a:cs typeface="Open Sans"/>
              </a:rPr>
              <a:t>intraoperative</a:t>
            </a:r>
            <a:r>
              <a:rPr lang="en-US" altLang="en-US" sz="2400" b="0" smtClean="0">
                <a:latin typeface="Open Sans"/>
                <a:ea typeface="Open Sans"/>
                <a:cs typeface="Open Sans"/>
              </a:rPr>
              <a:t> glycemic levels between </a:t>
            </a:r>
            <a:r>
              <a:rPr lang="en-US" altLang="en-US" sz="2400" smtClean="0">
                <a:latin typeface="Open Sans"/>
                <a:ea typeface="Open Sans"/>
                <a:cs typeface="Open Sans"/>
              </a:rPr>
              <a:t>5.5 and 11.1 mmol/L</a:t>
            </a:r>
            <a:r>
              <a:rPr lang="en-US" altLang="en-US" sz="2400" b="0" smtClean="0">
                <a:latin typeface="Open Sans"/>
                <a:ea typeface="Open Sans"/>
                <a:cs typeface="Open Sans"/>
              </a:rPr>
              <a:t> should be used, rather than subcutaneous insulin, to prevent postoperative infections </a:t>
            </a:r>
            <a:r>
              <a:rPr lang="en-US" altLang="en-US" sz="2000" b="0" smtClean="0">
                <a:latin typeface="Open Sans"/>
                <a:ea typeface="Open Sans"/>
                <a:cs typeface="Open Sans"/>
              </a:rPr>
              <a:t>[Grade A, Level 1A]</a:t>
            </a:r>
            <a:endParaRPr lang="en-CA" altLang="en-US" sz="2000" b="0" smtClean="0">
              <a:latin typeface="Open Sans"/>
              <a:ea typeface="Open Sans"/>
              <a:cs typeface="Open Sans"/>
            </a:endParaRPr>
          </a:p>
        </p:txBody>
      </p:sp>
      <p:sp>
        <p:nvSpPr>
          <p:cNvPr id="207875"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altLang="en-US" sz="2000" b="1">
                <a:solidFill>
                  <a:schemeClr val="bg1"/>
                </a:solidFill>
                <a:latin typeface="Arial" charset="0"/>
                <a:ea typeface="MS PGothic" pitchFamily="34" charset="-128"/>
              </a:rPr>
              <a:t>2018</a:t>
            </a:r>
          </a:p>
        </p:txBody>
      </p:sp>
      <p:sp>
        <p:nvSpPr>
          <p:cNvPr id="207876" name="Text Box 6"/>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16.  In-hospital Management of Diabetes </a:t>
            </a:r>
          </a:p>
        </p:txBody>
      </p:sp>
      <p:sp>
        <p:nvSpPr>
          <p:cNvPr id="207878" name="Text Box 6"/>
          <p:cNvSpPr txBox="1">
            <a:spLocks noChangeArrowheads="1"/>
          </p:cNvSpPr>
          <p:nvPr/>
        </p:nvSpPr>
        <p:spPr bwMode="auto">
          <a:xfrm>
            <a:off x="628650" y="6372225"/>
            <a:ext cx="6257925" cy="304800"/>
          </a:xfrm>
          <a:prstGeom prst="rect">
            <a:avLst/>
          </a:prstGeom>
          <a:noFill/>
          <a:ln w="9525">
            <a:noFill/>
            <a:miter lim="800000"/>
            <a:headEnd/>
            <a:tailEnd/>
          </a:ln>
          <a:effectLst/>
        </p:spPr>
        <p:txBody>
          <a:bodyPr>
            <a:spAutoFit/>
          </a:bodyPr>
          <a:lstStyle/>
          <a:p>
            <a:pPr defTabSz="914400">
              <a:spcBef>
                <a:spcPct val="50000"/>
              </a:spcBef>
            </a:pPr>
            <a:r>
              <a:rPr lang="en-US" sz="1400" i="1"/>
              <a:t>CABG</a:t>
            </a:r>
            <a:r>
              <a:rPr lang="en-US" sz="1400"/>
              <a:t>, coronary artery bypass grafting  </a:t>
            </a:r>
            <a:endParaRPr lang="en-CA" sz="14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7" name="Rectangle 2"/>
          <p:cNvSpPr>
            <a:spLocks noGrp="1"/>
          </p:cNvSpPr>
          <p:nvPr>
            <p:ph type="title" idx="4294967295"/>
          </p:nvPr>
        </p:nvSpPr>
        <p:spPr/>
        <p:txBody>
          <a:bodyPr/>
          <a:lstStyle/>
          <a:p>
            <a:r>
              <a:rPr lang="en-US" altLang="en-US" smtClean="0">
                <a:latin typeface="Open Sans"/>
                <a:ea typeface="Open Sans"/>
                <a:cs typeface="Open Sans"/>
              </a:rPr>
              <a:t>Recommendation 8</a:t>
            </a:r>
            <a:endParaRPr lang="en-CA" altLang="en-US" smtClean="0">
              <a:latin typeface="Open Sans"/>
              <a:ea typeface="Open Sans"/>
              <a:cs typeface="Open Sans"/>
            </a:endParaRPr>
          </a:p>
        </p:txBody>
      </p:sp>
      <p:sp>
        <p:nvSpPr>
          <p:cNvPr id="208898" name="Rectangle 3"/>
          <p:cNvSpPr>
            <a:spLocks noGrp="1"/>
          </p:cNvSpPr>
          <p:nvPr>
            <p:ph type="body" idx="4294967295"/>
          </p:nvPr>
        </p:nvSpPr>
        <p:spPr>
          <a:xfrm>
            <a:off x="628650" y="1825625"/>
            <a:ext cx="8229600" cy="4329113"/>
          </a:xfrm>
        </p:spPr>
        <p:txBody>
          <a:bodyPr/>
          <a:lstStyle/>
          <a:p>
            <a:pPr marL="495300" indent="-495300">
              <a:lnSpc>
                <a:spcPct val="100000"/>
              </a:lnSpc>
              <a:spcBef>
                <a:spcPts val="900"/>
              </a:spcBef>
              <a:buFont typeface="Arial" charset="0"/>
              <a:buNone/>
            </a:pPr>
            <a:r>
              <a:rPr lang="en-US" altLang="en-US" sz="2400" b="0" smtClean="0">
                <a:latin typeface="Open Sans"/>
                <a:ea typeface="Open Sans"/>
                <a:cs typeface="Open Sans"/>
              </a:rPr>
              <a:t>8.   In hospitalized people with diabetes requiring insulin therapy, protocols using </a:t>
            </a:r>
            <a:r>
              <a:rPr lang="en-US" altLang="en-US" sz="2400" smtClean="0">
                <a:latin typeface="Open Sans"/>
                <a:ea typeface="Open Sans"/>
                <a:cs typeface="Open Sans"/>
              </a:rPr>
              <a:t>basal insulin with/without bolus</a:t>
            </a:r>
            <a:r>
              <a:rPr lang="en-US" altLang="en-US" sz="2400" b="0" smtClean="0">
                <a:latin typeface="Open Sans"/>
                <a:ea typeface="Open Sans"/>
                <a:cs typeface="Open Sans"/>
              </a:rPr>
              <a:t> insulin should be used for </a:t>
            </a:r>
            <a:r>
              <a:rPr lang="en-US" altLang="en-US" sz="2400" smtClean="0">
                <a:latin typeface="Open Sans"/>
                <a:ea typeface="Open Sans"/>
                <a:cs typeface="Open Sans"/>
              </a:rPr>
              <a:t>postoperative</a:t>
            </a:r>
            <a:r>
              <a:rPr lang="en-US" altLang="en-US" sz="2400" b="0" smtClean="0">
                <a:latin typeface="Open Sans"/>
                <a:ea typeface="Open Sans"/>
                <a:cs typeface="Open Sans"/>
              </a:rPr>
              <a:t> glycemic management </a:t>
            </a:r>
            <a:r>
              <a:rPr lang="en-US" altLang="en-US" sz="2000" b="0" smtClean="0">
                <a:latin typeface="Open Sans"/>
                <a:ea typeface="Open Sans"/>
                <a:cs typeface="Open Sans"/>
              </a:rPr>
              <a:t>[Grade B, Level 2]</a:t>
            </a:r>
            <a:endParaRPr lang="en-CA" altLang="en-US" sz="2000" b="0" smtClean="0">
              <a:latin typeface="Open Sans"/>
              <a:ea typeface="Open Sans"/>
              <a:cs typeface="Open Sans"/>
            </a:endParaRPr>
          </a:p>
        </p:txBody>
      </p:sp>
      <p:sp>
        <p:nvSpPr>
          <p:cNvPr id="208899"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altLang="en-US" sz="2000" b="1">
                <a:solidFill>
                  <a:schemeClr val="bg1"/>
                </a:solidFill>
                <a:latin typeface="Arial" charset="0"/>
                <a:ea typeface="MS PGothic" pitchFamily="34" charset="-128"/>
              </a:rPr>
              <a:t>2018</a:t>
            </a:r>
          </a:p>
        </p:txBody>
      </p:sp>
      <p:sp>
        <p:nvSpPr>
          <p:cNvPr id="208900"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16.  In-hospital Management of Diabetes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1" name="Rectangle 2"/>
          <p:cNvSpPr>
            <a:spLocks noGrp="1"/>
          </p:cNvSpPr>
          <p:nvPr>
            <p:ph type="title" idx="4294967295"/>
          </p:nvPr>
        </p:nvSpPr>
        <p:spPr/>
        <p:txBody>
          <a:bodyPr/>
          <a:lstStyle/>
          <a:p>
            <a:r>
              <a:rPr lang="en-US" altLang="en-US" smtClean="0">
                <a:latin typeface="Open Sans"/>
                <a:ea typeface="Open Sans"/>
                <a:cs typeface="Open Sans"/>
              </a:rPr>
              <a:t>Recommendation 9</a:t>
            </a:r>
            <a:endParaRPr lang="en-CA" altLang="en-US" smtClean="0">
              <a:latin typeface="Open Sans"/>
              <a:ea typeface="Open Sans"/>
              <a:cs typeface="Open Sans"/>
            </a:endParaRPr>
          </a:p>
        </p:txBody>
      </p:sp>
      <p:sp>
        <p:nvSpPr>
          <p:cNvPr id="209922" name="Rectangle 3"/>
          <p:cNvSpPr>
            <a:spLocks noGrp="1"/>
          </p:cNvSpPr>
          <p:nvPr>
            <p:ph type="body" idx="4294967295"/>
          </p:nvPr>
        </p:nvSpPr>
        <p:spPr>
          <a:xfrm>
            <a:off x="628650" y="1595438"/>
            <a:ext cx="7886700" cy="4329112"/>
          </a:xfrm>
        </p:spPr>
        <p:txBody>
          <a:bodyPr/>
          <a:lstStyle/>
          <a:p>
            <a:pPr marL="495300" indent="-495300">
              <a:lnSpc>
                <a:spcPct val="100000"/>
              </a:lnSpc>
              <a:spcBef>
                <a:spcPts val="900"/>
              </a:spcBef>
              <a:buFont typeface="Arial" charset="0"/>
              <a:buNone/>
            </a:pPr>
            <a:r>
              <a:rPr lang="en-US" altLang="en-US" sz="2400" b="0" smtClean="0">
                <a:latin typeface="Open Sans"/>
                <a:ea typeface="Open Sans"/>
                <a:cs typeface="Open Sans"/>
              </a:rPr>
              <a:t>9.   In hospitalized people with diabetes, hypoglycemia should be minimized. </a:t>
            </a:r>
            <a:r>
              <a:rPr lang="en-US" altLang="en-US" sz="2400" smtClean="0">
                <a:latin typeface="Open Sans"/>
                <a:ea typeface="Open Sans"/>
                <a:cs typeface="Open Sans"/>
              </a:rPr>
              <a:t>Protocols</a:t>
            </a:r>
            <a:r>
              <a:rPr lang="en-US" altLang="en-US" sz="2400" b="0" smtClean="0">
                <a:latin typeface="Open Sans"/>
                <a:ea typeface="Open Sans"/>
                <a:cs typeface="Open Sans"/>
              </a:rPr>
              <a:t> for </a:t>
            </a:r>
            <a:r>
              <a:rPr lang="en-US" altLang="en-US" sz="2400" smtClean="0">
                <a:latin typeface="Open Sans"/>
                <a:ea typeface="Open Sans"/>
                <a:cs typeface="Open Sans"/>
              </a:rPr>
              <a:t>hypoglycemia</a:t>
            </a:r>
            <a:r>
              <a:rPr lang="en-US" altLang="en-US" sz="2400" b="0" smtClean="0">
                <a:latin typeface="Open Sans"/>
                <a:ea typeface="Open Sans"/>
                <a:cs typeface="Open Sans"/>
              </a:rPr>
              <a:t> avoidance, recognition and management should be implemented with </a:t>
            </a:r>
            <a:r>
              <a:rPr lang="en-US" altLang="en-US" sz="2400" smtClean="0">
                <a:latin typeface="Open Sans"/>
                <a:ea typeface="Open Sans"/>
                <a:cs typeface="Open Sans"/>
              </a:rPr>
              <a:t>nurse-initiated treatment</a:t>
            </a:r>
            <a:r>
              <a:rPr lang="en-US" altLang="en-US" sz="2400" b="0" smtClean="0">
                <a:latin typeface="Open Sans"/>
                <a:ea typeface="Open Sans"/>
                <a:cs typeface="Open Sans"/>
              </a:rPr>
              <a:t>, including glucagon for severe hypoglycemia when intravenous access is not readily available </a:t>
            </a:r>
            <a:r>
              <a:rPr lang="en-US" altLang="en-US" sz="2000" b="0" smtClean="0">
                <a:latin typeface="Open Sans"/>
                <a:ea typeface="Open Sans"/>
                <a:cs typeface="Open Sans"/>
              </a:rPr>
              <a:t>[Grade D, Consensus].</a:t>
            </a:r>
            <a:r>
              <a:rPr lang="en-US" altLang="en-US" sz="2400" b="0" smtClean="0">
                <a:latin typeface="Open Sans"/>
                <a:ea typeface="Open Sans"/>
                <a:cs typeface="Open Sans"/>
              </a:rPr>
              <a:t> Hospitalized people with diabetes at risk of hypoglycemia should have ready access to an appropriate source of glucose (oral or IV) at all times, particularly when NPO or during diagnostic procedures </a:t>
            </a:r>
            <a:r>
              <a:rPr lang="en-US" altLang="en-US" sz="2000" b="0" smtClean="0">
                <a:latin typeface="Open Sans"/>
                <a:ea typeface="Open Sans"/>
                <a:cs typeface="Open Sans"/>
              </a:rPr>
              <a:t>[Grade D, Consensus]</a:t>
            </a:r>
            <a:endParaRPr lang="en-CA" altLang="en-US" sz="2000" b="0" smtClean="0">
              <a:latin typeface="Open Sans"/>
              <a:ea typeface="Open Sans"/>
              <a:cs typeface="Open Sans"/>
            </a:endParaRPr>
          </a:p>
        </p:txBody>
      </p:sp>
      <p:sp>
        <p:nvSpPr>
          <p:cNvPr id="209923"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16.  In-hospital Management of Diabetes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5" name="Rectangle 2"/>
          <p:cNvSpPr>
            <a:spLocks noGrp="1"/>
          </p:cNvSpPr>
          <p:nvPr>
            <p:ph type="title" idx="4294967295"/>
          </p:nvPr>
        </p:nvSpPr>
        <p:spPr/>
        <p:txBody>
          <a:bodyPr/>
          <a:lstStyle/>
          <a:p>
            <a:r>
              <a:rPr lang="en-US" altLang="en-US" smtClean="0">
                <a:latin typeface="Open Sans"/>
                <a:ea typeface="Open Sans"/>
                <a:cs typeface="Open Sans"/>
              </a:rPr>
              <a:t>Recommendation 10</a:t>
            </a:r>
            <a:endParaRPr lang="en-CA" altLang="en-US" smtClean="0">
              <a:latin typeface="Open Sans"/>
              <a:ea typeface="Open Sans"/>
              <a:cs typeface="Open Sans"/>
            </a:endParaRPr>
          </a:p>
        </p:txBody>
      </p:sp>
      <p:sp>
        <p:nvSpPr>
          <p:cNvPr id="210946" name="Rectangle 3"/>
          <p:cNvSpPr>
            <a:spLocks noGrp="1"/>
          </p:cNvSpPr>
          <p:nvPr>
            <p:ph type="body" idx="4294967295"/>
          </p:nvPr>
        </p:nvSpPr>
        <p:spPr>
          <a:xfrm>
            <a:off x="628650" y="1460500"/>
            <a:ext cx="7886700" cy="4329113"/>
          </a:xfrm>
        </p:spPr>
        <p:txBody>
          <a:bodyPr/>
          <a:lstStyle/>
          <a:p>
            <a:pPr marL="495300" indent="-495300">
              <a:lnSpc>
                <a:spcPct val="100000"/>
              </a:lnSpc>
              <a:buFont typeface="Arial" charset="0"/>
              <a:buAutoNum type="arabicPeriod" startAt="10"/>
            </a:pPr>
            <a:r>
              <a:rPr lang="en-US" altLang="en-US" sz="2400" b="0" smtClean="0">
                <a:latin typeface="Open Sans"/>
                <a:ea typeface="Open Sans"/>
                <a:cs typeface="Open Sans"/>
              </a:rPr>
              <a:t>Programs consisting of the following elements should be implemented for optimal inpatient diabetes care: </a:t>
            </a:r>
          </a:p>
          <a:p>
            <a:pPr marL="839788" lvl="1" indent="-419100">
              <a:lnSpc>
                <a:spcPct val="100000"/>
              </a:lnSpc>
            </a:pPr>
            <a:r>
              <a:rPr lang="en-US" altLang="en-US" sz="2000" b="1" smtClean="0">
                <a:latin typeface="Open Sans"/>
                <a:ea typeface="Open Sans Light"/>
                <a:cs typeface="Open Sans Light"/>
              </a:rPr>
              <a:t>Interprofessional</a:t>
            </a:r>
            <a:r>
              <a:rPr lang="en-US" altLang="en-US" sz="2000" smtClean="0">
                <a:latin typeface="Open Sans"/>
                <a:ea typeface="Open Sans Light"/>
                <a:cs typeface="Open Sans Light"/>
              </a:rPr>
              <a:t> team-based approach </a:t>
            </a:r>
            <a:r>
              <a:rPr lang="en-US" altLang="en-US" sz="1600" smtClean="0">
                <a:latin typeface="Open Sans"/>
                <a:ea typeface="Open Sans Light"/>
                <a:cs typeface="Open Sans Light"/>
              </a:rPr>
              <a:t>[Grade B, Level 2]</a:t>
            </a:r>
          </a:p>
          <a:p>
            <a:pPr marL="839788" lvl="1" indent="-419100">
              <a:lnSpc>
                <a:spcPct val="100000"/>
              </a:lnSpc>
            </a:pPr>
            <a:r>
              <a:rPr lang="en-US" altLang="en-US" sz="2000" smtClean="0">
                <a:latin typeface="Open Sans"/>
                <a:ea typeface="Open Sans Light"/>
                <a:cs typeface="Open Sans Light"/>
              </a:rPr>
              <a:t>Health-care </a:t>
            </a:r>
            <a:r>
              <a:rPr lang="en-US" altLang="en-US" sz="2000" b="1" smtClean="0">
                <a:latin typeface="Open Sans"/>
                <a:ea typeface="Open Sans Light"/>
                <a:cs typeface="Open Sans Light"/>
              </a:rPr>
              <a:t>professional development </a:t>
            </a:r>
            <a:r>
              <a:rPr lang="en-US" altLang="en-US" sz="2000" smtClean="0">
                <a:latin typeface="Open Sans"/>
                <a:ea typeface="Open Sans Light"/>
                <a:cs typeface="Open Sans Light"/>
              </a:rPr>
              <a:t>regarding in-hospital diabetes management </a:t>
            </a:r>
            <a:r>
              <a:rPr lang="en-US" altLang="en-US" sz="1600" smtClean="0">
                <a:latin typeface="Open Sans"/>
                <a:ea typeface="Open Sans Light"/>
                <a:cs typeface="Open Sans Light"/>
              </a:rPr>
              <a:t>[Grade D, Level 4]</a:t>
            </a:r>
          </a:p>
          <a:p>
            <a:pPr marL="839788" lvl="1" indent="-419100">
              <a:lnSpc>
                <a:spcPct val="100000"/>
              </a:lnSpc>
            </a:pPr>
            <a:r>
              <a:rPr lang="en-US" altLang="en-US" sz="2000" b="1" smtClean="0">
                <a:latin typeface="Open Sans"/>
                <a:ea typeface="Open Sans Light"/>
                <a:cs typeface="Open Sans Light"/>
              </a:rPr>
              <a:t>Algorithms, order sets and decision support </a:t>
            </a:r>
            <a:r>
              <a:rPr lang="en-US" altLang="en-US" sz="1600" smtClean="0">
                <a:latin typeface="Open Sans"/>
                <a:ea typeface="Open Sans Light"/>
                <a:cs typeface="Open Sans Light"/>
              </a:rPr>
              <a:t>[Grade C, Level 3]</a:t>
            </a:r>
          </a:p>
          <a:p>
            <a:pPr marL="839788" lvl="1" indent="-419100">
              <a:lnSpc>
                <a:spcPct val="100000"/>
              </a:lnSpc>
            </a:pPr>
            <a:r>
              <a:rPr lang="en-US" altLang="en-US" sz="2000" smtClean="0">
                <a:latin typeface="Open Sans"/>
                <a:ea typeface="Open Sans Light"/>
                <a:cs typeface="Open Sans Light"/>
              </a:rPr>
              <a:t>Comprehensive </a:t>
            </a:r>
            <a:r>
              <a:rPr lang="en-US" altLang="en-US" sz="2000" b="1" smtClean="0">
                <a:latin typeface="Open Sans"/>
                <a:ea typeface="Open Sans Light"/>
                <a:cs typeface="Open Sans Light"/>
              </a:rPr>
              <a:t>quality assurance</a:t>
            </a:r>
            <a:r>
              <a:rPr lang="en-US" altLang="en-US" sz="2000" smtClean="0">
                <a:latin typeface="Open Sans"/>
                <a:ea typeface="Open Sans Light"/>
                <a:cs typeface="Open Sans Light"/>
              </a:rPr>
              <a:t> initiatives including institution-wide BG monitoring systems, inpatient education, and transition/continuity of care and discharge planning </a:t>
            </a:r>
            <a:r>
              <a:rPr lang="en-US" altLang="en-US" sz="1600" smtClean="0">
                <a:latin typeface="Open Sans"/>
                <a:ea typeface="Open Sans Light"/>
                <a:cs typeface="Open Sans Light"/>
              </a:rPr>
              <a:t>[Grade D, Consensus]</a:t>
            </a:r>
          </a:p>
        </p:txBody>
      </p:sp>
      <p:sp>
        <p:nvSpPr>
          <p:cNvPr id="210947"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altLang="en-US" sz="2000" b="1">
                <a:solidFill>
                  <a:schemeClr val="bg1"/>
                </a:solidFill>
                <a:latin typeface="Arial" charset="0"/>
                <a:ea typeface="MS PGothic" pitchFamily="34" charset="-128"/>
              </a:rPr>
              <a:t>2018</a:t>
            </a:r>
          </a:p>
        </p:txBody>
      </p:sp>
      <p:sp>
        <p:nvSpPr>
          <p:cNvPr id="210948"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16.  In-hospital Management of Diabetes </a:t>
            </a:r>
          </a:p>
        </p:txBody>
      </p:sp>
      <p:sp>
        <p:nvSpPr>
          <p:cNvPr id="210950" name="Text Box 6"/>
          <p:cNvSpPr txBox="1">
            <a:spLocks noChangeArrowheads="1"/>
          </p:cNvSpPr>
          <p:nvPr/>
        </p:nvSpPr>
        <p:spPr bwMode="auto">
          <a:xfrm>
            <a:off x="628650" y="6372225"/>
            <a:ext cx="6257925" cy="304800"/>
          </a:xfrm>
          <a:prstGeom prst="rect">
            <a:avLst/>
          </a:prstGeom>
          <a:noFill/>
          <a:ln w="9525">
            <a:noFill/>
            <a:miter lim="800000"/>
            <a:headEnd/>
            <a:tailEnd/>
          </a:ln>
          <a:effectLst/>
        </p:spPr>
        <p:txBody>
          <a:bodyPr>
            <a:spAutoFit/>
          </a:bodyPr>
          <a:lstStyle/>
          <a:p>
            <a:pPr defTabSz="914400">
              <a:spcBef>
                <a:spcPct val="50000"/>
              </a:spcBef>
            </a:pPr>
            <a:r>
              <a:rPr lang="en-US" sz="1400" i="1"/>
              <a:t>BG</a:t>
            </a:r>
            <a:r>
              <a:rPr lang="en-US" sz="1400"/>
              <a:t>, blood glucose </a:t>
            </a:r>
            <a:endParaRPr lang="en-CA" sz="14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69" name="Title 1"/>
          <p:cNvSpPr>
            <a:spLocks noGrp="1"/>
          </p:cNvSpPr>
          <p:nvPr>
            <p:ph type="title" idx="4294967295"/>
          </p:nvPr>
        </p:nvSpPr>
        <p:spPr/>
        <p:txBody>
          <a:bodyPr/>
          <a:lstStyle/>
          <a:p>
            <a:pPr eaLnBrk="1" hangingPunct="1"/>
            <a:r>
              <a:rPr lang="en-CA" altLang="en-US" smtClean="0">
                <a:latin typeface="Open Sans"/>
                <a:ea typeface="Open Sans"/>
                <a:cs typeface="Open Sans"/>
              </a:rPr>
              <a:t>Key Messages</a:t>
            </a:r>
          </a:p>
        </p:txBody>
      </p:sp>
      <p:sp>
        <p:nvSpPr>
          <p:cNvPr id="211970" name="Content Placeholder 2"/>
          <p:cNvSpPr>
            <a:spLocks noGrp="1"/>
          </p:cNvSpPr>
          <p:nvPr>
            <p:ph type="body" idx="4294967295"/>
          </p:nvPr>
        </p:nvSpPr>
        <p:spPr/>
        <p:txBody>
          <a:bodyPr/>
          <a:lstStyle/>
          <a:p>
            <a:pPr>
              <a:lnSpc>
                <a:spcPct val="100000"/>
              </a:lnSpc>
            </a:pPr>
            <a:r>
              <a:rPr lang="en-US" altLang="en-US" sz="2400" smtClean="0">
                <a:latin typeface="Open Sans"/>
                <a:ea typeface="Open Sans"/>
                <a:cs typeface="Open Sans"/>
              </a:rPr>
              <a:t>Hyperglycemia</a:t>
            </a:r>
            <a:r>
              <a:rPr lang="en-US" altLang="en-US" sz="2400" b="0" smtClean="0">
                <a:latin typeface="Open Sans"/>
                <a:ea typeface="Open Sans"/>
                <a:cs typeface="Open Sans"/>
              </a:rPr>
              <a:t> is common in hospitalized people, even among those without a previous history of diabetes, and is associated with </a:t>
            </a:r>
            <a:r>
              <a:rPr lang="en-US" altLang="en-US" sz="2400" smtClean="0">
                <a:latin typeface="Open Sans"/>
                <a:ea typeface="Open Sans"/>
                <a:cs typeface="Open Sans"/>
              </a:rPr>
              <a:t>increased in-hospital complications, longer length of stay, and mortality</a:t>
            </a:r>
          </a:p>
        </p:txBody>
      </p:sp>
      <p:sp>
        <p:nvSpPr>
          <p:cNvPr id="211971" name="Text Box 6"/>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16.  In-hospital Management of Diabetes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1"/>
          <p:cNvSpPr>
            <a:spLocks noGrp="1"/>
          </p:cNvSpPr>
          <p:nvPr>
            <p:ph type="title" idx="4294967295"/>
          </p:nvPr>
        </p:nvSpPr>
        <p:spPr>
          <a:xfrm>
            <a:off x="628650" y="217488"/>
            <a:ext cx="7886700" cy="1325562"/>
          </a:xfrm>
        </p:spPr>
        <p:txBody>
          <a:bodyPr/>
          <a:lstStyle/>
          <a:p>
            <a:pPr eaLnBrk="1" hangingPunct="1"/>
            <a:r>
              <a:rPr lang="en-CA" altLang="en-US" smtClean="0">
                <a:latin typeface="Open Sans"/>
                <a:ea typeface="Open Sans"/>
                <a:cs typeface="Open Sans"/>
              </a:rPr>
              <a:t>Key Changes</a:t>
            </a:r>
          </a:p>
        </p:txBody>
      </p:sp>
      <p:sp>
        <p:nvSpPr>
          <p:cNvPr id="78850" name="Content Placeholder 2"/>
          <p:cNvSpPr>
            <a:spLocks noGrp="1"/>
          </p:cNvSpPr>
          <p:nvPr>
            <p:ph type="body" idx="4294967295"/>
          </p:nvPr>
        </p:nvSpPr>
        <p:spPr>
          <a:xfrm>
            <a:off x="554038" y="1341438"/>
            <a:ext cx="7886700" cy="4329112"/>
          </a:xfrm>
        </p:spPr>
        <p:txBody>
          <a:bodyPr/>
          <a:lstStyle/>
          <a:p>
            <a:pPr>
              <a:lnSpc>
                <a:spcPct val="100000"/>
              </a:lnSpc>
            </a:pPr>
            <a:r>
              <a:rPr lang="en-CA" altLang="ja-JP" sz="2400" b="0" smtClean="0">
                <a:latin typeface="Open Sans"/>
                <a:ea typeface="MS PGothic" pitchFamily="34" charset="-128"/>
                <a:cs typeface="Open Sans"/>
              </a:rPr>
              <a:t>New recommendations for:</a:t>
            </a:r>
          </a:p>
          <a:p>
            <a:pPr lvl="1">
              <a:lnSpc>
                <a:spcPct val="100000"/>
              </a:lnSpc>
            </a:pPr>
            <a:r>
              <a:rPr lang="en-CA" altLang="ja-JP" smtClean="0">
                <a:latin typeface="Open Sans"/>
                <a:ea typeface="MS PGothic" pitchFamily="34" charset="-128"/>
                <a:cs typeface="Open Sans Light"/>
              </a:rPr>
              <a:t>screening hospitalized patients with newly diagnosed hyperglycemia, diabetes risk factors, or pre-existing diabetes with A1C</a:t>
            </a:r>
          </a:p>
          <a:p>
            <a:pPr lvl="1">
              <a:lnSpc>
                <a:spcPct val="100000"/>
              </a:lnSpc>
            </a:pPr>
            <a:r>
              <a:rPr lang="en-CA" altLang="ja-JP" smtClean="0">
                <a:latin typeface="Open Sans"/>
                <a:ea typeface="MS PGothic" pitchFamily="34" charset="-128"/>
                <a:cs typeface="Open Sans Light"/>
              </a:rPr>
              <a:t>frequency and timing of bedside CBG monitoring </a:t>
            </a:r>
          </a:p>
          <a:p>
            <a:pPr lvl="1">
              <a:lnSpc>
                <a:spcPct val="100000"/>
              </a:lnSpc>
            </a:pPr>
            <a:r>
              <a:rPr lang="en-CA" altLang="ja-JP" smtClean="0">
                <a:latin typeface="Open Sans"/>
                <a:ea typeface="MS PGothic" pitchFamily="34" charset="-128"/>
                <a:cs typeface="Open Sans Light"/>
              </a:rPr>
              <a:t>use of IV insulin infusion for perioperative management of patients undergoing CABG to prevent surgical site infections</a:t>
            </a:r>
          </a:p>
          <a:p>
            <a:pPr lvl="1">
              <a:lnSpc>
                <a:spcPct val="100000"/>
              </a:lnSpc>
            </a:pPr>
            <a:r>
              <a:rPr lang="en-CA" altLang="ja-JP" smtClean="0">
                <a:latin typeface="Open Sans"/>
                <a:ea typeface="MS PGothic" pitchFamily="34" charset="-128"/>
                <a:cs typeface="Open Sans Light"/>
              </a:rPr>
              <a:t>post-operative protocols using basal/bolus therapy in patients with diabetes requiring insulin therapy</a:t>
            </a:r>
          </a:p>
          <a:p>
            <a:pPr>
              <a:lnSpc>
                <a:spcPct val="100000"/>
              </a:lnSpc>
            </a:pPr>
            <a:r>
              <a:rPr lang="en-CA" altLang="ja-JP" sz="2400" b="0" smtClean="0">
                <a:latin typeface="Open Sans"/>
                <a:ea typeface="MS PGothic" pitchFamily="34" charset="-128"/>
                <a:cs typeface="Open Sans"/>
              </a:rPr>
              <a:t>New glycemic targets for various categories of in-hospital people with diabetes</a:t>
            </a:r>
          </a:p>
          <a:p>
            <a:pPr>
              <a:lnSpc>
                <a:spcPct val="100000"/>
              </a:lnSpc>
            </a:pPr>
            <a:endParaRPr lang="en-CA" altLang="ja-JP" sz="2400" b="0" smtClean="0">
              <a:latin typeface="Open Sans"/>
              <a:ea typeface="MS PGothic" pitchFamily="34" charset="-128"/>
              <a:cs typeface="Open Sans"/>
            </a:endParaRPr>
          </a:p>
        </p:txBody>
      </p:sp>
      <p:sp>
        <p:nvSpPr>
          <p:cNvPr id="78851"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altLang="en-US" sz="2000" b="1">
                <a:solidFill>
                  <a:schemeClr val="bg1"/>
                </a:solidFill>
                <a:latin typeface="Arial" charset="0"/>
                <a:ea typeface="MS PGothic" pitchFamily="34" charset="-128"/>
              </a:rPr>
              <a:t>2018</a:t>
            </a:r>
          </a:p>
        </p:txBody>
      </p:sp>
      <p:sp>
        <p:nvSpPr>
          <p:cNvPr id="78852" name="Text Box 6"/>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16.  In-hospital Management of Diabetes </a:t>
            </a:r>
          </a:p>
        </p:txBody>
      </p:sp>
      <p:sp>
        <p:nvSpPr>
          <p:cNvPr id="78855" name="Text Box 7"/>
          <p:cNvSpPr txBox="1">
            <a:spLocks noChangeArrowheads="1"/>
          </p:cNvSpPr>
          <p:nvPr/>
        </p:nvSpPr>
        <p:spPr bwMode="auto">
          <a:xfrm>
            <a:off x="628650" y="6372225"/>
            <a:ext cx="6257925" cy="304800"/>
          </a:xfrm>
          <a:prstGeom prst="rect">
            <a:avLst/>
          </a:prstGeom>
          <a:noFill/>
          <a:ln w="9525">
            <a:noFill/>
            <a:miter lim="800000"/>
            <a:headEnd/>
            <a:tailEnd/>
          </a:ln>
          <a:effectLst/>
        </p:spPr>
        <p:txBody>
          <a:bodyPr>
            <a:spAutoFit/>
          </a:bodyPr>
          <a:lstStyle/>
          <a:p>
            <a:pPr defTabSz="914400">
              <a:spcBef>
                <a:spcPct val="50000"/>
              </a:spcBef>
            </a:pPr>
            <a:r>
              <a:rPr lang="en-US" sz="1400" i="1"/>
              <a:t>CBG</a:t>
            </a:r>
            <a:r>
              <a:rPr lang="en-US" sz="1400"/>
              <a:t>, capillary blood glucose monitoring; </a:t>
            </a:r>
            <a:r>
              <a:rPr lang="en-US" sz="1400" i="1"/>
              <a:t>IV</a:t>
            </a:r>
            <a:r>
              <a:rPr lang="en-US" sz="1400"/>
              <a:t>, intravenous</a:t>
            </a:r>
            <a:endParaRPr lang="en-CA" sz="14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3" name="Title 1"/>
          <p:cNvSpPr>
            <a:spLocks noGrp="1"/>
          </p:cNvSpPr>
          <p:nvPr>
            <p:ph type="title" idx="4294967295"/>
          </p:nvPr>
        </p:nvSpPr>
        <p:spPr/>
        <p:txBody>
          <a:bodyPr/>
          <a:lstStyle/>
          <a:p>
            <a:pPr eaLnBrk="1" hangingPunct="1"/>
            <a:r>
              <a:rPr lang="en-CA" altLang="en-US" smtClean="0">
                <a:latin typeface="Open Sans"/>
                <a:ea typeface="Open Sans"/>
                <a:cs typeface="Open Sans"/>
              </a:rPr>
              <a:t>Key Messages</a:t>
            </a:r>
          </a:p>
        </p:txBody>
      </p:sp>
      <p:sp>
        <p:nvSpPr>
          <p:cNvPr id="231427" name="Content Placeholder 2"/>
          <p:cNvSpPr>
            <a:spLocks noGrp="1"/>
          </p:cNvSpPr>
          <p:nvPr>
            <p:ph type="body" idx="4294967295"/>
          </p:nvPr>
        </p:nvSpPr>
        <p:spPr>
          <a:xfrm>
            <a:off x="628650" y="1568450"/>
            <a:ext cx="7886700" cy="4329113"/>
          </a:xfrm>
        </p:spPr>
        <p:txBody>
          <a:bodyPr/>
          <a:lstStyle/>
          <a:p>
            <a:pPr>
              <a:lnSpc>
                <a:spcPct val="100000"/>
              </a:lnSpc>
            </a:pPr>
            <a:r>
              <a:rPr lang="en-US" altLang="en-US" sz="2400" smtClean="0">
                <a:latin typeface="Open Sans"/>
                <a:ea typeface="Open Sans"/>
                <a:cs typeface="Open Sans"/>
              </a:rPr>
              <a:t>Insulin</a:t>
            </a:r>
            <a:r>
              <a:rPr lang="en-US" altLang="en-US" sz="2400" b="0" smtClean="0">
                <a:latin typeface="Open Sans"/>
                <a:ea typeface="Open Sans"/>
                <a:cs typeface="Open Sans"/>
              </a:rPr>
              <a:t> is the most appropriate pharmacologic agent for effectively controlling glycemia in hospital.</a:t>
            </a:r>
          </a:p>
          <a:p>
            <a:pPr>
              <a:lnSpc>
                <a:spcPct val="100000"/>
              </a:lnSpc>
            </a:pPr>
            <a:endParaRPr lang="en-US" altLang="en-US" sz="1000" b="0" smtClean="0">
              <a:latin typeface="Open Sans"/>
              <a:ea typeface="Open Sans"/>
              <a:cs typeface="Open Sans"/>
            </a:endParaRPr>
          </a:p>
          <a:p>
            <a:pPr>
              <a:lnSpc>
                <a:spcPct val="100000"/>
              </a:lnSpc>
            </a:pPr>
            <a:r>
              <a:rPr lang="en-US" altLang="en-US" sz="2400" b="0" smtClean="0">
                <a:latin typeface="Open Sans"/>
                <a:ea typeface="Open Sans"/>
                <a:cs typeface="Open Sans"/>
              </a:rPr>
              <a:t> A </a:t>
            </a:r>
            <a:r>
              <a:rPr lang="en-US" altLang="en-US" sz="2400" smtClean="0">
                <a:latin typeface="Open Sans"/>
                <a:ea typeface="Open Sans"/>
                <a:cs typeface="Open Sans"/>
              </a:rPr>
              <a:t>proactive</a:t>
            </a:r>
            <a:r>
              <a:rPr lang="en-US" altLang="en-US" sz="2400" b="0" smtClean="0">
                <a:latin typeface="Open Sans"/>
                <a:ea typeface="Open Sans"/>
                <a:cs typeface="Open Sans"/>
              </a:rPr>
              <a:t> approach to glycemic management using </a:t>
            </a:r>
            <a:r>
              <a:rPr lang="en-US" altLang="en-US" sz="2400" smtClean="0">
                <a:latin typeface="Open Sans"/>
                <a:ea typeface="Open Sans"/>
                <a:cs typeface="Open Sans"/>
              </a:rPr>
              <a:t>scheduled basal, bolus and correction (supplemental) insulin </a:t>
            </a:r>
            <a:r>
              <a:rPr lang="en-US" altLang="en-US" sz="2400" b="0" smtClean="0">
                <a:latin typeface="Open Sans"/>
                <a:ea typeface="Open Sans"/>
                <a:cs typeface="Open Sans"/>
              </a:rPr>
              <a:t>is the preferred method.</a:t>
            </a:r>
          </a:p>
          <a:p>
            <a:pPr>
              <a:lnSpc>
                <a:spcPct val="100000"/>
              </a:lnSpc>
            </a:pPr>
            <a:endParaRPr lang="en-US" altLang="en-US" sz="1100" b="0" smtClean="0">
              <a:latin typeface="Open Sans"/>
              <a:ea typeface="Open Sans"/>
              <a:cs typeface="Open Sans"/>
            </a:endParaRPr>
          </a:p>
          <a:p>
            <a:pPr>
              <a:lnSpc>
                <a:spcPct val="100000"/>
              </a:lnSpc>
            </a:pPr>
            <a:r>
              <a:rPr lang="en-US" altLang="en-US" sz="2400" b="0" smtClean="0">
                <a:latin typeface="Open Sans"/>
                <a:ea typeface="Open Sans"/>
                <a:cs typeface="Open Sans"/>
              </a:rPr>
              <a:t>The use of </a:t>
            </a:r>
            <a:r>
              <a:rPr lang="en-US" altLang="en-US" sz="2400" smtClean="0">
                <a:latin typeface="Open Sans"/>
                <a:ea typeface="Open Sans"/>
                <a:cs typeface="Open Sans"/>
              </a:rPr>
              <a:t>correction (supplemental) only </a:t>
            </a:r>
            <a:r>
              <a:rPr lang="en-US" altLang="en-US" sz="2400" b="0" smtClean="0">
                <a:latin typeface="Open Sans"/>
                <a:ea typeface="Open Sans"/>
                <a:cs typeface="Open Sans"/>
              </a:rPr>
              <a:t>insulin, which treats hyperglycemia only after it has occurred, should be </a:t>
            </a:r>
            <a:r>
              <a:rPr lang="en-US" altLang="en-US" sz="2400" smtClean="0">
                <a:latin typeface="Open Sans"/>
                <a:ea typeface="Open Sans"/>
                <a:cs typeface="Open Sans"/>
              </a:rPr>
              <a:t>discouraged</a:t>
            </a:r>
            <a:r>
              <a:rPr lang="en-US" altLang="en-US" sz="2400" b="0" smtClean="0">
                <a:latin typeface="Open Sans"/>
                <a:ea typeface="Open Sans"/>
                <a:cs typeface="Open Sans"/>
              </a:rPr>
              <a:t> as the sole modality for treating elevated blood glucose levels.</a:t>
            </a:r>
          </a:p>
          <a:p>
            <a:pPr>
              <a:lnSpc>
                <a:spcPct val="100000"/>
              </a:lnSpc>
            </a:pPr>
            <a:endParaRPr lang="en-CA" altLang="en-US" sz="2400" b="0" smtClean="0">
              <a:latin typeface="Open Sans"/>
              <a:ea typeface="Open Sans"/>
              <a:cs typeface="Open Sans"/>
            </a:endParaRPr>
          </a:p>
        </p:txBody>
      </p:sp>
      <p:sp>
        <p:nvSpPr>
          <p:cNvPr id="212995"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16.  In-hospital Management of Diabetes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7" name="Title 1"/>
          <p:cNvSpPr>
            <a:spLocks noGrp="1"/>
          </p:cNvSpPr>
          <p:nvPr>
            <p:ph type="title" idx="4294967295"/>
          </p:nvPr>
        </p:nvSpPr>
        <p:spPr>
          <a:xfrm>
            <a:off x="628650" y="60325"/>
            <a:ext cx="7886700" cy="1325563"/>
          </a:xfrm>
        </p:spPr>
        <p:txBody>
          <a:bodyPr/>
          <a:lstStyle/>
          <a:p>
            <a:pPr eaLnBrk="1" hangingPunct="1"/>
            <a:r>
              <a:rPr lang="en-CA" altLang="en-US" smtClean="0">
                <a:latin typeface="Open Sans"/>
                <a:ea typeface="Open Sans"/>
                <a:cs typeface="Open Sans"/>
              </a:rPr>
              <a:t>Key Messages</a:t>
            </a:r>
          </a:p>
        </p:txBody>
      </p:sp>
      <p:sp>
        <p:nvSpPr>
          <p:cNvPr id="214018" name="Content Placeholder 2"/>
          <p:cNvSpPr>
            <a:spLocks noGrp="1"/>
          </p:cNvSpPr>
          <p:nvPr>
            <p:ph type="body" idx="4294967295"/>
          </p:nvPr>
        </p:nvSpPr>
        <p:spPr>
          <a:xfrm>
            <a:off x="522288" y="1282700"/>
            <a:ext cx="7993062" cy="4329113"/>
          </a:xfrm>
        </p:spPr>
        <p:txBody>
          <a:bodyPr/>
          <a:lstStyle/>
          <a:p>
            <a:pPr>
              <a:lnSpc>
                <a:spcPct val="100000"/>
              </a:lnSpc>
            </a:pPr>
            <a:r>
              <a:rPr lang="en-US" altLang="en-US" sz="2400" smtClean="0">
                <a:latin typeface="Open Sans"/>
                <a:ea typeface="Open Sans"/>
                <a:cs typeface="Open Sans"/>
              </a:rPr>
              <a:t>Glycemic targets </a:t>
            </a:r>
            <a:r>
              <a:rPr lang="en-US" altLang="en-US" sz="2400" b="0" smtClean="0">
                <a:latin typeface="Open Sans"/>
                <a:ea typeface="Open Sans"/>
                <a:cs typeface="Open Sans"/>
              </a:rPr>
              <a:t>for the majority of </a:t>
            </a:r>
            <a:r>
              <a:rPr lang="en-US" altLang="en-US" sz="2400" smtClean="0">
                <a:latin typeface="Open Sans"/>
                <a:ea typeface="Open Sans"/>
                <a:cs typeface="Open Sans"/>
              </a:rPr>
              <a:t>non-critically ill </a:t>
            </a:r>
            <a:r>
              <a:rPr lang="en-US" altLang="en-US" sz="2400" b="0" smtClean="0">
                <a:latin typeface="Open Sans"/>
                <a:ea typeface="Open Sans"/>
                <a:cs typeface="Open Sans"/>
              </a:rPr>
              <a:t>hospitalized people with diabetes are:</a:t>
            </a:r>
          </a:p>
          <a:p>
            <a:pPr lvl="1">
              <a:lnSpc>
                <a:spcPct val="100000"/>
              </a:lnSpc>
            </a:pPr>
            <a:r>
              <a:rPr lang="en-US" altLang="en-US" sz="2400" b="1" smtClean="0">
                <a:latin typeface="Open Sans"/>
                <a:ea typeface="Open Sans Light"/>
                <a:cs typeface="Open Sans Light"/>
              </a:rPr>
              <a:t>preprandial 5.0 to 8.0 mmol/L</a:t>
            </a:r>
            <a:r>
              <a:rPr lang="en-US" altLang="en-US" sz="2400" smtClean="0">
                <a:latin typeface="Open Sans"/>
                <a:ea typeface="Open Sans Light"/>
                <a:cs typeface="Open Sans Light"/>
              </a:rPr>
              <a:t>, in conjunction with </a:t>
            </a:r>
            <a:r>
              <a:rPr lang="en-US" altLang="en-US" sz="2400" b="1" smtClean="0">
                <a:latin typeface="Open Sans"/>
                <a:ea typeface="Open Sans Light"/>
                <a:cs typeface="Open Sans Light"/>
              </a:rPr>
              <a:t>random</a:t>
            </a:r>
            <a:r>
              <a:rPr lang="en-US" altLang="en-US" sz="2400" smtClean="0">
                <a:latin typeface="Open Sans"/>
                <a:ea typeface="Open Sans Light"/>
                <a:cs typeface="Open Sans Light"/>
              </a:rPr>
              <a:t> BG </a:t>
            </a:r>
            <a:r>
              <a:rPr lang="en-US" altLang="en-US" sz="2400" b="1" smtClean="0">
                <a:latin typeface="Open Sans"/>
                <a:ea typeface="Open Sans Light"/>
                <a:cs typeface="Open Sans Light"/>
              </a:rPr>
              <a:t>&lt;10.0 mmol/L</a:t>
            </a:r>
            <a:r>
              <a:rPr lang="en-US" altLang="en-US" sz="2400" smtClean="0">
                <a:latin typeface="Open Sans"/>
                <a:ea typeface="Open Sans Light"/>
                <a:cs typeface="Open Sans Light"/>
              </a:rPr>
              <a:t>, as long as these targets can be safely achieved.</a:t>
            </a:r>
          </a:p>
          <a:p>
            <a:pPr lvl="1">
              <a:lnSpc>
                <a:spcPct val="100000"/>
              </a:lnSpc>
            </a:pPr>
            <a:endParaRPr lang="en-US" altLang="en-US" sz="2000" smtClean="0">
              <a:latin typeface="Open Sans"/>
              <a:ea typeface="Open Sans Light"/>
              <a:cs typeface="Open Sans Light"/>
            </a:endParaRPr>
          </a:p>
          <a:p>
            <a:pPr>
              <a:lnSpc>
                <a:spcPct val="100000"/>
              </a:lnSpc>
            </a:pPr>
            <a:r>
              <a:rPr lang="en-US" altLang="en-US" sz="2400" b="0" smtClean="0">
                <a:latin typeface="Open Sans"/>
                <a:ea typeface="Open Sans"/>
                <a:cs typeface="Open Sans"/>
              </a:rPr>
              <a:t> </a:t>
            </a:r>
            <a:r>
              <a:rPr lang="en-US" altLang="en-US" sz="2400" smtClean="0">
                <a:latin typeface="Open Sans"/>
                <a:ea typeface="Open Sans"/>
                <a:cs typeface="Open Sans"/>
              </a:rPr>
              <a:t>For critically ill </a:t>
            </a:r>
            <a:r>
              <a:rPr lang="en-US" altLang="en-US" sz="2400" b="0" smtClean="0">
                <a:latin typeface="Open Sans"/>
                <a:ea typeface="Open Sans"/>
                <a:cs typeface="Open Sans"/>
              </a:rPr>
              <a:t>hospitalized people with diabetes, BG levels should be maintained between </a:t>
            </a:r>
            <a:r>
              <a:rPr lang="en-US" altLang="en-US" sz="2400" smtClean="0">
                <a:latin typeface="Open Sans"/>
                <a:ea typeface="Open Sans"/>
                <a:cs typeface="Open Sans"/>
              </a:rPr>
              <a:t>6.0 and 10.0 mmol/L</a:t>
            </a:r>
          </a:p>
          <a:p>
            <a:pPr>
              <a:lnSpc>
                <a:spcPct val="100000"/>
              </a:lnSpc>
              <a:buFont typeface="Arial" charset="0"/>
              <a:buNone/>
            </a:pPr>
            <a:endParaRPr lang="en-CA" altLang="en-US" sz="2400" b="0" smtClean="0">
              <a:latin typeface="Open Sans"/>
              <a:ea typeface="Open Sans"/>
              <a:cs typeface="Open Sans"/>
            </a:endParaRPr>
          </a:p>
        </p:txBody>
      </p:sp>
      <p:sp>
        <p:nvSpPr>
          <p:cNvPr id="214019"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16.  In-hospital Management of Diabetes </a:t>
            </a:r>
          </a:p>
        </p:txBody>
      </p:sp>
      <p:sp>
        <p:nvSpPr>
          <p:cNvPr id="214021" name="Text Box 5"/>
          <p:cNvSpPr txBox="1">
            <a:spLocks noChangeArrowheads="1"/>
          </p:cNvSpPr>
          <p:nvPr/>
        </p:nvSpPr>
        <p:spPr bwMode="auto">
          <a:xfrm>
            <a:off x="628650" y="6372225"/>
            <a:ext cx="6257925" cy="304800"/>
          </a:xfrm>
          <a:prstGeom prst="rect">
            <a:avLst/>
          </a:prstGeom>
          <a:noFill/>
          <a:ln w="9525">
            <a:noFill/>
            <a:miter lim="800000"/>
            <a:headEnd/>
            <a:tailEnd/>
          </a:ln>
          <a:effectLst/>
        </p:spPr>
        <p:txBody>
          <a:bodyPr>
            <a:spAutoFit/>
          </a:bodyPr>
          <a:lstStyle/>
          <a:p>
            <a:pPr defTabSz="914400">
              <a:spcBef>
                <a:spcPct val="50000"/>
              </a:spcBef>
            </a:pPr>
            <a:r>
              <a:rPr lang="en-US" sz="1400" i="1"/>
              <a:t>BG</a:t>
            </a:r>
            <a:r>
              <a:rPr lang="en-US" sz="1400"/>
              <a:t>, blood glucose </a:t>
            </a:r>
            <a:endParaRPr lang="en-CA" sz="14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p:cNvSpPr>
            <a:spLocks noGrp="1"/>
          </p:cNvSpPr>
          <p:nvPr>
            <p:ph type="title" idx="4294967295"/>
          </p:nvPr>
        </p:nvSpPr>
        <p:spPr/>
        <p:txBody>
          <a:bodyPr/>
          <a:lstStyle/>
          <a:p>
            <a:r>
              <a:rPr lang="en-CA" altLang="en-US" smtClean="0">
                <a:latin typeface="Open Sans"/>
                <a:ea typeface="Open Sans"/>
                <a:cs typeface="Open Sans"/>
              </a:rPr>
              <a:t>Key Messages</a:t>
            </a:r>
            <a:endParaRPr lang="en-CA" smtClean="0">
              <a:latin typeface="Open Sans"/>
              <a:ea typeface="Open Sans"/>
              <a:cs typeface="Open Sans"/>
            </a:endParaRPr>
          </a:p>
        </p:txBody>
      </p:sp>
      <p:sp>
        <p:nvSpPr>
          <p:cNvPr id="234499" name="Rectangle 3"/>
          <p:cNvSpPr>
            <a:spLocks noGrp="1"/>
          </p:cNvSpPr>
          <p:nvPr>
            <p:ph type="body" idx="4294967295"/>
          </p:nvPr>
        </p:nvSpPr>
        <p:spPr/>
        <p:txBody>
          <a:bodyPr/>
          <a:lstStyle/>
          <a:p>
            <a:pPr>
              <a:lnSpc>
                <a:spcPct val="100000"/>
              </a:lnSpc>
            </a:pPr>
            <a:r>
              <a:rPr lang="en-US" altLang="en-US" sz="2400" smtClean="0">
                <a:latin typeface="Open Sans"/>
                <a:ea typeface="Open Sans"/>
                <a:cs typeface="Open Sans"/>
              </a:rPr>
              <a:t>Hypoglycemia</a:t>
            </a:r>
            <a:r>
              <a:rPr lang="en-US" altLang="en-US" sz="2400" b="0" smtClean="0">
                <a:latin typeface="Open Sans"/>
                <a:ea typeface="Open Sans"/>
                <a:cs typeface="Open Sans"/>
              </a:rPr>
              <a:t> is a </a:t>
            </a:r>
            <a:r>
              <a:rPr lang="en-US" altLang="en-US" sz="2400" smtClean="0">
                <a:latin typeface="Open Sans"/>
                <a:ea typeface="Open Sans"/>
                <a:cs typeface="Open Sans"/>
              </a:rPr>
              <a:t>major barrier </a:t>
            </a:r>
            <a:r>
              <a:rPr lang="en-US" altLang="en-US" sz="2400" b="0" smtClean="0">
                <a:latin typeface="Open Sans"/>
                <a:ea typeface="Open Sans"/>
                <a:cs typeface="Open Sans"/>
              </a:rPr>
              <a:t>to achieving targeted glycemic control in the hospital setting.</a:t>
            </a:r>
          </a:p>
          <a:p>
            <a:pPr>
              <a:lnSpc>
                <a:spcPct val="100000"/>
              </a:lnSpc>
            </a:pPr>
            <a:r>
              <a:rPr lang="en-US" altLang="en-US" sz="2400" b="0" smtClean="0">
                <a:latin typeface="Open Sans"/>
                <a:ea typeface="Open Sans"/>
                <a:cs typeface="Open Sans"/>
              </a:rPr>
              <a:t>Health-care institutions should develop </a:t>
            </a:r>
            <a:r>
              <a:rPr lang="en-US" altLang="en-US" sz="2400" smtClean="0">
                <a:latin typeface="Open Sans"/>
                <a:ea typeface="Open Sans"/>
                <a:cs typeface="Open Sans"/>
              </a:rPr>
              <a:t>protocols</a:t>
            </a:r>
            <a:r>
              <a:rPr lang="en-US" altLang="en-US" sz="2400" b="0" smtClean="0">
                <a:latin typeface="Open Sans"/>
                <a:ea typeface="Open Sans"/>
                <a:cs typeface="Open Sans"/>
              </a:rPr>
              <a:t> for the assessment and treatment of </a:t>
            </a:r>
            <a:r>
              <a:rPr lang="en-US" altLang="en-US" sz="2400" smtClean="0">
                <a:latin typeface="Open Sans"/>
                <a:ea typeface="Open Sans"/>
                <a:cs typeface="Open Sans"/>
              </a:rPr>
              <a:t>hypoglycemia</a:t>
            </a:r>
          </a:p>
          <a:p>
            <a:endParaRPr lang="en-CA" smtClean="0">
              <a:latin typeface="Open Sans"/>
              <a:ea typeface="Open Sans"/>
              <a:cs typeface="Open Sans"/>
            </a:endParaRPr>
          </a:p>
        </p:txBody>
      </p:sp>
      <p:sp>
        <p:nvSpPr>
          <p:cNvPr id="234500"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16.  In-hospital Management of Diabetes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5" name="Rectangle 2"/>
          <p:cNvSpPr>
            <a:spLocks noGrp="1"/>
          </p:cNvSpPr>
          <p:nvPr>
            <p:ph type="title" idx="4294967295"/>
          </p:nvPr>
        </p:nvSpPr>
        <p:spPr>
          <a:xfrm>
            <a:off x="628650" y="365125"/>
            <a:ext cx="8064500" cy="1325563"/>
          </a:xfrm>
        </p:spPr>
        <p:txBody>
          <a:bodyPr/>
          <a:lstStyle/>
          <a:p>
            <a:r>
              <a:rPr lang="en-US" altLang="en-US" sz="4000" smtClean="0">
                <a:latin typeface="Open Sans"/>
                <a:ea typeface="Open Sans"/>
                <a:cs typeface="Open Sans"/>
              </a:rPr>
              <a:t>Key Messages for People with Diabetes</a:t>
            </a:r>
            <a:endParaRPr lang="en-CA" altLang="en-US" sz="4000" smtClean="0">
              <a:latin typeface="Open Sans"/>
              <a:ea typeface="Open Sans"/>
              <a:cs typeface="Open Sans"/>
            </a:endParaRPr>
          </a:p>
        </p:txBody>
      </p:sp>
      <p:sp>
        <p:nvSpPr>
          <p:cNvPr id="216066" name="Rectangle 3"/>
          <p:cNvSpPr>
            <a:spLocks noGrp="1"/>
          </p:cNvSpPr>
          <p:nvPr>
            <p:ph type="body" idx="4294967295"/>
          </p:nvPr>
        </p:nvSpPr>
        <p:spPr>
          <a:xfrm>
            <a:off x="628650" y="1685925"/>
            <a:ext cx="8064500" cy="4824413"/>
          </a:xfrm>
        </p:spPr>
        <p:txBody>
          <a:bodyPr/>
          <a:lstStyle/>
          <a:p>
            <a:pPr>
              <a:lnSpc>
                <a:spcPct val="110000"/>
              </a:lnSpc>
            </a:pPr>
            <a:r>
              <a:rPr lang="en-US" altLang="en-US" sz="2400" b="0" smtClean="0">
                <a:latin typeface="Open Sans"/>
                <a:ea typeface="Open Sans"/>
                <a:cs typeface="Open Sans"/>
              </a:rPr>
              <a:t>If your admission to hospital is planned, talk with your healthcare providers in order to develop an in-hospital diabetes care plan that addresses issues:</a:t>
            </a:r>
          </a:p>
          <a:p>
            <a:pPr lvl="1">
              <a:lnSpc>
                <a:spcPct val="110000"/>
              </a:lnSpc>
            </a:pPr>
            <a:r>
              <a:rPr lang="en-US" altLang="en-US" sz="2400" smtClean="0">
                <a:latin typeface="Open Sans"/>
                <a:ea typeface="Open Sans Light"/>
                <a:cs typeface="Open Sans Light"/>
              </a:rPr>
              <a:t>who will manage your diabetes in the hospital;</a:t>
            </a:r>
          </a:p>
          <a:p>
            <a:pPr lvl="1">
              <a:lnSpc>
                <a:spcPct val="110000"/>
              </a:lnSpc>
            </a:pPr>
            <a:r>
              <a:rPr lang="en-US" altLang="en-US" sz="2400" smtClean="0">
                <a:latin typeface="Open Sans"/>
                <a:ea typeface="Open Sans Light"/>
                <a:cs typeface="Open Sans Light"/>
              </a:rPr>
              <a:t>will you be able to self-manage your diabetes; </a:t>
            </a:r>
          </a:p>
          <a:p>
            <a:pPr lvl="1">
              <a:lnSpc>
                <a:spcPct val="110000"/>
              </a:lnSpc>
            </a:pPr>
            <a:r>
              <a:rPr lang="en-US" altLang="en-US" sz="2400" smtClean="0">
                <a:latin typeface="Open Sans"/>
                <a:ea typeface="Open Sans Light"/>
                <a:cs typeface="Open Sans Light"/>
              </a:rPr>
              <a:t>what adjustments to your diabetes medications or insulin doses may be necessary before and after medical procedures or surgery; and </a:t>
            </a:r>
          </a:p>
          <a:p>
            <a:pPr lvl="1">
              <a:lnSpc>
                <a:spcPct val="110000"/>
              </a:lnSpc>
            </a:pPr>
            <a:r>
              <a:rPr lang="en-US" altLang="en-US" sz="2400" smtClean="0">
                <a:latin typeface="Open Sans"/>
                <a:ea typeface="Open Sans Light"/>
                <a:cs typeface="Open Sans Light"/>
              </a:rPr>
              <a:t>if you use an insulin pump, are hospital staff familiar with pump therapy</a:t>
            </a:r>
          </a:p>
          <a:p>
            <a:pPr>
              <a:lnSpc>
                <a:spcPct val="110000"/>
              </a:lnSpc>
              <a:buFont typeface="Arial" charset="0"/>
              <a:buNone/>
            </a:pPr>
            <a:endParaRPr lang="en-CA" altLang="en-US" sz="2400" b="0" smtClean="0">
              <a:latin typeface="Open Sans"/>
              <a:ea typeface="Open Sans"/>
              <a:cs typeface="Open Sans"/>
            </a:endParaRPr>
          </a:p>
        </p:txBody>
      </p:sp>
      <p:sp>
        <p:nvSpPr>
          <p:cNvPr id="216067"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16.  In-hospital Management of Diabetes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89" name="Rectangle 2"/>
          <p:cNvSpPr>
            <a:spLocks noGrp="1"/>
          </p:cNvSpPr>
          <p:nvPr>
            <p:ph type="title" idx="4294967295"/>
          </p:nvPr>
        </p:nvSpPr>
        <p:spPr>
          <a:xfrm>
            <a:off x="628650" y="687388"/>
            <a:ext cx="7886700" cy="1325562"/>
          </a:xfrm>
        </p:spPr>
        <p:txBody>
          <a:bodyPr/>
          <a:lstStyle/>
          <a:p>
            <a:r>
              <a:rPr lang="en-US" altLang="en-US" smtClean="0">
                <a:latin typeface="Open Sans"/>
                <a:ea typeface="Open Sans"/>
                <a:cs typeface="Open Sans"/>
              </a:rPr>
              <a:t>Key Messages for People with Diabetes</a:t>
            </a:r>
            <a:endParaRPr lang="en-CA" altLang="en-US" smtClean="0">
              <a:latin typeface="Open Sans"/>
              <a:ea typeface="Open Sans"/>
              <a:cs typeface="Open Sans"/>
            </a:endParaRPr>
          </a:p>
        </p:txBody>
      </p:sp>
      <p:sp>
        <p:nvSpPr>
          <p:cNvPr id="217090" name="Rectangle 3"/>
          <p:cNvSpPr>
            <a:spLocks noGrp="1"/>
          </p:cNvSpPr>
          <p:nvPr>
            <p:ph type="body" idx="4294967295"/>
          </p:nvPr>
        </p:nvSpPr>
        <p:spPr>
          <a:xfrm>
            <a:off x="628650" y="2224088"/>
            <a:ext cx="8064500" cy="4824412"/>
          </a:xfrm>
        </p:spPr>
        <p:txBody>
          <a:bodyPr/>
          <a:lstStyle/>
          <a:p>
            <a:pPr>
              <a:lnSpc>
                <a:spcPct val="100000"/>
              </a:lnSpc>
            </a:pPr>
            <a:r>
              <a:rPr lang="en-US" altLang="en-US" sz="2400" b="0" smtClean="0">
                <a:latin typeface="Open Sans"/>
                <a:ea typeface="Open Sans"/>
                <a:cs typeface="Open Sans"/>
              </a:rPr>
              <a:t>Your blood glucose levels may be higher in hospital than your usual target range due to a variety of factors, including the stress of your illness, medications, medical procedures and infections</a:t>
            </a:r>
          </a:p>
          <a:p>
            <a:pPr>
              <a:lnSpc>
                <a:spcPct val="100000"/>
              </a:lnSpc>
            </a:pPr>
            <a:endParaRPr lang="en-US" altLang="en-US" sz="2400" b="0" smtClean="0">
              <a:latin typeface="Open Sans"/>
              <a:ea typeface="Open Sans"/>
              <a:cs typeface="Open Sans"/>
            </a:endParaRPr>
          </a:p>
          <a:p>
            <a:pPr>
              <a:lnSpc>
                <a:spcPct val="100000"/>
              </a:lnSpc>
            </a:pPr>
            <a:r>
              <a:rPr lang="en-US" altLang="en-US" sz="2400" b="0" smtClean="0">
                <a:latin typeface="Open Sans"/>
                <a:ea typeface="Open Sans"/>
                <a:cs typeface="Open Sans"/>
              </a:rPr>
              <a:t>Your diabetes medications may need to be changed during your hospital stay to manage the changes in blood glucose, or if medical conditions develop that make some medications no longer safe to use </a:t>
            </a:r>
          </a:p>
          <a:p>
            <a:pPr>
              <a:lnSpc>
                <a:spcPct val="100000"/>
              </a:lnSpc>
            </a:pPr>
            <a:endParaRPr lang="en-CA" altLang="en-US" sz="2400" b="0" smtClean="0">
              <a:latin typeface="Open Sans"/>
              <a:ea typeface="Open Sans"/>
              <a:cs typeface="Open Sans"/>
            </a:endParaRPr>
          </a:p>
          <a:p>
            <a:pPr>
              <a:lnSpc>
                <a:spcPct val="100000"/>
              </a:lnSpc>
              <a:buFont typeface="Arial" charset="0"/>
              <a:buNone/>
            </a:pPr>
            <a:endParaRPr lang="en-CA" altLang="en-US" b="0" smtClean="0">
              <a:latin typeface="Open Sans"/>
              <a:ea typeface="Open Sans"/>
              <a:cs typeface="Open Sans"/>
            </a:endParaRPr>
          </a:p>
        </p:txBody>
      </p:sp>
      <p:sp>
        <p:nvSpPr>
          <p:cNvPr id="217091"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16.  In-hospital Management of Diabetes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Rectangle 2"/>
          <p:cNvSpPr>
            <a:spLocks noGrp="1"/>
          </p:cNvSpPr>
          <p:nvPr>
            <p:ph type="title" idx="4294967295"/>
          </p:nvPr>
        </p:nvSpPr>
        <p:spPr>
          <a:xfrm>
            <a:off x="628650" y="587375"/>
            <a:ext cx="7886700" cy="1325563"/>
          </a:xfrm>
        </p:spPr>
        <p:txBody>
          <a:bodyPr/>
          <a:lstStyle/>
          <a:p>
            <a:r>
              <a:rPr lang="en-US" altLang="en-US" smtClean="0">
                <a:latin typeface="Open Sans"/>
                <a:ea typeface="Open Sans"/>
                <a:cs typeface="Open Sans"/>
              </a:rPr>
              <a:t>Key Messages for People with Diabetes</a:t>
            </a:r>
            <a:endParaRPr lang="en-CA" altLang="en-US" smtClean="0">
              <a:latin typeface="Open Sans"/>
              <a:ea typeface="Open Sans"/>
              <a:cs typeface="Open Sans"/>
            </a:endParaRPr>
          </a:p>
        </p:txBody>
      </p:sp>
      <p:sp>
        <p:nvSpPr>
          <p:cNvPr id="218114" name="Rectangle 3"/>
          <p:cNvSpPr>
            <a:spLocks noGrp="1"/>
          </p:cNvSpPr>
          <p:nvPr>
            <p:ph type="body" idx="4294967295"/>
          </p:nvPr>
        </p:nvSpPr>
        <p:spPr>
          <a:xfrm>
            <a:off x="628650" y="1912938"/>
            <a:ext cx="8064500" cy="4824412"/>
          </a:xfrm>
        </p:spPr>
        <p:txBody>
          <a:bodyPr/>
          <a:lstStyle/>
          <a:p>
            <a:pPr>
              <a:lnSpc>
                <a:spcPct val="100000"/>
              </a:lnSpc>
            </a:pPr>
            <a:r>
              <a:rPr lang="en-US" altLang="en-US" sz="2800" b="0" smtClean="0">
                <a:latin typeface="Open Sans"/>
                <a:ea typeface="Open Sans"/>
                <a:cs typeface="Open Sans"/>
              </a:rPr>
              <a:t>When you are discharged, make sure that you have written instructions about: </a:t>
            </a:r>
            <a:endParaRPr lang="en-US" altLang="en-US" sz="2800" smtClean="0">
              <a:latin typeface="Open Sans"/>
              <a:ea typeface="Open Sans"/>
              <a:cs typeface="Open Sans"/>
            </a:endParaRPr>
          </a:p>
          <a:p>
            <a:pPr lvl="1">
              <a:lnSpc>
                <a:spcPct val="100000"/>
              </a:lnSpc>
            </a:pPr>
            <a:r>
              <a:rPr lang="en-US" altLang="en-US" sz="2800" smtClean="0">
                <a:latin typeface="Open Sans"/>
                <a:ea typeface="Open Sans Light"/>
                <a:cs typeface="Open Sans Light"/>
              </a:rPr>
              <a:t>changes in your dosage of medications or insulin injections or any new medications or treatments; </a:t>
            </a:r>
          </a:p>
          <a:p>
            <a:pPr lvl="1">
              <a:lnSpc>
                <a:spcPct val="100000"/>
              </a:lnSpc>
            </a:pPr>
            <a:r>
              <a:rPr lang="en-US" altLang="en-US" sz="2800" smtClean="0">
                <a:latin typeface="Open Sans"/>
                <a:ea typeface="Open Sans Light"/>
                <a:cs typeface="Open Sans Light"/>
              </a:rPr>
              <a:t>how often to check your blood glucose; and </a:t>
            </a:r>
          </a:p>
          <a:p>
            <a:pPr lvl="1">
              <a:lnSpc>
                <a:spcPct val="100000"/>
              </a:lnSpc>
            </a:pPr>
            <a:r>
              <a:rPr lang="en-US" altLang="en-US" sz="2800" smtClean="0">
                <a:latin typeface="Open Sans"/>
                <a:ea typeface="Open Sans Light"/>
                <a:cs typeface="Open Sans Light"/>
              </a:rPr>
              <a:t>who to contact if you have difficulty managing your blood glucose levels</a:t>
            </a:r>
          </a:p>
          <a:p>
            <a:pPr>
              <a:lnSpc>
                <a:spcPct val="100000"/>
              </a:lnSpc>
              <a:buFont typeface="Arial" charset="0"/>
              <a:buNone/>
            </a:pPr>
            <a:endParaRPr lang="en-CA" altLang="en-US" sz="2800" b="0" smtClean="0">
              <a:latin typeface="Open Sans"/>
              <a:ea typeface="Open Sans"/>
              <a:cs typeface="Open Sans"/>
            </a:endParaRPr>
          </a:p>
        </p:txBody>
      </p:sp>
      <p:sp>
        <p:nvSpPr>
          <p:cNvPr id="218115"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16.  In-hospital Management of Diabetes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7" name="Title 4"/>
          <p:cNvSpPr>
            <a:spLocks noGrp="1"/>
          </p:cNvSpPr>
          <p:nvPr>
            <p:ph type="title"/>
          </p:nvPr>
        </p:nvSpPr>
        <p:spPr>
          <a:xfrm>
            <a:off x="666750" y="147638"/>
            <a:ext cx="7886700" cy="1325562"/>
          </a:xfrm>
        </p:spPr>
        <p:txBody>
          <a:bodyPr/>
          <a:lstStyle/>
          <a:p>
            <a:pPr algn="ctr"/>
            <a:r>
              <a:rPr lang="en-US" sz="3600" b="0" smtClean="0">
                <a:latin typeface="Open Sans"/>
                <a:ea typeface="Open Sans"/>
                <a:cs typeface="Open Sans"/>
              </a:rPr>
              <a:t>Visit </a:t>
            </a:r>
            <a:r>
              <a:rPr lang="en-US" sz="3600" smtClean="0">
                <a:latin typeface="Open Sans"/>
                <a:ea typeface="Open Sans"/>
                <a:cs typeface="Open Sans"/>
              </a:rPr>
              <a:t>guidelines.diabetes.ca</a:t>
            </a:r>
            <a:r>
              <a:rPr lang="en-US" sz="3600" b="0" smtClean="0">
                <a:latin typeface="Open Sans"/>
                <a:ea typeface="Open Sans"/>
                <a:cs typeface="Open Sans"/>
              </a:rPr>
              <a:t> </a:t>
            </a:r>
            <a:br>
              <a:rPr lang="en-US" sz="3600" b="0" smtClean="0">
                <a:latin typeface="Open Sans"/>
                <a:ea typeface="Open Sans"/>
                <a:cs typeface="Open Sans"/>
              </a:rPr>
            </a:br>
            <a:endParaRPr lang="en-US" sz="3600" b="0" smtClean="0">
              <a:latin typeface="Open Sans"/>
              <a:ea typeface="Open Sans"/>
              <a:cs typeface="Open Sans"/>
            </a:endParaRPr>
          </a:p>
        </p:txBody>
      </p:sp>
      <p:pic>
        <p:nvPicPr>
          <p:cNvPr id="219138" name="Picture 5"/>
          <p:cNvPicPr>
            <a:picLocks noChangeAspect="1"/>
          </p:cNvPicPr>
          <p:nvPr/>
        </p:nvPicPr>
        <p:blipFill>
          <a:blip r:embed="rId2"/>
          <a:srcRect/>
          <a:stretch>
            <a:fillRect/>
          </a:stretch>
        </p:blipFill>
        <p:spPr bwMode="auto">
          <a:xfrm>
            <a:off x="0" y="1030288"/>
            <a:ext cx="9144000" cy="5724525"/>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Title 1"/>
          <p:cNvSpPr>
            <a:spLocks noGrp="1"/>
          </p:cNvSpPr>
          <p:nvPr>
            <p:ph type="title"/>
          </p:nvPr>
        </p:nvSpPr>
        <p:spPr>
          <a:xfrm>
            <a:off x="641350" y="0"/>
            <a:ext cx="7886700" cy="1325563"/>
          </a:xfrm>
        </p:spPr>
        <p:txBody>
          <a:bodyPr/>
          <a:lstStyle/>
          <a:p>
            <a:pPr algn="ctr"/>
            <a:r>
              <a:rPr lang="en-US" smtClean="0">
                <a:latin typeface="Open Sans"/>
                <a:ea typeface="Open Sans"/>
                <a:cs typeface="Open Sans"/>
              </a:rPr>
              <a:t>Or download the App</a:t>
            </a:r>
          </a:p>
        </p:txBody>
      </p:sp>
      <p:pic>
        <p:nvPicPr>
          <p:cNvPr id="220162" name="Picture 3"/>
          <p:cNvPicPr>
            <a:picLocks noChangeAspect="1"/>
          </p:cNvPicPr>
          <p:nvPr/>
        </p:nvPicPr>
        <p:blipFill>
          <a:blip r:embed="rId2"/>
          <a:srcRect/>
          <a:stretch>
            <a:fillRect/>
          </a:stretch>
        </p:blipFill>
        <p:spPr bwMode="auto">
          <a:xfrm>
            <a:off x="4567238" y="2103438"/>
            <a:ext cx="4022725" cy="2952750"/>
          </a:xfrm>
          <a:prstGeom prst="rect">
            <a:avLst/>
          </a:prstGeom>
          <a:noFill/>
          <a:ln w="9525">
            <a:noFill/>
            <a:miter lim="800000"/>
            <a:headEnd/>
            <a:tailEnd/>
          </a:ln>
        </p:spPr>
      </p:pic>
      <p:pic>
        <p:nvPicPr>
          <p:cNvPr id="220163" name="Picture 5"/>
          <p:cNvPicPr>
            <a:picLocks noChangeAspect="1"/>
          </p:cNvPicPr>
          <p:nvPr/>
        </p:nvPicPr>
        <p:blipFill>
          <a:blip r:embed="rId3"/>
          <a:srcRect/>
          <a:stretch>
            <a:fillRect/>
          </a:stretch>
        </p:blipFill>
        <p:spPr bwMode="auto">
          <a:xfrm>
            <a:off x="1090613" y="1090613"/>
            <a:ext cx="3052762" cy="5430837"/>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5" name="Title 1"/>
          <p:cNvSpPr>
            <a:spLocks noGrp="1"/>
          </p:cNvSpPr>
          <p:nvPr>
            <p:ph type="title" idx="4294967295"/>
          </p:nvPr>
        </p:nvSpPr>
        <p:spPr/>
        <p:txBody>
          <a:bodyPr/>
          <a:lstStyle/>
          <a:p>
            <a:r>
              <a:rPr lang="en-US" altLang="en-US" smtClean="0"/>
              <a:t>Diabetes Canada Clinical Practice Guidelines</a:t>
            </a:r>
          </a:p>
        </p:txBody>
      </p:sp>
      <p:sp>
        <p:nvSpPr>
          <p:cNvPr id="221186" name="Content Placeholder 2"/>
          <p:cNvSpPr>
            <a:spLocks noGrp="1"/>
          </p:cNvSpPr>
          <p:nvPr>
            <p:ph idx="4294967295"/>
          </p:nvPr>
        </p:nvSpPr>
        <p:spPr/>
        <p:txBody>
          <a:bodyPr/>
          <a:lstStyle/>
          <a:p>
            <a:pPr marL="0" indent="0">
              <a:buFont typeface="Arial" charset="0"/>
              <a:buNone/>
            </a:pPr>
            <a:endParaRPr lang="en-US" altLang="en-US" smtClean="0">
              <a:hlinkClick r:id="rId2"/>
            </a:endParaRPr>
          </a:p>
          <a:p>
            <a:pPr marL="0" indent="0">
              <a:buFont typeface="Arial" charset="0"/>
              <a:buNone/>
            </a:pPr>
            <a:r>
              <a:rPr lang="en-US" altLang="en-US" smtClean="0">
                <a:solidFill>
                  <a:srgbClr val="C00000"/>
                </a:solidFill>
                <a:hlinkClick r:id="rId2"/>
              </a:rPr>
              <a:t>http://guidelines.diabetes.ca</a:t>
            </a:r>
            <a:r>
              <a:rPr lang="en-US" altLang="en-US" smtClean="0">
                <a:solidFill>
                  <a:srgbClr val="C00000"/>
                </a:solidFill>
              </a:rPr>
              <a:t> </a:t>
            </a:r>
            <a:r>
              <a:rPr lang="en-US" altLang="en-US" smtClean="0">
                <a:solidFill>
                  <a:schemeClr val="accent1"/>
                </a:solidFill>
              </a:rPr>
              <a:t>– for health-care providers</a:t>
            </a:r>
          </a:p>
          <a:p>
            <a:pPr marL="0" indent="0">
              <a:buFont typeface="Arial" charset="0"/>
              <a:buNone/>
            </a:pPr>
            <a:endParaRPr lang="en-US" altLang="en-US" smtClean="0">
              <a:solidFill>
                <a:schemeClr val="accent1"/>
              </a:solidFill>
            </a:endParaRPr>
          </a:p>
          <a:p>
            <a:pPr marL="0" indent="0">
              <a:buFont typeface="Arial" charset="0"/>
              <a:buNone/>
            </a:pPr>
            <a:r>
              <a:rPr lang="en-US" altLang="en-US" smtClean="0"/>
              <a:t>1-800-BANTING (226-8464)</a:t>
            </a:r>
          </a:p>
          <a:p>
            <a:pPr marL="0" indent="0">
              <a:buFont typeface="Arial" charset="0"/>
              <a:buNone/>
            </a:pPr>
            <a:endParaRPr lang="en-US" altLang="en-US" smtClean="0"/>
          </a:p>
          <a:p>
            <a:pPr marL="0" indent="0">
              <a:buFont typeface="Arial" charset="0"/>
              <a:buNone/>
            </a:pPr>
            <a:r>
              <a:rPr lang="en-US" altLang="en-US" smtClean="0">
                <a:hlinkClick r:id="rId3"/>
              </a:rPr>
              <a:t>http://diabetes.ca </a:t>
            </a:r>
            <a:r>
              <a:rPr lang="en-US" altLang="en-US" smtClean="0">
                <a:solidFill>
                  <a:schemeClr val="accent1"/>
                </a:solidFill>
              </a:rPr>
              <a:t>– for people with diabetes</a:t>
            </a:r>
          </a:p>
          <a:p>
            <a:pPr marL="0" indent="0">
              <a:buFont typeface="Arial" charset="0"/>
              <a:buNone/>
            </a:pPr>
            <a:endParaRPr lang="en-US" altLang="en-US" smtClean="0">
              <a:solidFill>
                <a:schemeClr val="accent1"/>
              </a:solidFill>
            </a:endParaRPr>
          </a:p>
          <a:p>
            <a:pPr marL="0" indent="0"/>
            <a:endParaRPr lang="en-US" altLang="en-US" smtClean="0">
              <a:solidFill>
                <a:schemeClr val="accen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Content Placeholder 2"/>
          <p:cNvSpPr>
            <a:spLocks noGrp="1"/>
          </p:cNvSpPr>
          <p:nvPr>
            <p:ph idx="4294967295"/>
          </p:nvPr>
        </p:nvSpPr>
        <p:spPr>
          <a:xfrm>
            <a:off x="638175" y="1697038"/>
            <a:ext cx="8229600" cy="4114800"/>
          </a:xfrm>
        </p:spPr>
        <p:txBody>
          <a:bodyPr/>
          <a:lstStyle/>
          <a:p>
            <a:pPr>
              <a:lnSpc>
                <a:spcPct val="130000"/>
              </a:lnSpc>
              <a:buClr>
                <a:srgbClr val="FF0000"/>
              </a:buClr>
              <a:buFont typeface="Wingdings" pitchFamily="2" charset="2"/>
              <a:buChar char="ü"/>
            </a:pPr>
            <a:r>
              <a:rPr lang="en-US" altLang="en-US" sz="2400" smtClean="0"/>
              <a:t>CHECK</a:t>
            </a:r>
            <a:r>
              <a:rPr lang="en-US" altLang="en-US" sz="2400" b="0" smtClean="0"/>
              <a:t> A1C if it has not been done in the last 3 months</a:t>
            </a:r>
          </a:p>
          <a:p>
            <a:pPr>
              <a:lnSpc>
                <a:spcPct val="130000"/>
              </a:lnSpc>
              <a:buClr>
                <a:srgbClr val="FF0000"/>
              </a:buClr>
              <a:buFont typeface="Wingdings" pitchFamily="2" charset="2"/>
              <a:buChar char="ü"/>
            </a:pPr>
            <a:r>
              <a:rPr lang="en-US" altLang="en-US" sz="2400" smtClean="0"/>
              <a:t>CONTINUE</a:t>
            </a:r>
            <a:r>
              <a:rPr lang="en-US" altLang="en-US" sz="2400" b="0" smtClean="0"/>
              <a:t> pre-hospital diabetes regimen if appropriate, otherwise …</a:t>
            </a:r>
          </a:p>
          <a:p>
            <a:pPr>
              <a:lnSpc>
                <a:spcPct val="130000"/>
              </a:lnSpc>
              <a:buClr>
                <a:srgbClr val="FF0000"/>
              </a:buClr>
              <a:buFont typeface="Wingdings" pitchFamily="2" charset="2"/>
              <a:buChar char="ü"/>
            </a:pPr>
            <a:r>
              <a:rPr lang="en-US" altLang="en-US" sz="2400" smtClean="0"/>
              <a:t>USE</a:t>
            </a:r>
            <a:r>
              <a:rPr lang="en-US" altLang="en-US" sz="2400" b="0" smtClean="0"/>
              <a:t> insulin as the treatment of choice</a:t>
            </a:r>
          </a:p>
          <a:p>
            <a:pPr>
              <a:lnSpc>
                <a:spcPct val="130000"/>
              </a:lnSpc>
              <a:buClr>
                <a:srgbClr val="FF0000"/>
              </a:buClr>
              <a:buFont typeface="Wingdings" pitchFamily="2" charset="2"/>
              <a:buChar char="ü"/>
            </a:pPr>
            <a:r>
              <a:rPr lang="en-US" altLang="en-US" sz="2400" smtClean="0"/>
              <a:t>DO NOT </a:t>
            </a:r>
            <a:r>
              <a:rPr lang="en-US" altLang="en-US" sz="2400" b="0" smtClean="0"/>
              <a:t>use sliding scale insulin alone</a:t>
            </a:r>
          </a:p>
          <a:p>
            <a:pPr>
              <a:lnSpc>
                <a:spcPct val="130000"/>
              </a:lnSpc>
              <a:buClr>
                <a:srgbClr val="FF0000"/>
              </a:buClr>
              <a:buFont typeface="Wingdings" pitchFamily="2" charset="2"/>
              <a:buChar char="ü"/>
            </a:pPr>
            <a:r>
              <a:rPr lang="en-US" altLang="en-US" sz="2400" smtClean="0"/>
              <a:t>DO</a:t>
            </a:r>
            <a:r>
              <a:rPr lang="en-US" altLang="en-US" sz="2400" b="0" smtClean="0"/>
              <a:t> use BASAL + BOLUS + CORRECTION insulin regimen</a:t>
            </a:r>
          </a:p>
          <a:p>
            <a:pPr>
              <a:lnSpc>
                <a:spcPct val="130000"/>
              </a:lnSpc>
              <a:buClr>
                <a:srgbClr val="FF0000"/>
              </a:buClr>
              <a:buFont typeface="Wingdings" pitchFamily="2" charset="2"/>
              <a:buChar char="ü"/>
            </a:pPr>
            <a:r>
              <a:rPr lang="en-US" altLang="en-US" sz="2400" smtClean="0"/>
              <a:t>AVOID</a:t>
            </a:r>
            <a:r>
              <a:rPr lang="en-US" altLang="en-US" sz="2400" b="0" smtClean="0"/>
              <a:t> hypoglycemia</a:t>
            </a:r>
          </a:p>
          <a:p>
            <a:pPr>
              <a:lnSpc>
                <a:spcPct val="130000"/>
              </a:lnSpc>
              <a:buClr>
                <a:srgbClr val="FF0000"/>
              </a:buClr>
              <a:buFont typeface="Wingdings" pitchFamily="2" charset="2"/>
              <a:buChar char="ü"/>
            </a:pPr>
            <a:endParaRPr lang="en-US" altLang="en-US" sz="2400" b="0" smtClean="0"/>
          </a:p>
          <a:p>
            <a:pPr>
              <a:lnSpc>
                <a:spcPct val="130000"/>
              </a:lnSpc>
              <a:buClr>
                <a:srgbClr val="FF0000"/>
              </a:buClr>
              <a:buFont typeface="Wingdings" pitchFamily="2" charset="2"/>
              <a:buChar char="ü"/>
            </a:pPr>
            <a:endParaRPr lang="en-US" altLang="en-US" sz="2400" b="0" smtClean="0"/>
          </a:p>
          <a:p>
            <a:pPr>
              <a:lnSpc>
                <a:spcPct val="130000"/>
              </a:lnSpc>
              <a:buClr>
                <a:srgbClr val="FF0000"/>
              </a:buClr>
              <a:buFont typeface="Wingdings" pitchFamily="2" charset="2"/>
              <a:buChar char="ü"/>
            </a:pPr>
            <a:endParaRPr lang="en-US" altLang="en-US" sz="2400" b="0" smtClean="0"/>
          </a:p>
        </p:txBody>
      </p:sp>
      <p:sp>
        <p:nvSpPr>
          <p:cNvPr id="79874" name="Title 4"/>
          <p:cNvSpPr>
            <a:spLocks noGrp="1"/>
          </p:cNvSpPr>
          <p:nvPr>
            <p:ph type="title" idx="4294967295"/>
          </p:nvPr>
        </p:nvSpPr>
        <p:spPr>
          <a:xfrm>
            <a:off x="503238" y="365125"/>
            <a:ext cx="7886700" cy="1325563"/>
          </a:xfrm>
        </p:spPr>
        <p:txBody>
          <a:bodyPr/>
          <a:lstStyle/>
          <a:p>
            <a:r>
              <a:rPr lang="en-CA" altLang="en-US" sz="4000" smtClean="0"/>
              <a:t>In-hospital Management Checklist</a:t>
            </a:r>
          </a:p>
        </p:txBody>
      </p:sp>
      <p:sp>
        <p:nvSpPr>
          <p:cNvPr id="79875"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16.  In-hospital Management of Diabetes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98" name="Content Placeholder 5"/>
          <p:cNvSpPr>
            <a:spLocks noGrp="1"/>
          </p:cNvSpPr>
          <p:nvPr>
            <p:ph sz="half" idx="4294967295"/>
          </p:nvPr>
        </p:nvSpPr>
        <p:spPr>
          <a:xfrm>
            <a:off x="4876800" y="1905000"/>
            <a:ext cx="3659188" cy="4114800"/>
          </a:xfrm>
        </p:spPr>
        <p:txBody>
          <a:bodyPr/>
          <a:lstStyle/>
          <a:p>
            <a:r>
              <a:rPr lang="en-US" altLang="en-US" b="0" smtClean="0"/>
              <a:t>Approximately </a:t>
            </a:r>
            <a:r>
              <a:rPr lang="en-US" altLang="en-US" smtClean="0">
                <a:solidFill>
                  <a:schemeClr val="accent1"/>
                </a:solidFill>
              </a:rPr>
              <a:t>1/3</a:t>
            </a:r>
            <a:r>
              <a:rPr lang="en-US" altLang="en-US" b="0" smtClean="0">
                <a:solidFill>
                  <a:schemeClr val="accent1"/>
                </a:solidFill>
              </a:rPr>
              <a:t> </a:t>
            </a:r>
            <a:r>
              <a:rPr lang="en-US" altLang="en-US" b="0" smtClean="0"/>
              <a:t>of in-patients have been found to have hyperglycemia</a:t>
            </a:r>
          </a:p>
          <a:p>
            <a:endParaRPr lang="en-US" altLang="en-US" b="0" smtClean="0"/>
          </a:p>
          <a:p>
            <a:r>
              <a:rPr lang="en-US" altLang="en-US" b="0" smtClean="0"/>
              <a:t>Many have pre-existing diabetes prior to admission</a:t>
            </a:r>
          </a:p>
        </p:txBody>
      </p:sp>
      <p:graphicFrame>
        <p:nvGraphicFramePr>
          <p:cNvPr id="178197" name="Object 21"/>
          <p:cNvGraphicFramePr>
            <a:graphicFrameLocks/>
          </p:cNvGraphicFramePr>
          <p:nvPr/>
        </p:nvGraphicFramePr>
        <p:xfrm>
          <a:off x="852488" y="1584325"/>
          <a:ext cx="3683000" cy="3784600"/>
        </p:xfrm>
        <a:graphic>
          <a:graphicData uri="http://schemas.openxmlformats.org/presentationml/2006/ole">
            <mc:AlternateContent xmlns:mc="http://schemas.openxmlformats.org/markup-compatibility/2006">
              <mc:Choice xmlns:v="urn:schemas-microsoft-com:vml" Requires="v">
                <p:oleObj spid="_x0000_s178201" name="Chart" r:id="rId4" imgW="3688400" imgH="3792041" progId="Excel.Chart.8">
                  <p:embed/>
                </p:oleObj>
              </mc:Choice>
              <mc:Fallback>
                <p:oleObj name="Chart" r:id="rId4" imgW="3688400" imgH="3792041" progId="Excel.Chart.8">
                  <p:embed/>
                  <p:pic>
                    <p:nvPicPr>
                      <p:cNvPr id="0" name="Picture 21"/>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2488" y="1584325"/>
                        <a:ext cx="3683000" cy="3784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8199" name="TextBox 2"/>
          <p:cNvSpPr txBox="1">
            <a:spLocks noChangeArrowheads="1"/>
          </p:cNvSpPr>
          <p:nvPr/>
        </p:nvSpPr>
        <p:spPr bwMode="auto">
          <a:xfrm>
            <a:off x="2732088" y="2944813"/>
            <a:ext cx="1636712" cy="339725"/>
          </a:xfrm>
          <a:prstGeom prst="rect">
            <a:avLst/>
          </a:prstGeom>
          <a:noFill/>
          <a:ln w="9525">
            <a:noFill/>
            <a:miter lim="800000"/>
            <a:headEnd/>
            <a:tailEnd/>
          </a:ln>
        </p:spPr>
        <p:txBody>
          <a:bodyPr>
            <a:spAutoFit/>
          </a:bodyPr>
          <a:lstStyle/>
          <a:p>
            <a:r>
              <a:rPr lang="en-US" altLang="en-US" sz="1600" b="1">
                <a:solidFill>
                  <a:srgbClr val="FFFFFF"/>
                </a:solidFill>
              </a:rPr>
              <a:t>Hyperglycemia</a:t>
            </a:r>
          </a:p>
        </p:txBody>
      </p:sp>
      <p:sp>
        <p:nvSpPr>
          <p:cNvPr id="178200" name="Title 3"/>
          <p:cNvSpPr>
            <a:spLocks noGrp="1"/>
          </p:cNvSpPr>
          <p:nvPr>
            <p:ph type="title" idx="4294967295"/>
          </p:nvPr>
        </p:nvSpPr>
        <p:spPr/>
        <p:txBody>
          <a:bodyPr/>
          <a:lstStyle/>
          <a:p>
            <a:r>
              <a:rPr lang="en-CA" altLang="en-US" smtClean="0"/>
              <a:t>In-hospital Hyperglycemia is Common</a:t>
            </a:r>
          </a:p>
        </p:txBody>
      </p:sp>
      <p:sp>
        <p:nvSpPr>
          <p:cNvPr id="178201" name="Text Box 6"/>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16.  In-hospital Management of Diabetes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343800" y="1319880"/>
          <a:ext cx="81534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80226" name="Straight Arrow Connector 2"/>
          <p:cNvCxnSpPr>
            <a:cxnSpLocks noChangeShapeType="1"/>
          </p:cNvCxnSpPr>
          <p:nvPr/>
        </p:nvCxnSpPr>
        <p:spPr bwMode="auto">
          <a:xfrm flipH="1">
            <a:off x="5678488" y="5205413"/>
            <a:ext cx="914400" cy="533400"/>
          </a:xfrm>
          <a:prstGeom prst="straightConnector1">
            <a:avLst/>
          </a:prstGeom>
          <a:noFill/>
          <a:ln w="9525" algn="ctr">
            <a:solidFill>
              <a:schemeClr val="tx1"/>
            </a:solidFill>
            <a:round/>
            <a:headEnd/>
            <a:tailEnd type="arrow" w="med" len="med"/>
          </a:ln>
        </p:spPr>
      </p:cxnSp>
      <p:sp>
        <p:nvSpPr>
          <p:cNvPr id="180227" name="Text Box 3"/>
          <p:cNvSpPr txBox="1">
            <a:spLocks noChangeArrowheads="1"/>
          </p:cNvSpPr>
          <p:nvPr/>
        </p:nvSpPr>
        <p:spPr bwMode="auto">
          <a:xfrm>
            <a:off x="250825" y="6426200"/>
            <a:ext cx="5343525" cy="276225"/>
          </a:xfrm>
          <a:prstGeom prst="rect">
            <a:avLst/>
          </a:prstGeom>
          <a:noFill/>
          <a:ln w="9525">
            <a:noFill/>
            <a:miter lim="800000"/>
            <a:headEnd/>
            <a:tailEnd/>
          </a:ln>
        </p:spPr>
        <p:txBody>
          <a:bodyPr>
            <a:spAutoFit/>
          </a:bodyPr>
          <a:lstStyle/>
          <a:p>
            <a:pPr>
              <a:spcBef>
                <a:spcPct val="50000"/>
              </a:spcBef>
            </a:pPr>
            <a:r>
              <a:rPr lang="en-US" altLang="en-US" sz="1200">
                <a:latin typeface="Arial" charset="0"/>
                <a:ea typeface="MS PGothic" pitchFamily="34" charset="-128"/>
              </a:rPr>
              <a:t>Inzucchi SE. </a:t>
            </a:r>
            <a:r>
              <a:rPr lang="en-US" altLang="en-US" sz="1200" i="1">
                <a:latin typeface="Arial" charset="0"/>
                <a:ea typeface="MS PGothic" pitchFamily="34" charset="-128"/>
              </a:rPr>
              <a:t>NEJM</a:t>
            </a:r>
            <a:r>
              <a:rPr lang="en-US" altLang="en-US" sz="1200">
                <a:latin typeface="Arial" charset="0"/>
                <a:ea typeface="MS PGothic" pitchFamily="34" charset="-128"/>
              </a:rPr>
              <a:t> 2006;355;1903</a:t>
            </a:r>
            <a:endParaRPr lang="en-US" altLang="en-US" sz="1200" i="1">
              <a:latin typeface="Arial" charset="0"/>
              <a:ea typeface="MS PGothic" pitchFamily="34" charset="-128"/>
            </a:endParaRPr>
          </a:p>
        </p:txBody>
      </p:sp>
      <p:sp>
        <p:nvSpPr>
          <p:cNvPr id="180228" name="Title 1"/>
          <p:cNvSpPr>
            <a:spLocks noGrp="1"/>
          </p:cNvSpPr>
          <p:nvPr>
            <p:ph type="title" idx="4294967295"/>
          </p:nvPr>
        </p:nvSpPr>
        <p:spPr>
          <a:xfrm>
            <a:off x="685800" y="333375"/>
            <a:ext cx="7772400" cy="1143000"/>
          </a:xfrm>
        </p:spPr>
        <p:txBody>
          <a:bodyPr/>
          <a:lstStyle/>
          <a:p>
            <a:r>
              <a:rPr lang="en-CA" altLang="en-US" sz="3600" smtClean="0"/>
              <a:t>Hyperglycemia and Acute Ilness</a:t>
            </a:r>
          </a:p>
        </p:txBody>
      </p:sp>
      <p:sp>
        <p:nvSpPr>
          <p:cNvPr id="180229" name="Text Box 8"/>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16.  In-hospital Management of Diabetes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3" name="Rounded Rectangle 4"/>
          <p:cNvSpPr>
            <a:spLocks noChangeArrowheads="1"/>
          </p:cNvSpPr>
          <p:nvPr/>
        </p:nvSpPr>
        <p:spPr bwMode="auto">
          <a:xfrm>
            <a:off x="2438400" y="1970088"/>
            <a:ext cx="4038600" cy="914400"/>
          </a:xfrm>
          <a:prstGeom prst="roundRect">
            <a:avLst>
              <a:gd name="adj" fmla="val 16667"/>
            </a:avLst>
          </a:prstGeom>
          <a:solidFill>
            <a:schemeClr val="accent1"/>
          </a:solidFill>
          <a:ln w="9525" algn="ctr">
            <a:solidFill>
              <a:schemeClr val="tx1"/>
            </a:solidFill>
            <a:round/>
            <a:headEnd/>
            <a:tailEnd/>
          </a:ln>
        </p:spPr>
        <p:txBody>
          <a:bodyPr/>
          <a:lstStyle/>
          <a:p>
            <a:pPr algn="ctr" defTabSz="914400" eaLnBrk="0" hangingPunct="0"/>
            <a:r>
              <a:rPr lang="en-US" altLang="en-US" sz="3600">
                <a:solidFill>
                  <a:schemeClr val="bg1"/>
                </a:solidFill>
                <a:latin typeface="Open Sans"/>
                <a:ea typeface="MS PGothic" pitchFamily="34" charset="-128"/>
              </a:rPr>
              <a:t>Hyperglycemia</a:t>
            </a:r>
          </a:p>
        </p:txBody>
      </p:sp>
      <p:sp>
        <p:nvSpPr>
          <p:cNvPr id="182274" name="Rounded Rectangle 5"/>
          <p:cNvSpPr>
            <a:spLocks noChangeArrowheads="1"/>
          </p:cNvSpPr>
          <p:nvPr/>
        </p:nvSpPr>
        <p:spPr bwMode="auto">
          <a:xfrm>
            <a:off x="533400" y="3886200"/>
            <a:ext cx="2286000" cy="1752600"/>
          </a:xfrm>
          <a:prstGeom prst="roundRect">
            <a:avLst>
              <a:gd name="adj" fmla="val 16667"/>
            </a:avLst>
          </a:prstGeom>
          <a:solidFill>
            <a:schemeClr val="accent1">
              <a:alpha val="50195"/>
            </a:schemeClr>
          </a:solidFill>
          <a:ln w="9525" algn="ctr">
            <a:solidFill>
              <a:schemeClr val="tx1"/>
            </a:solidFill>
            <a:round/>
            <a:headEnd/>
            <a:tailEnd/>
          </a:ln>
        </p:spPr>
        <p:txBody>
          <a:bodyPr/>
          <a:lstStyle/>
          <a:p>
            <a:pPr algn="ctr" defTabSz="914400" eaLnBrk="0" hangingPunct="0"/>
            <a:r>
              <a:rPr lang="en-US" altLang="en-US" sz="2000">
                <a:latin typeface="Open Sans"/>
                <a:ea typeface="MS PGothic" pitchFamily="34" charset="-128"/>
              </a:rPr>
              <a:t>Increases risks of postoperative infections and  delirium</a:t>
            </a:r>
          </a:p>
        </p:txBody>
      </p:sp>
      <p:sp>
        <p:nvSpPr>
          <p:cNvPr id="182275" name="Rounded Rectangle 6"/>
          <p:cNvSpPr>
            <a:spLocks noChangeArrowheads="1"/>
          </p:cNvSpPr>
          <p:nvPr/>
        </p:nvSpPr>
        <p:spPr bwMode="auto">
          <a:xfrm>
            <a:off x="3352800" y="3886200"/>
            <a:ext cx="2209800" cy="1752600"/>
          </a:xfrm>
          <a:prstGeom prst="roundRect">
            <a:avLst>
              <a:gd name="adj" fmla="val 16667"/>
            </a:avLst>
          </a:prstGeom>
          <a:solidFill>
            <a:schemeClr val="accent1">
              <a:alpha val="50195"/>
            </a:schemeClr>
          </a:solidFill>
          <a:ln w="9525" algn="ctr">
            <a:solidFill>
              <a:schemeClr val="tx1"/>
            </a:solidFill>
            <a:round/>
            <a:headEnd/>
            <a:tailEnd/>
          </a:ln>
        </p:spPr>
        <p:txBody>
          <a:bodyPr/>
          <a:lstStyle/>
          <a:p>
            <a:pPr algn="ctr" defTabSz="914400" eaLnBrk="0" hangingPunct="0"/>
            <a:r>
              <a:rPr lang="en-US" altLang="en-US" sz="2000">
                <a:latin typeface="Open Sans"/>
                <a:ea typeface="MS PGothic" pitchFamily="34" charset="-128"/>
              </a:rPr>
              <a:t>Prolonged hospital stay, resource utilization</a:t>
            </a:r>
          </a:p>
        </p:txBody>
      </p:sp>
      <p:sp>
        <p:nvSpPr>
          <p:cNvPr id="182276" name="Rounded Rectangle 7"/>
          <p:cNvSpPr>
            <a:spLocks noChangeArrowheads="1"/>
          </p:cNvSpPr>
          <p:nvPr/>
        </p:nvSpPr>
        <p:spPr bwMode="auto">
          <a:xfrm>
            <a:off x="6096000" y="3886200"/>
            <a:ext cx="2597150" cy="1752600"/>
          </a:xfrm>
          <a:prstGeom prst="roundRect">
            <a:avLst>
              <a:gd name="adj" fmla="val 16667"/>
            </a:avLst>
          </a:prstGeom>
          <a:solidFill>
            <a:schemeClr val="accent1">
              <a:alpha val="50195"/>
            </a:schemeClr>
          </a:solidFill>
          <a:ln w="9525" algn="ctr">
            <a:solidFill>
              <a:schemeClr val="tx1"/>
            </a:solidFill>
            <a:round/>
            <a:headEnd/>
            <a:tailEnd/>
          </a:ln>
        </p:spPr>
        <p:txBody>
          <a:bodyPr/>
          <a:lstStyle/>
          <a:p>
            <a:pPr algn="ctr" defTabSz="914400" eaLnBrk="0" hangingPunct="0"/>
            <a:r>
              <a:rPr lang="en-US" altLang="en-US" sz="2000">
                <a:latin typeface="Open Sans"/>
                <a:ea typeface="MS PGothic" pitchFamily="34" charset="-128"/>
              </a:rPr>
              <a:t>Increased renal dysfunction and renal allograft rejection in transplant </a:t>
            </a:r>
          </a:p>
        </p:txBody>
      </p:sp>
      <p:sp>
        <p:nvSpPr>
          <p:cNvPr id="182277" name="Down Arrow 9"/>
          <p:cNvSpPr>
            <a:spLocks noChangeArrowheads="1"/>
          </p:cNvSpPr>
          <p:nvPr/>
        </p:nvSpPr>
        <p:spPr bwMode="auto">
          <a:xfrm rot="2313354">
            <a:off x="2378075" y="2952750"/>
            <a:ext cx="476250" cy="950913"/>
          </a:xfrm>
          <a:prstGeom prst="downArrow">
            <a:avLst>
              <a:gd name="adj1" fmla="val 50000"/>
              <a:gd name="adj2" fmla="val 49917"/>
            </a:avLst>
          </a:prstGeom>
          <a:solidFill>
            <a:schemeClr val="tx1"/>
          </a:solidFill>
          <a:ln w="9525" algn="ctr">
            <a:solidFill>
              <a:schemeClr val="tx1"/>
            </a:solidFill>
            <a:round/>
            <a:headEnd/>
            <a:tailEnd/>
          </a:ln>
        </p:spPr>
        <p:txBody>
          <a:bodyPr/>
          <a:lstStyle/>
          <a:p>
            <a:endParaRPr lang="en-CA"/>
          </a:p>
        </p:txBody>
      </p:sp>
      <p:sp>
        <p:nvSpPr>
          <p:cNvPr id="182278" name="Down Arrow 10"/>
          <p:cNvSpPr>
            <a:spLocks noChangeArrowheads="1"/>
          </p:cNvSpPr>
          <p:nvPr/>
        </p:nvSpPr>
        <p:spPr bwMode="auto">
          <a:xfrm>
            <a:off x="4191000" y="2970213"/>
            <a:ext cx="484188" cy="903287"/>
          </a:xfrm>
          <a:prstGeom prst="downArrow">
            <a:avLst>
              <a:gd name="adj1" fmla="val 50000"/>
              <a:gd name="adj2" fmla="val 50103"/>
            </a:avLst>
          </a:prstGeom>
          <a:solidFill>
            <a:schemeClr val="tx1"/>
          </a:solidFill>
          <a:ln w="9525" algn="ctr">
            <a:solidFill>
              <a:schemeClr val="tx1"/>
            </a:solidFill>
            <a:round/>
            <a:headEnd/>
            <a:tailEnd/>
          </a:ln>
        </p:spPr>
        <p:txBody>
          <a:bodyPr/>
          <a:lstStyle/>
          <a:p>
            <a:pPr defTabSz="914400" eaLnBrk="0" hangingPunct="0"/>
            <a:endParaRPr lang="en-CA" altLang="en-US">
              <a:latin typeface="Arial" charset="0"/>
              <a:ea typeface="MS PGothic" pitchFamily="34" charset="-128"/>
            </a:endParaRPr>
          </a:p>
        </p:txBody>
      </p:sp>
      <p:sp>
        <p:nvSpPr>
          <p:cNvPr id="182279" name="Down Arrow 12"/>
          <p:cNvSpPr>
            <a:spLocks noChangeArrowheads="1"/>
          </p:cNvSpPr>
          <p:nvPr/>
        </p:nvSpPr>
        <p:spPr bwMode="auto">
          <a:xfrm rot="-2269044">
            <a:off x="6056313" y="2954338"/>
            <a:ext cx="430212" cy="927100"/>
          </a:xfrm>
          <a:prstGeom prst="downArrow">
            <a:avLst>
              <a:gd name="adj1" fmla="val 50000"/>
              <a:gd name="adj2" fmla="val 50014"/>
            </a:avLst>
          </a:prstGeom>
          <a:solidFill>
            <a:schemeClr val="tx1"/>
          </a:solidFill>
          <a:ln w="9525" algn="ctr">
            <a:solidFill>
              <a:schemeClr val="tx1"/>
            </a:solidFill>
            <a:round/>
            <a:headEnd/>
            <a:tailEnd/>
          </a:ln>
        </p:spPr>
        <p:txBody>
          <a:bodyPr/>
          <a:lstStyle/>
          <a:p>
            <a:pPr defTabSz="914400" eaLnBrk="0" hangingPunct="0"/>
            <a:endParaRPr lang="en-CA" altLang="en-US">
              <a:latin typeface="Arial" charset="0"/>
              <a:ea typeface="MS PGothic" pitchFamily="34" charset="-128"/>
            </a:endParaRPr>
          </a:p>
        </p:txBody>
      </p:sp>
      <p:sp>
        <p:nvSpPr>
          <p:cNvPr id="182280" name="Title 2"/>
          <p:cNvSpPr>
            <a:spLocks noGrp="1"/>
          </p:cNvSpPr>
          <p:nvPr>
            <p:ph type="title" idx="4294967295"/>
          </p:nvPr>
        </p:nvSpPr>
        <p:spPr/>
        <p:txBody>
          <a:bodyPr/>
          <a:lstStyle/>
          <a:p>
            <a:r>
              <a:rPr lang="en-CA" altLang="en-US" sz="3600" smtClean="0"/>
              <a:t>Adverse Effects of Hyperglycemia</a:t>
            </a:r>
          </a:p>
        </p:txBody>
      </p:sp>
      <p:sp>
        <p:nvSpPr>
          <p:cNvPr id="182281" name="Text Box 10"/>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16.  In-hospital Management of Diabetes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1" name="Title 1"/>
          <p:cNvSpPr>
            <a:spLocks noGrp="1"/>
          </p:cNvSpPr>
          <p:nvPr>
            <p:ph type="title"/>
          </p:nvPr>
        </p:nvSpPr>
        <p:spPr/>
        <p:txBody>
          <a:bodyPr/>
          <a:lstStyle/>
          <a:p>
            <a:r>
              <a:rPr lang="en-US" smtClean="0"/>
              <a:t>Screen for diabetes in hospital with A1C</a:t>
            </a:r>
          </a:p>
        </p:txBody>
      </p:sp>
      <p:sp>
        <p:nvSpPr>
          <p:cNvPr id="184322" name="Content Placeholder 2"/>
          <p:cNvSpPr>
            <a:spLocks noGrp="1"/>
          </p:cNvSpPr>
          <p:nvPr>
            <p:ph idx="1"/>
          </p:nvPr>
        </p:nvSpPr>
        <p:spPr>
          <a:xfrm>
            <a:off x="628650" y="1962150"/>
            <a:ext cx="7886700" cy="4329113"/>
          </a:xfrm>
        </p:spPr>
        <p:txBody>
          <a:bodyPr/>
          <a:lstStyle/>
          <a:p>
            <a:pPr>
              <a:lnSpc>
                <a:spcPct val="100000"/>
              </a:lnSpc>
            </a:pPr>
            <a:r>
              <a:rPr lang="en-US" b="0" smtClean="0"/>
              <a:t>Patients with newly diagnosed hyperglycemia or diabetes risk factors can be </a:t>
            </a:r>
            <a:r>
              <a:rPr lang="en-US" smtClean="0"/>
              <a:t>screened with A1C </a:t>
            </a:r>
            <a:r>
              <a:rPr lang="en-US" b="0" smtClean="0"/>
              <a:t>if not done in 3 months prior to admission to identify patients at risk of ongoing hyperglycemia</a:t>
            </a:r>
            <a:endParaRPr lang="en-US" smtClean="0"/>
          </a:p>
          <a:p>
            <a:pPr lvl="1">
              <a:lnSpc>
                <a:spcPct val="100000"/>
              </a:lnSpc>
            </a:pPr>
            <a:endParaRPr lang="en-US" smtClean="0">
              <a:latin typeface="Open Sans Light"/>
              <a:cs typeface="Open Sans Light"/>
            </a:endParaRPr>
          </a:p>
          <a:p>
            <a:pPr>
              <a:lnSpc>
                <a:spcPct val="100000"/>
              </a:lnSpc>
            </a:pPr>
            <a:r>
              <a:rPr lang="en-US" smtClean="0"/>
              <a:t>A1C</a:t>
            </a:r>
            <a:r>
              <a:rPr lang="en-US" b="0" smtClean="0"/>
              <a:t> may be measured on people with pre-existing diabetes if not done in prior 3 months to identify those requiring glycemic optimization</a:t>
            </a:r>
          </a:p>
          <a:p>
            <a:pPr>
              <a:lnSpc>
                <a:spcPct val="100000"/>
              </a:lnSpc>
            </a:pPr>
            <a:endParaRPr lang="en-US"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5" name="Title 1"/>
          <p:cNvSpPr>
            <a:spLocks noGrp="1"/>
          </p:cNvSpPr>
          <p:nvPr>
            <p:ph type="title"/>
          </p:nvPr>
        </p:nvSpPr>
        <p:spPr/>
        <p:txBody>
          <a:bodyPr/>
          <a:lstStyle/>
          <a:p>
            <a:r>
              <a:rPr lang="en-US" smtClean="0"/>
              <a:t>Recommended frequency of CBG monitoring</a:t>
            </a:r>
          </a:p>
        </p:txBody>
      </p:sp>
      <p:graphicFrame>
        <p:nvGraphicFramePr>
          <p:cNvPr id="5" name="Content Placeholder 4"/>
          <p:cNvGraphicFramePr>
            <a:graphicFrameLocks noGrp="1"/>
          </p:cNvGraphicFramePr>
          <p:nvPr>
            <p:ph idx="1"/>
          </p:nvPr>
        </p:nvGraphicFramePr>
        <p:xfrm>
          <a:off x="628650" y="1946275"/>
          <a:ext cx="7886700" cy="2970213"/>
        </p:xfrm>
        <a:graphic>
          <a:graphicData uri="http://schemas.openxmlformats.org/drawingml/2006/table">
            <a:tbl>
              <a:tblPr firstRow="1" bandRow="1">
                <a:tableStyleId>{5C22544A-7EE6-4342-B048-85BDC9FD1C3A}</a:tableStyleId>
              </a:tblPr>
              <a:tblGrid>
                <a:gridCol w="3454252">
                  <a:extLst>
                    <a:ext uri="{9D8B030D-6E8A-4147-A177-3AD203B41FA5}"/>
                  </a:extLst>
                </a:gridCol>
                <a:gridCol w="4432448">
                  <a:extLst>
                    <a:ext uri="{9D8B030D-6E8A-4147-A177-3AD203B41FA5}"/>
                  </a:extLst>
                </a:gridCol>
              </a:tblGrid>
              <a:tr h="549092">
                <a:tc>
                  <a:txBody>
                    <a:bodyPr/>
                    <a:lstStyle/>
                    <a:p>
                      <a:r>
                        <a:rPr lang="en-US" dirty="0" smtClean="0"/>
                        <a:t>Clinical</a:t>
                      </a:r>
                      <a:r>
                        <a:rPr lang="en-US" baseline="0" dirty="0" smtClean="0"/>
                        <a:t> Scenario</a:t>
                      </a:r>
                      <a:endParaRPr lang="en-US" dirty="0">
                        <a:solidFill>
                          <a:srgbClr val="1E3268"/>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baseline="0" dirty="0"/>
                        <a:t>Monitoring Frequency and Timing</a:t>
                      </a:r>
                      <a:endParaRPr lang="en-US" dirty="0">
                        <a:solidFill>
                          <a:srgbClr val="1E3268"/>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474231">
                <a:tc>
                  <a:txBody>
                    <a:bodyPr/>
                    <a:lstStyle/>
                    <a:p>
                      <a:r>
                        <a:rPr lang="en-US" dirty="0"/>
                        <a:t>People who are eating</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a:t>Before meals and bedtime</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508650">
                <a:tc>
                  <a:txBody>
                    <a:bodyPr/>
                    <a:lstStyle/>
                    <a:p>
                      <a:r>
                        <a:rPr lang="en-US" dirty="0"/>
                        <a:t>NPO</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a:t>Every</a:t>
                      </a:r>
                      <a:r>
                        <a:rPr lang="en-US" baseline="0" dirty="0"/>
                        <a:t> 4 to 6 hours</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520479">
                <a:tc>
                  <a:txBody>
                    <a:bodyPr/>
                    <a:lstStyle/>
                    <a:p>
                      <a:r>
                        <a:rPr lang="en-US" dirty="0"/>
                        <a:t>Continuous</a:t>
                      </a:r>
                      <a:r>
                        <a:rPr lang="en-US" baseline="0" dirty="0"/>
                        <a:t> Enteral Feeds</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a:t>Every 4 to 6 hours</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496821">
                <a:tc>
                  <a:txBody>
                    <a:bodyPr/>
                    <a:lstStyle/>
                    <a:p>
                      <a:r>
                        <a:rPr lang="en-US" dirty="0"/>
                        <a:t>IV fluids</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a:t>Every 1 to 2 hours</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421329">
                <a:tc>
                  <a:txBody>
                    <a:bodyPr/>
                    <a:lstStyle/>
                    <a:p>
                      <a:r>
                        <a:rPr lang="en-US" dirty="0"/>
                        <a:t>Critically</a:t>
                      </a:r>
                      <a:r>
                        <a:rPr lang="en-US" baseline="0" dirty="0"/>
                        <a:t> Ill</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a:t>Every 1 to 2 hours</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bl>
          </a:graphicData>
        </a:graphic>
      </p:graphicFrame>
      <p:sp>
        <p:nvSpPr>
          <p:cNvPr id="185369" name="TextBox 5"/>
          <p:cNvSpPr txBox="1">
            <a:spLocks noChangeArrowheads="1"/>
          </p:cNvSpPr>
          <p:nvPr/>
        </p:nvSpPr>
        <p:spPr bwMode="auto">
          <a:xfrm>
            <a:off x="550863" y="5186363"/>
            <a:ext cx="7964487" cy="461962"/>
          </a:xfrm>
          <a:prstGeom prst="rect">
            <a:avLst/>
          </a:prstGeom>
          <a:noFill/>
          <a:ln w="9525">
            <a:noFill/>
            <a:miter lim="800000"/>
            <a:headEnd/>
            <a:tailEnd/>
          </a:ln>
        </p:spPr>
        <p:txBody>
          <a:bodyPr>
            <a:spAutoFit/>
          </a:bodyPr>
          <a:lstStyle/>
          <a:p>
            <a:r>
              <a:rPr lang="en-US"/>
              <a:t>*Frequency and timing of monitoring should be individualized</a:t>
            </a:r>
          </a:p>
        </p:txBody>
      </p:sp>
      <p:sp>
        <p:nvSpPr>
          <p:cNvPr id="185371" name="Text Box 27"/>
          <p:cNvSpPr txBox="1">
            <a:spLocks noChangeArrowheads="1"/>
          </p:cNvSpPr>
          <p:nvPr/>
        </p:nvSpPr>
        <p:spPr bwMode="auto">
          <a:xfrm>
            <a:off x="628650" y="6372225"/>
            <a:ext cx="6257925" cy="304800"/>
          </a:xfrm>
          <a:prstGeom prst="rect">
            <a:avLst/>
          </a:prstGeom>
          <a:noFill/>
          <a:ln w="9525">
            <a:noFill/>
            <a:miter lim="800000"/>
            <a:headEnd/>
            <a:tailEnd/>
          </a:ln>
          <a:effectLst/>
        </p:spPr>
        <p:txBody>
          <a:bodyPr>
            <a:spAutoFit/>
          </a:bodyPr>
          <a:lstStyle/>
          <a:p>
            <a:pPr defTabSz="914400">
              <a:spcBef>
                <a:spcPct val="50000"/>
              </a:spcBef>
            </a:pPr>
            <a:r>
              <a:rPr lang="en-US" sz="1400" i="1"/>
              <a:t>CBG</a:t>
            </a:r>
            <a:r>
              <a:rPr lang="en-US" sz="1400"/>
              <a:t>, capillary blood glucose monitoring</a:t>
            </a:r>
            <a:endParaRPr lang="en-CA" sz="140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1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
        <a:cs typeface="Open Sans"/>
      </a:majorFont>
      <a:minorFont>
        <a:latin typeface="Open Sans"/>
        <a:ea typeface=""/>
        <a:cs typeface="Open Sans"/>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4_Office Theme">
      <a:majorFont>
        <a:latin typeface="Open Sans"/>
        <a:ea typeface=""/>
        <a:cs typeface="Open Sans"/>
      </a:majorFont>
      <a:minorFont>
        <a:latin typeface="Open Sans"/>
        <a:ea typeface=""/>
        <a:cs typeface="Open Sans"/>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4_Office Theme">
  <a:themeElements>
    <a:clrScheme name="1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4_Office Theme">
      <a:majorFont>
        <a:latin typeface="Open Sans"/>
        <a:ea typeface=""/>
        <a:cs typeface="Open Sans"/>
      </a:majorFont>
      <a:minorFont>
        <a:latin typeface="Open Sans"/>
        <a:ea typeface=""/>
        <a:cs typeface="Open Sans"/>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9_Office Theme">
  <a:themeElements>
    <a:clrScheme name="19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9_Office Theme">
      <a:majorFont>
        <a:latin typeface="Open Sans"/>
        <a:ea typeface=""/>
        <a:cs typeface="Open Sans"/>
      </a:majorFont>
      <a:minorFont>
        <a:latin typeface="Open Sans"/>
        <a:ea typeface=""/>
        <a:cs typeface="Open Sans"/>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9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0_Office Theme">
  <a:themeElements>
    <a:clrScheme name="20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20_Office Theme">
      <a:majorFont>
        <a:latin typeface="Open Sans"/>
        <a:ea typeface=""/>
        <a:cs typeface="Open Sans"/>
      </a:majorFont>
      <a:minorFont>
        <a:latin typeface="Open Sans"/>
        <a:ea typeface=""/>
        <a:cs typeface="Open Sans"/>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20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1795</TotalTime>
  <Words>3577</Words>
  <Application>Microsoft Macintosh PowerPoint</Application>
  <PresentationFormat>Letter Paper (8.5x11 in)</PresentationFormat>
  <Paragraphs>422</Paragraphs>
  <Slides>38</Slides>
  <Notes>11</Notes>
  <HiddenSlides>0</HiddenSlides>
  <MMClips>0</MMClips>
  <ScaleCrop>false</ScaleCrop>
  <HeadingPairs>
    <vt:vector size="8" baseType="variant">
      <vt:variant>
        <vt:lpstr>Fonts Used</vt:lpstr>
      </vt:variant>
      <vt:variant>
        <vt:i4>9</vt:i4>
      </vt:variant>
      <vt:variant>
        <vt:lpstr>Theme</vt:lpstr>
      </vt:variant>
      <vt:variant>
        <vt:i4>6</vt:i4>
      </vt:variant>
      <vt:variant>
        <vt:lpstr>Embedded OLE Servers</vt:lpstr>
      </vt:variant>
      <vt:variant>
        <vt:i4>1</vt:i4>
      </vt:variant>
      <vt:variant>
        <vt:lpstr>Slide Titles</vt:lpstr>
      </vt:variant>
      <vt:variant>
        <vt:i4>38</vt:i4>
      </vt:variant>
    </vt:vector>
  </HeadingPairs>
  <TitlesOfParts>
    <vt:vector size="54" baseType="lpstr">
      <vt:lpstr>Calibri</vt:lpstr>
      <vt:lpstr>MS PGothic</vt:lpstr>
      <vt:lpstr>ＭＳ Ｐゴシック</vt:lpstr>
      <vt:lpstr>Open Sans</vt:lpstr>
      <vt:lpstr>Open Sans Light</vt:lpstr>
      <vt:lpstr>Symbol</vt:lpstr>
      <vt:lpstr>Times New Roman</vt:lpstr>
      <vt:lpstr>Wingdings</vt:lpstr>
      <vt:lpstr>Arial</vt:lpstr>
      <vt:lpstr>Office Theme</vt:lpstr>
      <vt:lpstr>1_Office Theme</vt:lpstr>
      <vt:lpstr>4_Office Theme</vt:lpstr>
      <vt:lpstr>14_Office Theme</vt:lpstr>
      <vt:lpstr>19_Office Theme</vt:lpstr>
      <vt:lpstr>20_Office Theme</vt:lpstr>
      <vt:lpstr>Chart</vt:lpstr>
      <vt:lpstr> 2018 Clinical Practice Guidelines  In-Hospital Management of Diabetes</vt:lpstr>
      <vt:lpstr>PowerPoint Presentation</vt:lpstr>
      <vt:lpstr>Key Changes</vt:lpstr>
      <vt:lpstr>In-hospital Management Checklist</vt:lpstr>
      <vt:lpstr>In-hospital Hyperglycemia is Common</vt:lpstr>
      <vt:lpstr>Hyperglycemia and Acute Ilness</vt:lpstr>
      <vt:lpstr>Adverse Effects of Hyperglycemia</vt:lpstr>
      <vt:lpstr>Screen for diabetes in hospital with A1C</vt:lpstr>
      <vt:lpstr>Recommended frequency of CBG monitoring</vt:lpstr>
      <vt:lpstr>Recommended glycemic targets for hospitalized people with diabetes </vt:lpstr>
      <vt:lpstr>Sliding Scale Alone is Inefficient</vt:lpstr>
      <vt:lpstr>Sliding Scale Insulin Alone Results in Variable Glucose Control</vt:lpstr>
      <vt:lpstr>Use BASAL + BOLUS + CORRECTION</vt:lpstr>
      <vt:lpstr>PowerPoint Presentation</vt:lpstr>
      <vt:lpstr>Basal-Bolus (BBI) Regimen Achieves Better Control than Sliding Scale (SSI) Alone</vt:lpstr>
      <vt:lpstr>IV Insulin protocols reduce surgical site infections in patients undergoing CABG</vt:lpstr>
      <vt:lpstr>Avoid Hypoglycemia</vt:lpstr>
      <vt:lpstr>Organization of Care</vt:lpstr>
      <vt:lpstr>Recommendation 1</vt:lpstr>
      <vt:lpstr>Recommendation 2</vt:lpstr>
      <vt:lpstr>Recommendation 3</vt:lpstr>
      <vt:lpstr>Recommendation 4</vt:lpstr>
      <vt:lpstr>Recommendation 5</vt:lpstr>
      <vt:lpstr>Recommendation 6</vt:lpstr>
      <vt:lpstr>Recommendation 7</vt:lpstr>
      <vt:lpstr>Recommendation 8</vt:lpstr>
      <vt:lpstr>Recommendation 9</vt:lpstr>
      <vt:lpstr>Recommendation 10</vt:lpstr>
      <vt:lpstr>Key Messages</vt:lpstr>
      <vt:lpstr>Key Messages</vt:lpstr>
      <vt:lpstr>Key Messages</vt:lpstr>
      <vt:lpstr>Key Messages</vt:lpstr>
      <vt:lpstr>Key Messages for People with Diabetes</vt:lpstr>
      <vt:lpstr>Key Messages for People with Diabetes</vt:lpstr>
      <vt:lpstr>Key Messages for People with Diabetes</vt:lpstr>
      <vt:lpstr>Visit guidelines.diabetes.ca  </vt:lpstr>
      <vt:lpstr>Or download the App</vt:lpstr>
      <vt:lpstr>Diabetes Canada Clinical Practice Guidelines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Jaan Kittask</dc:creator>
  <cp:lastModifiedBy>Kate Campbell</cp:lastModifiedBy>
  <cp:revision>102</cp:revision>
  <cp:lastPrinted>2017-01-20T14:54:31Z</cp:lastPrinted>
  <dcterms:created xsi:type="dcterms:W3CDTF">2016-12-08T13:37:53Z</dcterms:created>
  <dcterms:modified xsi:type="dcterms:W3CDTF">2018-10-24T02:07:50Z</dcterms:modified>
</cp:coreProperties>
</file>