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 id="2147483795" r:id="rId2"/>
  </p:sldMasterIdLst>
  <p:notesMasterIdLst>
    <p:notesMasterId r:id="rId32"/>
  </p:notesMasterIdLst>
  <p:handoutMasterIdLst>
    <p:handoutMasterId r:id="rId33"/>
  </p:handoutMasterIdLst>
  <p:sldIdLst>
    <p:sldId id="377" r:id="rId3"/>
    <p:sldId id="411" r:id="rId4"/>
    <p:sldId id="289" r:id="rId5"/>
    <p:sldId id="379" r:id="rId6"/>
    <p:sldId id="380" r:id="rId7"/>
    <p:sldId id="381" r:id="rId8"/>
    <p:sldId id="382" r:id="rId9"/>
    <p:sldId id="401" r:id="rId10"/>
    <p:sldId id="404" r:id="rId11"/>
    <p:sldId id="376" r:id="rId12"/>
    <p:sldId id="406" r:id="rId13"/>
    <p:sldId id="408" r:id="rId14"/>
    <p:sldId id="386" r:id="rId15"/>
    <p:sldId id="410" r:id="rId16"/>
    <p:sldId id="389" r:id="rId17"/>
    <p:sldId id="375" r:id="rId18"/>
    <p:sldId id="348" r:id="rId19"/>
    <p:sldId id="319" r:id="rId20"/>
    <p:sldId id="366" r:id="rId21"/>
    <p:sldId id="367" r:id="rId22"/>
    <p:sldId id="373" r:id="rId23"/>
    <p:sldId id="365" r:id="rId24"/>
    <p:sldId id="372" r:id="rId25"/>
    <p:sldId id="351" r:id="rId26"/>
    <p:sldId id="369" r:id="rId27"/>
    <p:sldId id="370" r:id="rId28"/>
    <p:sldId id="398" r:id="rId29"/>
    <p:sldId id="399" r:id="rId30"/>
    <p:sldId id="396" r:id="rId31"/>
  </p:sldIdLst>
  <p:sldSz cx="9144000" cy="6858000" type="letter"/>
  <p:notesSz cx="7010400" cy="9236075"/>
  <p:defaultTextStyle>
    <a:defPPr>
      <a:defRPr lang="en-US"/>
    </a:defPPr>
    <a:lvl1pPr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1pPr>
    <a:lvl2pPr marL="420688" indent="36513"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2pPr>
    <a:lvl3pPr marL="841375" indent="73025"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3pPr>
    <a:lvl4pPr marL="1262063" indent="109538"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4pPr>
    <a:lvl5pPr marL="1682750" indent="146050"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5pPr>
    <a:lvl6pPr marL="2286000" algn="l" defTabSz="914400" rtl="0" eaLnBrk="1" latinLnBrk="0" hangingPunct="1">
      <a:defRPr sz="2400" kern="1200">
        <a:solidFill>
          <a:schemeClr val="tx1"/>
        </a:solidFill>
        <a:latin typeface="Calibri" charset="0"/>
        <a:ea typeface="MS PGothic" charset="-128"/>
        <a:cs typeface="+mn-cs"/>
      </a:defRPr>
    </a:lvl6pPr>
    <a:lvl7pPr marL="2743200" algn="l" defTabSz="914400" rtl="0" eaLnBrk="1" latinLnBrk="0" hangingPunct="1">
      <a:defRPr sz="2400" kern="1200">
        <a:solidFill>
          <a:schemeClr val="tx1"/>
        </a:solidFill>
        <a:latin typeface="Calibri" charset="0"/>
        <a:ea typeface="MS PGothic" charset="-128"/>
        <a:cs typeface="+mn-cs"/>
      </a:defRPr>
    </a:lvl7pPr>
    <a:lvl8pPr marL="3200400" algn="l" defTabSz="914400" rtl="0" eaLnBrk="1" latinLnBrk="0" hangingPunct="1">
      <a:defRPr sz="2400" kern="1200">
        <a:solidFill>
          <a:schemeClr val="tx1"/>
        </a:solidFill>
        <a:latin typeface="Calibri" charset="0"/>
        <a:ea typeface="MS PGothic" charset="-128"/>
        <a:cs typeface="+mn-cs"/>
      </a:defRPr>
    </a:lvl8pPr>
    <a:lvl9pPr marL="3657600" algn="l" defTabSz="914400" rtl="0" eaLnBrk="1" latinLnBrk="0" hangingPunct="1">
      <a:defRPr sz="2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56"/>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notesMaster" Target="notesMasters/notesMaster1.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handoutMaster" Target="handoutMasters/handout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3" name="Date Placeholder 2">
            <a:extLst>
              <a:ext uri="{FF2B5EF4-FFF2-40B4-BE49-F238E27FC236}"/>
            </a:extLst>
          </p:cNvPr>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lvl1pPr>
          </a:lstStyle>
          <a:p>
            <a:fld id="{AC926A31-4F75-EC4E-B93D-1E72ECCF852C}" type="datetimeFigureOut">
              <a:rPr lang="en-CA" altLang="en-US"/>
              <a:pPr/>
              <a:t>2018-10-23</a:t>
            </a:fld>
            <a:endParaRPr lang="en-CA" altLang="en-US"/>
          </a:p>
        </p:txBody>
      </p:sp>
      <p:sp>
        <p:nvSpPr>
          <p:cNvPr id="4" name="Footer Placeholder 3">
            <a:extLst>
              <a:ext uri="{FF2B5EF4-FFF2-40B4-BE49-F238E27FC236}"/>
            </a:extLst>
          </p:cNvPr>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5" name="Slide Number Placeholder 4">
            <a:extLst>
              <a:ext uri="{FF2B5EF4-FFF2-40B4-BE49-F238E27FC236}"/>
            </a:extLst>
          </p:cNvPr>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5A66F919-5EB1-DA4E-BC66-11A8CD3B4002}" type="slidenum">
              <a:rPr lang="en-CA" altLang="en-US"/>
              <a:pPr/>
              <a:t>‹#›</a:t>
            </a:fld>
            <a:endParaRPr lang="en-CA" altLang="en-US"/>
          </a:p>
        </p:txBody>
      </p:sp>
    </p:spTree>
    <p:extLst>
      <p:ext uri="{BB962C8B-B14F-4D97-AF65-F5344CB8AC3E}">
        <p14:creationId xmlns:p14="http://schemas.microsoft.com/office/powerpoint/2010/main" val="11704525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extLst>
          </p:cNvPr>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lvl1pPr>
          </a:lstStyle>
          <a:p>
            <a:fld id="{916EF8DF-52BB-734D-955D-3CB4F2AFEF1C}" type="datetimeFigureOut">
              <a:rPr lang="en-US" altLang="en-US"/>
              <a:pPr/>
              <a:t>10/23/18</a:t>
            </a:fld>
            <a:endParaRPr lang="en-US" altLang="en-US"/>
          </a:p>
        </p:txBody>
      </p:sp>
      <p:sp>
        <p:nvSpPr>
          <p:cNvPr id="4" name="Slide Image Placeholder 3">
            <a:extLst>
              <a:ext uri="{FF2B5EF4-FFF2-40B4-BE49-F238E27FC236}"/>
            </a:extLst>
          </p:cNvPr>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a:extLst>
              <a:ext uri="{FF2B5EF4-FFF2-40B4-BE49-F238E27FC236}"/>
            </a:extLst>
          </p:cNvPr>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extLst>
          </p:cNvPr>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extLst>
          </p:cNvPr>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E1D0BEEF-7C98-0E4F-B956-98DE3751D530}" type="slidenum">
              <a:rPr lang="en-US" altLang="en-US"/>
              <a:pPr/>
              <a:t>‹#›</a:t>
            </a:fld>
            <a:endParaRPr lang="en-US" altLang="en-US"/>
          </a:p>
        </p:txBody>
      </p:sp>
    </p:spTree>
    <p:extLst>
      <p:ext uri="{BB962C8B-B14F-4D97-AF65-F5344CB8AC3E}">
        <p14:creationId xmlns:p14="http://schemas.microsoft.com/office/powerpoint/2010/main" val="1822115027"/>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panose="020B0600070205080204" pitchFamily="34" charset="-128"/>
        <a:cs typeface="MS PGothic" charset="0"/>
      </a:defRPr>
    </a:lvl1pPr>
    <a:lvl2pPr marL="420688" algn="l" defTabSz="841375" rtl="0" eaLnBrk="0" fontAlgn="base" hangingPunct="0">
      <a:spcBef>
        <a:spcPct val="30000"/>
      </a:spcBef>
      <a:spcAft>
        <a:spcPct val="0"/>
      </a:spcAft>
      <a:defRPr sz="1100" kern="1200">
        <a:solidFill>
          <a:schemeClr val="tx1"/>
        </a:solidFill>
        <a:latin typeface="+mn-lt"/>
        <a:ea typeface="MS PGothic" panose="020B0600070205080204" pitchFamily="34" charset="-128"/>
        <a:cs typeface="MS PGothic" charset="0"/>
      </a:defRPr>
    </a:lvl2pPr>
    <a:lvl3pPr marL="841375" algn="l" defTabSz="841375" rtl="0" eaLnBrk="0" fontAlgn="base" hangingPunct="0">
      <a:spcBef>
        <a:spcPct val="30000"/>
      </a:spcBef>
      <a:spcAft>
        <a:spcPct val="0"/>
      </a:spcAft>
      <a:defRPr sz="1100" kern="1200">
        <a:solidFill>
          <a:schemeClr val="tx1"/>
        </a:solidFill>
        <a:latin typeface="+mn-lt"/>
        <a:ea typeface="MS PGothic" panose="020B0600070205080204" pitchFamily="34" charset="-128"/>
        <a:cs typeface="MS PGothic" charset="0"/>
      </a:defRPr>
    </a:lvl3pPr>
    <a:lvl4pPr marL="1262063" algn="l" defTabSz="841375" rtl="0" eaLnBrk="0" fontAlgn="base" hangingPunct="0">
      <a:spcBef>
        <a:spcPct val="30000"/>
      </a:spcBef>
      <a:spcAft>
        <a:spcPct val="0"/>
      </a:spcAft>
      <a:defRPr sz="1100" kern="1200">
        <a:solidFill>
          <a:schemeClr val="tx1"/>
        </a:solidFill>
        <a:latin typeface="+mn-lt"/>
        <a:ea typeface="MS PGothic" panose="020B0600070205080204" pitchFamily="34" charset="-128"/>
        <a:cs typeface="MS PGothic" charset="0"/>
      </a:defRPr>
    </a:lvl4pPr>
    <a:lvl5pPr marL="1682750" algn="l" defTabSz="841375" rtl="0" eaLnBrk="0" fontAlgn="base" hangingPunct="0">
      <a:spcBef>
        <a:spcPct val="30000"/>
      </a:spcBef>
      <a:spcAft>
        <a:spcPct val="0"/>
      </a:spcAft>
      <a:defRPr sz="1100" kern="1200">
        <a:solidFill>
          <a:schemeClr val="tx1"/>
        </a:solidFill>
        <a:latin typeface="+mn-lt"/>
        <a:ea typeface="MS PGothic" panose="020B0600070205080204" pitchFamily="34" charset="-128"/>
        <a:cs typeface="MS PGothic" charset="0"/>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altLang="en-US">
                <a:ea typeface="MS PGothic" charset="-128"/>
              </a:rPr>
              <a:t>Loss of sensation over the distal plantar surface to the 10 gram Semmes Weinstein monofilament is a significant and independent predictor of future foot ulceration and the possibility of lower-extremity amputation </a:t>
            </a:r>
          </a:p>
          <a:p>
            <a:pPr>
              <a:lnSpc>
                <a:spcPct val="90000"/>
              </a:lnSpc>
            </a:pPr>
            <a:endParaRPr lang="en-US" altLang="en-US">
              <a:ea typeface="MS PGothic" charset="-128"/>
            </a:endParaRPr>
          </a:p>
          <a:p>
            <a:pPr>
              <a:lnSpc>
                <a:spcPct val="90000"/>
              </a:lnSpc>
            </a:pPr>
            <a:r>
              <a:rPr lang="en-US" altLang="en-US">
                <a:ea typeface="MS PGothic" charset="-128"/>
              </a:rPr>
              <a:t>Caution with interpretation of ABI: may underestimate the degree of peripheral arterial obstruction in some individuals with diabetes partly due to medial </a:t>
            </a:r>
          </a:p>
          <a:p>
            <a:pPr>
              <a:lnSpc>
                <a:spcPct val="90000"/>
              </a:lnSpc>
            </a:pPr>
            <a:r>
              <a:rPr lang="en-US" altLang="en-US">
                <a:ea typeface="MS PGothic" charset="-128"/>
              </a:rPr>
              <a:t>arterial-wall calcification in lower-extremity arteries</a:t>
            </a:r>
          </a:p>
          <a:p>
            <a:pPr>
              <a:lnSpc>
                <a:spcPct val="90000"/>
              </a:lnSpc>
            </a:pPr>
            <a:r>
              <a:rPr lang="en-US" altLang="en-US">
                <a:ea typeface="MS PGothic" charset="-128"/>
              </a:rPr>
              <a:t> </a:t>
            </a:r>
          </a:p>
          <a:p>
            <a:pPr>
              <a:lnSpc>
                <a:spcPct val="90000"/>
              </a:lnSpc>
            </a:pPr>
            <a:r>
              <a:rPr lang="en-US" altLang="en-US">
                <a:ea typeface="MS PGothic" charset="-128"/>
              </a:rPr>
              <a:t>Advanced magnetic resonance  angiography (MRA) and computed tomographic angiography (CTA) do not require arterial access, and have therefore </a:t>
            </a:r>
          </a:p>
          <a:p>
            <a:pPr>
              <a:lnSpc>
                <a:spcPct val="90000"/>
              </a:lnSpc>
            </a:pPr>
            <a:r>
              <a:rPr lang="en-US" altLang="en-US">
                <a:ea typeface="MS PGothic" charset="-128"/>
              </a:rPr>
              <a:t>gained popularity as reliable alternatives to iodinated contrast studies due to their less invasive approaches</a:t>
            </a:r>
          </a:p>
          <a:p>
            <a:pPr>
              <a:lnSpc>
                <a:spcPct val="90000"/>
              </a:lnSpc>
            </a:pPr>
            <a:endParaRPr lang="en-US" altLang="en-US">
              <a:ea typeface="MS PGothic" charset="-128"/>
            </a:endParaRPr>
          </a:p>
          <a:p>
            <a:pPr>
              <a:lnSpc>
                <a:spcPct val="90000"/>
              </a:lnSpc>
            </a:pPr>
            <a:r>
              <a:rPr lang="en-US" altLang="en-US">
                <a:ea typeface="MS PGothic" charset="-128"/>
              </a:rPr>
              <a:t>List preamble of who is high risk</a:t>
            </a:r>
          </a:p>
          <a:p>
            <a:pPr>
              <a:lnSpc>
                <a:spcPct val="90000"/>
              </a:lnSpc>
            </a:pPr>
            <a:r>
              <a:rPr lang="en-US" altLang="en-US">
                <a:ea typeface="MS PGothic" charset="-128"/>
              </a:rPr>
              <a:t>Who?</a:t>
            </a:r>
          </a:p>
          <a:p>
            <a:pPr>
              <a:lnSpc>
                <a:spcPct val="90000"/>
              </a:lnSpc>
            </a:pPr>
            <a:r>
              <a:rPr lang="en-US" altLang="en-US">
                <a:ea typeface="MS PGothic" charset="-128"/>
              </a:rPr>
              <a:t>When?</a:t>
            </a:r>
          </a:p>
          <a:p>
            <a:pPr>
              <a:lnSpc>
                <a:spcPct val="90000"/>
              </a:lnSpc>
            </a:pPr>
            <a:r>
              <a:rPr lang="en-US" altLang="en-US">
                <a:ea typeface="MS PGothic" charset="-128"/>
              </a:rPr>
              <a:t>How? Abx table (show picture – table available)</a:t>
            </a:r>
          </a:p>
          <a:p>
            <a:pPr>
              <a:lnSpc>
                <a:spcPct val="90000"/>
              </a:lnSpc>
            </a:pPr>
            <a:r>
              <a:rPr lang="en-US" altLang="en-US">
                <a:ea typeface="MS PGothic" charset="-128"/>
              </a:rPr>
              <a:t>Lack of evidence for</a:t>
            </a:r>
          </a:p>
        </p:txBody>
      </p:sp>
      <p:sp>
        <p:nvSpPr>
          <p:cNvPr id="24579"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9C91C1A9-B7C8-5B4D-BD98-839EB9A1996E}" type="slidenum">
              <a:rPr lang="en-US" altLang="en-US" sz="1200">
                <a:latin typeface="Arial" charset="0"/>
              </a:rPr>
              <a:pPr algn="r" eaLnBrk="1" hangingPunct="1"/>
              <a:t>9</a:t>
            </a:fld>
            <a:endParaRPr lang="en-US" altLang="en-US" sz="1200">
              <a:latin typeface="Arial" charset="0"/>
            </a:endParaRPr>
          </a:p>
        </p:txBody>
      </p:sp>
    </p:spTree>
    <p:extLst>
      <p:ext uri="{BB962C8B-B14F-4D97-AF65-F5344CB8AC3E}">
        <p14:creationId xmlns:p14="http://schemas.microsoft.com/office/powerpoint/2010/main" val="846120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MS PGothic" charset="-128"/>
              </a:rPr>
              <a:t>Loss of sensation over the distal plantar surface to the 10 gram Semmes Weinstein monofilament is a significant and independent predictor of future foot ulceration and the possibility of lower-extremity amputation. </a:t>
            </a:r>
          </a:p>
          <a:p>
            <a:r>
              <a:rPr lang="en-US" altLang="en-US">
                <a:ea typeface="MS PGothic" charset="-128"/>
              </a:rPr>
              <a:t>There are multiple available wound classification systems for assessment of severity.</a:t>
            </a:r>
          </a:p>
          <a:p>
            <a:endParaRPr lang="en-US" altLang="en-US">
              <a:ea typeface="MS PGothic" charset="-128"/>
            </a:endParaRPr>
          </a:p>
        </p:txBody>
      </p:sp>
      <p:sp>
        <p:nvSpPr>
          <p:cNvPr id="29699"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2735AFFB-96B2-7445-AAFB-93A5921B5D6E}" type="slidenum">
              <a:rPr lang="en-US" altLang="en-US" sz="1200">
                <a:latin typeface="Arial" charset="0"/>
              </a:rPr>
              <a:pPr algn="r" eaLnBrk="1" hangingPunct="1"/>
              <a:t>13</a:t>
            </a:fld>
            <a:endParaRPr lang="en-US" altLang="en-US" sz="1200">
              <a:latin typeface="Arial" charset="0"/>
            </a:endParaRPr>
          </a:p>
        </p:txBody>
      </p:sp>
    </p:spTree>
    <p:extLst>
      <p:ext uri="{BB962C8B-B14F-4D97-AF65-F5344CB8AC3E}">
        <p14:creationId xmlns:p14="http://schemas.microsoft.com/office/powerpoint/2010/main" val="113272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ea typeface="MS PGothic" charset="-128"/>
            </a:endParaRPr>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fld id="{1815E84F-4F01-474E-8E02-B56C38C7B67C}" type="slidenum">
              <a:rPr lang="en-US" altLang="en-US" sz="1200"/>
              <a:pPr/>
              <a:t>14</a:t>
            </a:fld>
            <a:endParaRPr lang="en-US" altLang="en-US" sz="1200"/>
          </a:p>
        </p:txBody>
      </p:sp>
    </p:spTree>
    <p:extLst>
      <p:ext uri="{BB962C8B-B14F-4D97-AF65-F5344CB8AC3E}">
        <p14:creationId xmlns:p14="http://schemas.microsoft.com/office/powerpoint/2010/main" val="1102194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ea typeface="MS PGothic" charset="-128"/>
            </a:endParaRPr>
          </a:p>
        </p:txBody>
      </p:sp>
      <p:sp>
        <p:nvSpPr>
          <p:cNvPr id="4813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C16CE298-DF87-224F-B215-A9E43C8A77FA}" type="slidenum">
              <a:rPr lang="en-US" altLang="en-US" sz="1200">
                <a:solidFill>
                  <a:srgbClr val="000000"/>
                </a:solidFill>
              </a:rPr>
              <a:pPr algn="r" eaLnBrk="1" hangingPunct="1"/>
              <a:t>29</a:t>
            </a:fld>
            <a:endParaRPr lang="en-US" altLang="en-US" sz="1200">
              <a:solidFill>
                <a:srgbClr val="000000"/>
              </a:solidFill>
            </a:endParaRPr>
          </a:p>
        </p:txBody>
      </p:sp>
    </p:spTree>
    <p:extLst>
      <p:ext uri="{BB962C8B-B14F-4D97-AF65-F5344CB8AC3E}">
        <p14:creationId xmlns:p14="http://schemas.microsoft.com/office/powerpoint/2010/main" val="390820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fld id="{185ECE50-906B-3A43-8B4E-4F592173E9DF}"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72825573-65A4-4B41-A362-ADD9D8B81743}" type="datetimeFigureOut">
              <a:rPr lang="en-US" altLang="en-US"/>
              <a:pPr/>
              <a:t>10/23/18</a:t>
            </a:fld>
            <a:endParaRPr lang="en-US" altLang="en-US"/>
          </a:p>
        </p:txBody>
      </p:sp>
    </p:spTree>
    <p:extLst>
      <p:ext uri="{BB962C8B-B14F-4D97-AF65-F5344CB8AC3E}">
        <p14:creationId xmlns:p14="http://schemas.microsoft.com/office/powerpoint/2010/main" val="190992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A6B58200-ABEB-E84D-AB65-28E5887566C9}" type="datetimeFigureOut">
              <a:rPr lang="en-US" altLang="en-US"/>
              <a:pPr/>
              <a:t>10/23/18</a:t>
            </a:fld>
            <a:endParaRPr lang="en-US" alt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fld id="{46F9CEFF-DB72-A34A-B6E6-FA7A062EBA5F}" type="slidenum">
              <a:rPr lang="en-US" altLang="en-US"/>
              <a:pPr/>
              <a:t>‹#›</a:t>
            </a:fld>
            <a:endParaRPr lang="en-US" altLang="en-US"/>
          </a:p>
        </p:txBody>
      </p:sp>
    </p:spTree>
    <p:extLst>
      <p:ext uri="{BB962C8B-B14F-4D97-AF65-F5344CB8AC3E}">
        <p14:creationId xmlns:p14="http://schemas.microsoft.com/office/powerpoint/2010/main" val="171476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62A6E452-05D7-DE48-BA18-E0AB2C6ABC29}" type="datetimeFigureOut">
              <a:rPr lang="en-US" altLang="en-US"/>
              <a:pPr/>
              <a:t>10/23/18</a:t>
            </a:fld>
            <a:endParaRPr lang="en-US" alt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fld id="{7991ACD2-3AC5-C341-B0C3-FDAEDE8E9C6B}" type="slidenum">
              <a:rPr lang="en-US" altLang="en-US"/>
              <a:pPr/>
              <a:t>‹#›</a:t>
            </a:fld>
            <a:endParaRPr lang="en-US" altLang="en-US"/>
          </a:p>
        </p:txBody>
      </p:sp>
    </p:spTree>
    <p:extLst>
      <p:ext uri="{BB962C8B-B14F-4D97-AF65-F5344CB8AC3E}">
        <p14:creationId xmlns:p14="http://schemas.microsoft.com/office/powerpoint/2010/main" val="871367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a:t>Click to edit Master subtitle style</a:t>
            </a:r>
            <a:endParaRPr lang="en-US"/>
          </a:p>
        </p:txBody>
      </p:sp>
    </p:spTree>
    <p:extLst>
      <p:ext uri="{BB962C8B-B14F-4D97-AF65-F5344CB8AC3E}">
        <p14:creationId xmlns:p14="http://schemas.microsoft.com/office/powerpoint/2010/main" val="173527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251165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a:t>Click to edit Master text styles</a:t>
            </a:r>
          </a:p>
        </p:txBody>
      </p:sp>
    </p:spTree>
    <p:extLst>
      <p:ext uri="{BB962C8B-B14F-4D97-AF65-F5344CB8AC3E}">
        <p14:creationId xmlns:p14="http://schemas.microsoft.com/office/powerpoint/2010/main" val="230193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45164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7498621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Tree>
    <p:extLst>
      <p:ext uri="{BB962C8B-B14F-4D97-AF65-F5344CB8AC3E}">
        <p14:creationId xmlns:p14="http://schemas.microsoft.com/office/powerpoint/2010/main" val="601276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5632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extLst>
      <p:ext uri="{BB962C8B-B14F-4D97-AF65-F5344CB8AC3E}">
        <p14:creationId xmlns:p14="http://schemas.microsoft.com/office/powerpoint/2010/main" val="1851091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fld id="{BF346C4D-BD09-9641-940F-498B02A09C38}"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4FA77C9D-6220-9146-BBD5-9F8BE87C2E3D}" type="datetimeFigureOut">
              <a:rPr lang="en-US" altLang="en-US"/>
              <a:pPr/>
              <a:t>10/23/18</a:t>
            </a:fld>
            <a:endParaRPr lang="en-US" altLang="en-US"/>
          </a:p>
        </p:txBody>
      </p:sp>
    </p:spTree>
    <p:extLst>
      <p:ext uri="{BB962C8B-B14F-4D97-AF65-F5344CB8AC3E}">
        <p14:creationId xmlns:p14="http://schemas.microsoft.com/office/powerpoint/2010/main" val="16663956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extLst>
      <p:ext uri="{BB962C8B-B14F-4D97-AF65-F5344CB8AC3E}">
        <p14:creationId xmlns:p14="http://schemas.microsoft.com/office/powerpoint/2010/main" val="19453288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308943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520646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27833FA4-B6F4-E74E-B7D4-3EBB72C2EE2E}"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42617214-DBCD-CA41-B894-15C233D89DC6}" type="datetimeFigureOut">
              <a:rPr lang="en-US" altLang="en-US"/>
              <a:pPr/>
              <a:t>10/23/18</a:t>
            </a:fld>
            <a:endParaRPr lang="en-US" altLang="en-US"/>
          </a:p>
        </p:txBody>
      </p:sp>
    </p:spTree>
    <p:extLst>
      <p:ext uri="{BB962C8B-B14F-4D97-AF65-F5344CB8AC3E}">
        <p14:creationId xmlns:p14="http://schemas.microsoft.com/office/powerpoint/2010/main" val="1776995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1"/>
          </p:nvPr>
        </p:nvSpPr>
        <p:spPr/>
        <p:txBody>
          <a:bodyPr/>
          <a:lstStyle>
            <a:lvl1pPr>
              <a:defRPr/>
            </a:lvl1pPr>
          </a:lstStyle>
          <a:p>
            <a:fld id="{03EED557-7930-F440-BE71-C9A4A987838D}" type="slidenum">
              <a:rPr lang="en-US" altLang="en-US"/>
              <a:pPr/>
              <a:t>‹#›</a:t>
            </a:fld>
            <a:endParaRPr lang="en-US" altLang="en-US"/>
          </a:p>
        </p:txBody>
      </p:sp>
      <p:sp>
        <p:nvSpPr>
          <p:cNvPr id="8"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C6E7C4B3-5FDB-9C45-8CE5-37151F7CD122}" type="datetimeFigureOut">
              <a:rPr lang="en-US" altLang="en-US"/>
              <a:pPr/>
              <a:t>10/23/18</a:t>
            </a:fld>
            <a:endParaRPr lang="en-US" altLang="en-US"/>
          </a:p>
        </p:txBody>
      </p:sp>
    </p:spTree>
    <p:extLst>
      <p:ext uri="{BB962C8B-B14F-4D97-AF65-F5344CB8AC3E}">
        <p14:creationId xmlns:p14="http://schemas.microsoft.com/office/powerpoint/2010/main" val="903819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fld id="{FFC8A888-0745-8043-B47D-CDB7A9DC5D4F}" type="slidenum">
              <a:rPr lang="en-US" altLang="en-US"/>
              <a:pPr/>
              <a:t>‹#›</a:t>
            </a:fld>
            <a:endParaRPr lang="en-US" altLang="en-US"/>
          </a:p>
        </p:txBody>
      </p:sp>
      <p:sp>
        <p:nvSpPr>
          <p:cNvPr id="5"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A04C2E61-4472-5644-9914-6450A5D9459B}" type="datetimeFigureOut">
              <a:rPr lang="en-US" altLang="en-US"/>
              <a:pPr/>
              <a:t>10/23/18</a:t>
            </a:fld>
            <a:endParaRPr lang="en-US" altLang="en-US"/>
          </a:p>
        </p:txBody>
      </p:sp>
    </p:spTree>
    <p:extLst>
      <p:ext uri="{BB962C8B-B14F-4D97-AF65-F5344CB8AC3E}">
        <p14:creationId xmlns:p14="http://schemas.microsoft.com/office/powerpoint/2010/main" val="1334249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fld id="{B8232F22-5FBC-CE4A-891F-3218669EBB30}" type="slidenum">
              <a:rPr lang="en-US" altLang="en-US"/>
              <a:pPr/>
              <a:t>‹#›</a:t>
            </a:fld>
            <a:endParaRPr lang="en-US" altLang="en-US"/>
          </a:p>
        </p:txBody>
      </p:sp>
      <p:sp>
        <p:nvSpPr>
          <p:cNvPr id="4"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A1EC55F0-4776-6940-9E3E-BB95236F2DBF}" type="datetimeFigureOut">
              <a:rPr lang="en-US" altLang="en-US"/>
              <a:pPr/>
              <a:t>10/23/18</a:t>
            </a:fld>
            <a:endParaRPr lang="en-US" altLang="en-US"/>
          </a:p>
        </p:txBody>
      </p:sp>
    </p:spTree>
    <p:extLst>
      <p:ext uri="{BB962C8B-B14F-4D97-AF65-F5344CB8AC3E}">
        <p14:creationId xmlns:p14="http://schemas.microsoft.com/office/powerpoint/2010/main" val="699238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11594FE2-8D1C-0B47-A685-986D48AEA1C9}"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9ED896AE-FF07-A249-BBED-2E10C2F9F89D}" type="datetimeFigureOut">
              <a:rPr lang="en-US" altLang="en-US"/>
              <a:pPr/>
              <a:t>10/23/18</a:t>
            </a:fld>
            <a:endParaRPr lang="en-US" altLang="en-US"/>
          </a:p>
        </p:txBody>
      </p:sp>
    </p:spTree>
    <p:extLst>
      <p:ext uri="{BB962C8B-B14F-4D97-AF65-F5344CB8AC3E}">
        <p14:creationId xmlns:p14="http://schemas.microsoft.com/office/powerpoint/2010/main" val="1076835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E26262FB-7F76-6F45-B74C-9AA0DA4D0FFC}" type="datetimeFigureOut">
              <a:rPr lang="en-US" altLang="en-US"/>
              <a:pPr/>
              <a:t>10/23/18</a:t>
            </a:fld>
            <a:endParaRPr lang="en-US" alt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fld id="{8B74D7F0-8AE7-FB4B-9CF2-4E4BDE1F868F}" type="slidenum">
              <a:rPr lang="en-US" altLang="en-US"/>
              <a:pPr/>
              <a:t>‹#›</a:t>
            </a:fld>
            <a:endParaRPr lang="en-US" altLang="en-US"/>
          </a:p>
        </p:txBody>
      </p:sp>
    </p:spTree>
    <p:extLst>
      <p:ext uri="{BB962C8B-B14F-4D97-AF65-F5344CB8AC3E}">
        <p14:creationId xmlns:p14="http://schemas.microsoft.com/office/powerpoint/2010/main" val="1530664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5AAF4B94-25C1-0745-8F84-01651F67F205}" type="datetimeFigureOut">
              <a:rPr lang="en-US" altLang="en-US"/>
              <a:pPr/>
              <a:t>10/23/18</a:t>
            </a:fld>
            <a:endParaRPr lang="en-US" alt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fld id="{A38B0710-EA29-9045-ADC3-1EF71EC200E6}" type="slidenum">
              <a:rPr lang="en-US" altLang="en-US"/>
              <a:pPr/>
              <a:t>‹#›</a:t>
            </a:fld>
            <a:endParaRPr lang="en-US" altLang="en-US"/>
          </a:p>
        </p:txBody>
      </p:sp>
    </p:spTree>
    <p:extLst>
      <p:ext uri="{BB962C8B-B14F-4D97-AF65-F5344CB8AC3E}">
        <p14:creationId xmlns:p14="http://schemas.microsoft.com/office/powerpoint/2010/main" val="117152643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defRPr>
            </a:lvl1pPr>
          </a:lstStyle>
          <a:p>
            <a:fld id="{C297D8C4-8D18-3249-B72D-4CC68462E103}" type="slidenum">
              <a:rPr lang="en-US" altLang="en-US"/>
              <a:pPr/>
              <a:t>‹#›</a:t>
            </a:fld>
            <a:endParaRPr lang="en-US" altLang="en-US"/>
          </a:p>
        </p:txBody>
      </p:sp>
      <p:sp>
        <p:nvSpPr>
          <p:cNvPr id="9" name="Footer Placeholder 8">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eaLnBrk="1" fontAlgn="auto" hangingPunct="1">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a:extLst>
              <a:ext uri="{FF2B5EF4-FFF2-40B4-BE49-F238E27FC236}"/>
            </a:extLst>
          </p:cNvPr>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7" name="TextBox 16"/>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8" name="TextBox 17"/>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anose="020B0600070205080204"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anose="020B0600070205080204"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anose="020B0600070205080204"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anose="020B0600070205080204"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anose="020B0600070205080204"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anose="020B0600070205080204"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anose="020B0600070205080204"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13315"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13317"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37" r:id="rId1"/>
    <p:sldLayoutId id="2147484036" r:id="rId2"/>
    <p:sldLayoutId id="2147484035" r:id="rId3"/>
    <p:sldLayoutId id="2147484034" r:id="rId4"/>
    <p:sldLayoutId id="2147484033" r:id="rId5"/>
    <p:sldLayoutId id="2147484032" r:id="rId6"/>
    <p:sldLayoutId id="2147484031" r:id="rId7"/>
    <p:sldLayoutId id="2147484030" r:id="rId8"/>
    <p:sldLayoutId id="2147484029" r:id="rId9"/>
    <p:sldLayoutId id="2147484028" r:id="rId10"/>
    <p:sldLayoutId id="2147484027"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panose="020B0600070205080204" pitchFamily="34" charset="-128"/>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panose="020B0600070205080204" pitchFamily="34" charset="-128"/>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panose="020B0600070205080204" pitchFamily="34" charset="-128"/>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panose="020B0600070205080204" pitchFamily="34" charset="-128"/>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panose="020B0600070205080204" pitchFamily="34" charset="-128"/>
          <a:cs typeface="MS PGothic"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panose="020B0600070205080204" pitchFamily="34" charset="-128"/>
          <a:cs typeface="MS PGothic" panose="020B0600070205080204" pitchFamily="34" charset="-128"/>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panose="020B0600070205080204"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 Id="rId3"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552450" y="3252788"/>
            <a:ext cx="6421438" cy="814387"/>
          </a:xfrm>
        </p:spPr>
        <p:txBody>
          <a:bodyPr/>
          <a:lstStyle/>
          <a:p>
            <a:r>
              <a:rPr lang="en-US" altLang="en-US" sz="3700">
                <a:latin typeface="Arial" charset="0"/>
                <a:ea typeface="MS PGothic" charset="-128"/>
              </a:rPr>
              <a:t>Foot Care</a:t>
            </a:r>
          </a:p>
        </p:txBody>
      </p:sp>
      <p:sp>
        <p:nvSpPr>
          <p:cNvPr id="16386" name="Content Placeholder 2"/>
          <p:cNvSpPr>
            <a:spLocks noGrp="1"/>
          </p:cNvSpPr>
          <p:nvPr>
            <p:ph type="subTitle" idx="4294967295"/>
          </p:nvPr>
        </p:nvSpPr>
        <p:spPr>
          <a:xfrm>
            <a:off x="573088" y="4365625"/>
            <a:ext cx="8713787" cy="1752600"/>
          </a:xfrm>
        </p:spPr>
        <p:txBody>
          <a:bodyPr/>
          <a:lstStyle/>
          <a:p>
            <a:pPr marL="0" indent="0">
              <a:buFont typeface="Arial" charset="0"/>
              <a:buNone/>
            </a:pPr>
            <a:r>
              <a:rPr lang="en-US" altLang="en-US" sz="2400">
                <a:solidFill>
                  <a:srgbClr val="00B2EB"/>
                </a:solidFill>
                <a:ea typeface="MS PGothic" charset="-128"/>
              </a:rPr>
              <a:t>Chapter 32</a:t>
            </a:r>
          </a:p>
          <a:p>
            <a:pPr marL="0" indent="0">
              <a:buFont typeface="Arial" charset="0"/>
              <a:buNone/>
            </a:pPr>
            <a:r>
              <a:rPr lang="en-CA" altLang="en-US" sz="2400">
                <a:ea typeface="MS PGothic" charset="-128"/>
              </a:rPr>
              <a:t>John M. Embil</a:t>
            </a:r>
            <a:r>
              <a:rPr lang="en-CA" altLang="en-US" sz="2800">
                <a:ea typeface="MS PGothic" charset="-128"/>
              </a:rPr>
              <a:t> </a:t>
            </a:r>
            <a:r>
              <a:rPr lang="en-CA" altLang="en-US" sz="2000">
                <a:ea typeface="MS PGothic" charset="-128"/>
              </a:rPr>
              <a:t>MD FRCPC FACP, </a:t>
            </a:r>
            <a:r>
              <a:rPr lang="en-CA" altLang="en-US" sz="2400">
                <a:ea typeface="MS PGothic" charset="-128"/>
              </a:rPr>
              <a:t>Zaina Albalawi</a:t>
            </a:r>
            <a:r>
              <a:rPr lang="en-CA" altLang="en-US" sz="2800">
                <a:ea typeface="MS PGothic" charset="-128"/>
              </a:rPr>
              <a:t> </a:t>
            </a:r>
            <a:r>
              <a:rPr lang="en-CA" altLang="en-US" sz="2000">
                <a:ea typeface="MS PGothic" charset="-128"/>
              </a:rPr>
              <a:t>MD FRCPC, </a:t>
            </a:r>
            <a:r>
              <a:rPr lang="en-CA" altLang="en-US" sz="2400">
                <a:ea typeface="MS PGothic" charset="-128"/>
              </a:rPr>
              <a:t>Keith Bowering</a:t>
            </a:r>
            <a:r>
              <a:rPr lang="en-CA" altLang="en-US" sz="2800">
                <a:ea typeface="MS PGothic" charset="-128"/>
              </a:rPr>
              <a:t> </a:t>
            </a:r>
            <a:r>
              <a:rPr lang="en-CA" altLang="en-US" sz="2000">
                <a:ea typeface="MS PGothic" charset="-128"/>
              </a:rPr>
              <a:t>MD FRCPC FACP, </a:t>
            </a:r>
            <a:r>
              <a:rPr lang="en-CA" altLang="en-US" sz="2400">
                <a:ea typeface="MS PGothic" charset="-128"/>
              </a:rPr>
              <a:t>Elly Trepman</a:t>
            </a:r>
            <a:r>
              <a:rPr lang="en-CA" altLang="en-US" sz="2800">
                <a:ea typeface="MS PGothic" charset="-128"/>
              </a:rPr>
              <a:t> </a:t>
            </a:r>
            <a:r>
              <a:rPr lang="en-CA" altLang="en-US" sz="2000">
                <a:ea typeface="MS PGothic" charset="-128"/>
              </a:rPr>
              <a:t>MD</a:t>
            </a:r>
          </a:p>
          <a:p>
            <a:pPr marL="0" indent="0" algn="ctr">
              <a:buFont typeface="Arial" charset="0"/>
              <a:buNone/>
            </a:pPr>
            <a:endParaRPr lang="en-CA" altLang="en-US" sz="2800">
              <a:ea typeface="MS PGothic" charset="-128"/>
            </a:endParaRPr>
          </a:p>
        </p:txBody>
      </p:sp>
      <p:sp>
        <p:nvSpPr>
          <p:cNvPr id="16387"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4"/>
          <p:cNvSpPr>
            <a:spLocks noGrp="1"/>
          </p:cNvSpPr>
          <p:nvPr>
            <p:ph type="title" idx="4294967295"/>
          </p:nvPr>
        </p:nvSpPr>
        <p:spPr>
          <a:xfrm>
            <a:off x="0" y="265113"/>
            <a:ext cx="9144000" cy="1031875"/>
          </a:xfrm>
        </p:spPr>
        <p:txBody>
          <a:bodyPr/>
          <a:lstStyle/>
          <a:p>
            <a:pPr algn="ctr"/>
            <a:r>
              <a:rPr lang="en-CA" altLang="en-US" sz="2400">
                <a:ea typeface="MS PGothic" charset="-128"/>
              </a:rPr>
              <a:t>Key Elements of the Lower Extremity Physical Examination</a:t>
            </a:r>
          </a:p>
        </p:txBody>
      </p:sp>
      <p:sp>
        <p:nvSpPr>
          <p:cNvPr id="25602" name="Rectangle 5"/>
          <p:cNvSpPr>
            <a:spLocks noChangeArrowheads="1"/>
          </p:cNvSpPr>
          <p:nvPr/>
        </p:nvSpPr>
        <p:spPr bwMode="auto">
          <a:xfrm>
            <a:off x="-657225" y="1435100"/>
            <a:ext cx="18415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25627" name="Group 27"/>
          <p:cNvGraphicFramePr>
            <a:graphicFrameLocks noGrp="1"/>
          </p:cNvGraphicFramePr>
          <p:nvPr/>
        </p:nvGraphicFramePr>
        <p:xfrm>
          <a:off x="584200" y="1296988"/>
          <a:ext cx="7886700" cy="4572000"/>
        </p:xfrm>
        <a:graphic>
          <a:graphicData uri="http://schemas.openxmlformats.org/drawingml/2006/table">
            <a:tbl>
              <a:tblPr/>
              <a:tblGrid>
                <a:gridCol w="1508125"/>
                <a:gridCol w="6378575"/>
              </a:tblGrid>
              <a:tr h="17462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Calibri" charset="0"/>
                          <a:ea typeface="MS PGothic" charset="-128"/>
                        </a:rPr>
                        <a:t>Element</a:t>
                      </a:r>
                      <a:endParaRPr kumimoji="0" lang="en-US" altLang="en-US" sz="1800" b="0" i="0" u="none" strike="noStrike" cap="none" normalizeH="0" baseline="0">
                        <a:ln>
                          <a:noFill/>
                        </a:ln>
                        <a:solidFill>
                          <a:schemeClr val="tx1"/>
                        </a:solidFill>
                        <a:effectLst/>
                        <a:latin typeface="Open Sans" charset="0"/>
                        <a:ea typeface="MS PGothic"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Calibri" charset="0"/>
                          <a:ea typeface="MS PGothic" charset="-128"/>
                        </a:rPr>
                        <a:t>Parameter</a:t>
                      </a:r>
                      <a:endParaRPr kumimoji="0" lang="en-US" altLang="en-US" sz="1800" b="0" i="0" u="none" strike="noStrike" cap="none" normalizeH="0" baseline="0">
                        <a:ln>
                          <a:noFill/>
                        </a:ln>
                        <a:solidFill>
                          <a:schemeClr val="tx1"/>
                        </a:solidFill>
                        <a:effectLst/>
                        <a:latin typeface="Open Sans" charset="0"/>
                        <a:ea typeface="MS PGothic"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85407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alibri" charset="0"/>
                          <a:ea typeface="MS PGothic" charset="-128"/>
                        </a:rPr>
                        <a:t>Inspection</a:t>
                      </a:r>
                      <a:endParaRPr kumimoji="0" lang="en-US" altLang="en-US" sz="1800" b="0" i="0" u="none" strike="noStrike" cap="none" normalizeH="0" baseline="0">
                        <a:ln>
                          <a:noFill/>
                        </a:ln>
                        <a:solidFill>
                          <a:schemeClr val="tx1"/>
                        </a:solidFill>
                        <a:effectLst/>
                        <a:latin typeface="Open Sans" charset="0"/>
                        <a:ea typeface="MS PGothic"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285750" indent="-285750">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285750" marR="0" lvl="0" indent="-2857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Gait</a:t>
                      </a:r>
                    </a:p>
                    <a:p>
                      <a:pPr marL="285750" marR="0" lvl="0" indent="-2857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Foot morphology (Charcot arthropathy, bony prominences)</a:t>
                      </a:r>
                    </a:p>
                    <a:p>
                      <a:pPr marL="285750" marR="0" lvl="0" indent="-2857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Toe morphology (clawtoe, hammertoe, number of toes)</a:t>
                      </a:r>
                    </a:p>
                    <a:p>
                      <a:pPr marL="285750" marR="0" lvl="0" indent="-2857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Skin: blisters, abrasions, calluses, subkeratotic hematomas</a:t>
                      </a:r>
                    </a:p>
                    <a:p>
                      <a:pPr marL="285750" marR="0" lvl="0" indent="-285750" algn="l" defTabSz="841375" rtl="0" eaLnBrk="0" fontAlgn="base" latinLnBrk="0" hangingPunct="0">
                        <a:lnSpc>
                          <a:spcPct val="100000"/>
                        </a:lnSpc>
                        <a:spcBef>
                          <a:spcPct val="0"/>
                        </a:spcBef>
                        <a:spcAft>
                          <a:spcPct val="0"/>
                        </a:spcAft>
                        <a:buClrTx/>
                        <a:buSzTx/>
                        <a:buFont typeface="Arial" charset="0"/>
                        <a:buNone/>
                        <a:tabLst/>
                      </a:pPr>
                      <a:r>
                        <a:rPr kumimoji="0" lang="en-US" altLang="en-US" sz="1800" b="0" i="0" u="none" strike="noStrike" cap="none" normalizeH="0" baseline="0">
                          <a:ln>
                            <a:noFill/>
                          </a:ln>
                          <a:solidFill>
                            <a:srgbClr val="000000"/>
                          </a:solidFill>
                          <a:effectLst/>
                          <a:latin typeface="Calibri" charset="0"/>
                          <a:ea typeface="MS PGothic" charset="-128"/>
                        </a:rPr>
                        <a:t>      or hemorrhage, ulcers, absence of hair, toe nail problems,     edema, abnormal color</a:t>
                      </a:r>
                    </a:p>
                    <a:p>
                      <a:pPr marL="285750" marR="0" lvl="0" indent="-2857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Status of nails</a:t>
                      </a:r>
                    </a:p>
                    <a:p>
                      <a:pPr marL="285750" marR="0" lvl="0" indent="-2857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Foot hygiene (cleanliness, tinea pedis)  </a:t>
                      </a:r>
                      <a:endParaRPr kumimoji="0" lang="en-US" altLang="en-US" sz="1800" b="0" i="0" u="none" strike="noStrike" cap="none" normalizeH="0" baseline="0">
                        <a:ln>
                          <a:noFill/>
                        </a:ln>
                        <a:solidFill>
                          <a:schemeClr val="tx1"/>
                        </a:solidFill>
                        <a:effectLst/>
                        <a:latin typeface="Open Sans" charset="0"/>
                        <a:ea typeface="MS PGothic"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28892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alibri" charset="0"/>
                          <a:ea typeface="MS PGothic" charset="-128"/>
                        </a:rPr>
                        <a:t>Palpation</a:t>
                      </a:r>
                      <a:endParaRPr kumimoji="0" lang="en-US" altLang="en-US" sz="1800" b="0" i="0" u="none" strike="noStrike" cap="none" normalizeH="0" baseline="0">
                        <a:ln>
                          <a:noFill/>
                        </a:ln>
                        <a:solidFill>
                          <a:schemeClr val="tx1"/>
                        </a:solidFill>
                        <a:effectLst/>
                        <a:latin typeface="Open Sans" charset="0"/>
                        <a:ea typeface="MS PGothic"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285750" indent="-285750">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285750" marR="0" lvl="0" indent="-2857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Pedal pulses</a:t>
                      </a:r>
                    </a:p>
                    <a:p>
                      <a:pPr marL="285750" marR="0" lvl="0" indent="-2857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Temperature (increased or decreased warmth)</a:t>
                      </a:r>
                      <a:endParaRPr kumimoji="0" lang="en-US" altLang="en-US" sz="1800" b="0" i="0" u="none" strike="noStrike" cap="none" normalizeH="0" baseline="0">
                        <a:ln>
                          <a:noFill/>
                        </a:ln>
                        <a:solidFill>
                          <a:schemeClr val="tx1"/>
                        </a:solidFill>
                        <a:effectLst/>
                        <a:latin typeface="Open Sans" charset="0"/>
                        <a:ea typeface="MS PGothic"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7462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alibri" charset="0"/>
                          <a:ea typeface="MS PGothic" charset="-128"/>
                        </a:rPr>
                        <a:t>Protective sensation</a:t>
                      </a:r>
                      <a:endParaRPr kumimoji="0" lang="en-US" altLang="en-US" sz="1800" b="0" i="0" u="none" strike="noStrike" cap="none" normalizeH="0" baseline="0">
                        <a:ln>
                          <a:noFill/>
                        </a:ln>
                        <a:solidFill>
                          <a:schemeClr val="tx1"/>
                        </a:solidFill>
                        <a:effectLst/>
                        <a:latin typeface="Open Sans" charset="0"/>
                        <a:ea typeface="MS PGothic"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285750" indent="-285750">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285750" marR="0" lvl="0" indent="-2857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Sensation to 10 gram monofilament</a:t>
                      </a:r>
                      <a:endParaRPr kumimoji="0" lang="en-US" altLang="en-US" sz="1800" b="0" i="0" u="none" strike="noStrike" cap="none" normalizeH="0" baseline="0">
                        <a:ln>
                          <a:noFill/>
                        </a:ln>
                        <a:solidFill>
                          <a:schemeClr val="tx1"/>
                        </a:solidFill>
                        <a:effectLst/>
                        <a:latin typeface="Open Sans" charset="0"/>
                        <a:ea typeface="MS PGothic"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28892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alibri" charset="0"/>
                          <a:ea typeface="MS PGothic" charset="-128"/>
                        </a:rPr>
                        <a:t>Footwear</a:t>
                      </a:r>
                      <a:endParaRPr kumimoji="0" lang="en-US" altLang="en-US" sz="1800" b="0" i="0" u="none" strike="noStrike" cap="none" normalizeH="0" baseline="0">
                        <a:ln>
                          <a:noFill/>
                        </a:ln>
                        <a:solidFill>
                          <a:schemeClr val="tx1"/>
                        </a:solidFill>
                        <a:effectLst/>
                        <a:latin typeface="Open Sans" charset="0"/>
                        <a:ea typeface="MS PGothic"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285750" indent="-285750">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285750" marR="0" lvl="0" indent="-2857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Exterior: signs of wear, penetrating objects</a:t>
                      </a:r>
                    </a:p>
                    <a:p>
                      <a:pPr marL="285750" marR="0" lvl="0" indent="-2857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Interior: signs of wear, orthotics, foreign bodies</a:t>
                      </a:r>
                      <a:endParaRPr kumimoji="0" lang="en-US" altLang="en-US" sz="1800" b="0" i="0" u="none" strike="noStrike" cap="none" normalizeH="0" baseline="0">
                        <a:ln>
                          <a:noFill/>
                        </a:ln>
                        <a:solidFill>
                          <a:schemeClr val="tx1"/>
                        </a:solidFill>
                        <a:effectLst/>
                        <a:latin typeface="Open Sans" charset="0"/>
                        <a:ea typeface="MS PGothic"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25623" name="Rectangle 68"/>
          <p:cNvSpPr>
            <a:spLocks noChangeArrowheads="1"/>
          </p:cNvSpPr>
          <p:nvPr/>
        </p:nvSpPr>
        <p:spPr bwMode="auto">
          <a:xfrm>
            <a:off x="-657225" y="4951413"/>
            <a:ext cx="18415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800"/>
              <a:t/>
            </a:r>
            <a:br>
              <a:rPr lang="en-US" altLang="en-US" sz="800"/>
            </a:br>
            <a:endParaRPr lang="en-US" altLang="en-US" sz="1700"/>
          </a:p>
        </p:txBody>
      </p:sp>
      <p:sp>
        <p:nvSpPr>
          <p:cNvPr id="25624" name="Text Box 79"/>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extLst>
          </p:cNvPr>
          <p:cNvSpPr/>
          <p:nvPr/>
        </p:nvSpPr>
        <p:spPr>
          <a:xfrm>
            <a:off x="0" y="6080125"/>
            <a:ext cx="9144000" cy="777875"/>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pic>
        <p:nvPicPr>
          <p:cNvPr id="26626" name="Picture 5"/>
          <p:cNvPicPr>
            <a:picLocks noChangeAspect="1" noChangeArrowheads="1"/>
          </p:cNvPicPr>
          <p:nvPr/>
        </p:nvPicPr>
        <p:blipFill>
          <a:blip r:embed="rId2">
            <a:extLst>
              <a:ext uri="{28A0092B-C50C-407E-A947-70E740481C1C}">
                <a14:useLocalDpi xmlns:a14="http://schemas.microsoft.com/office/drawing/2010/main" val="0"/>
              </a:ext>
            </a:extLst>
          </a:blip>
          <a:srcRect b="10649"/>
          <a:stretch>
            <a:fillRect/>
          </a:stretch>
        </p:blipFill>
        <p:spPr bwMode="auto">
          <a:xfrm>
            <a:off x="254000" y="1698625"/>
            <a:ext cx="514350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itle 4"/>
          <p:cNvSpPr>
            <a:spLocks noGrp="1"/>
          </p:cNvSpPr>
          <p:nvPr>
            <p:ph type="title" idx="4294967295"/>
          </p:nvPr>
        </p:nvSpPr>
        <p:spPr>
          <a:xfrm>
            <a:off x="350838" y="336550"/>
            <a:ext cx="8186737" cy="1143000"/>
          </a:xfrm>
        </p:spPr>
        <p:txBody>
          <a:bodyPr/>
          <a:lstStyle/>
          <a:p>
            <a:r>
              <a:rPr lang="en-US" altLang="en-US" sz="2800">
                <a:ea typeface="MS PGothic" charset="-128"/>
              </a:rPr>
              <a:t>Screening for Protective Sensation Using The 10 gram Monofilament</a:t>
            </a:r>
          </a:p>
        </p:txBody>
      </p:sp>
      <p:sp>
        <p:nvSpPr>
          <p:cNvPr id="26628" name="TextBox 1"/>
          <p:cNvSpPr txBox="1">
            <a:spLocks noChangeArrowheads="1"/>
          </p:cNvSpPr>
          <p:nvPr/>
        </p:nvSpPr>
        <p:spPr bwMode="auto">
          <a:xfrm>
            <a:off x="0" y="6162675"/>
            <a:ext cx="91440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nSpc>
                <a:spcPct val="90000"/>
              </a:lnSpc>
              <a:spcBef>
                <a:spcPts val="925"/>
              </a:spcBef>
              <a:buFont typeface="Arial" charset="0"/>
              <a:buNone/>
            </a:pPr>
            <a:r>
              <a:rPr lang="en-CA" altLang="en-US" sz="1400">
                <a:latin typeface="Open Sans" charset="0"/>
              </a:rPr>
              <a:t>Modified from: Schaper NC, Van Netten JJ, Apelqvist J, Lipsky BA, Bakker K; International Working Group on the Diabetic Foot. Prevention and management of foot problems in diabetes: A Summary Guidance for Daily Practice 2015, based on IWGDF Guidance Documents. Diabetes Metab Res Rev 2016;32 Suppl 1:7-15</a:t>
            </a:r>
          </a:p>
        </p:txBody>
      </p:sp>
      <p:sp>
        <p:nvSpPr>
          <p:cNvPr id="2" name="TextBox 1">
            <a:extLst>
              <a:ext uri="{FF2B5EF4-FFF2-40B4-BE49-F238E27FC236}"/>
            </a:extLst>
          </p:cNvPr>
          <p:cNvSpPr txBox="1"/>
          <p:nvPr/>
        </p:nvSpPr>
        <p:spPr>
          <a:xfrm>
            <a:off x="5262563" y="1350963"/>
            <a:ext cx="3846512" cy="4092575"/>
          </a:xfrm>
          <a:prstGeom prst="rect">
            <a:avLst/>
          </a:prstGeom>
          <a:noFill/>
        </p:spPr>
        <p:txBody>
          <a:bodyPr>
            <a:spAutoFit/>
          </a:bodyPr>
          <a:lstStyle/>
          <a:p>
            <a:pPr>
              <a:defRPr/>
            </a:pPr>
            <a:r>
              <a:rPr lang="en-CA" sz="2000" b="1" dirty="0">
                <a:latin typeface="Calibri" panose="020F0502020204030204" pitchFamily="34" charset="0"/>
                <a:ea typeface="MS PGothic" panose="020B0600070205080204" pitchFamily="34" charset="-128"/>
              </a:rPr>
              <a:t>How to perform the sensory examination: </a:t>
            </a:r>
          </a:p>
          <a:p>
            <a:pPr marL="342900" indent="-342900">
              <a:buFont typeface="Arial" panose="020B0604020202020204" pitchFamily="34" charset="0"/>
              <a:buChar char="•"/>
              <a:defRPr/>
            </a:pPr>
            <a:r>
              <a:rPr lang="en-CA" sz="2000" dirty="0">
                <a:latin typeface="Calibri" panose="020F0502020204030204" pitchFamily="34" charset="0"/>
                <a:ea typeface="MS PGothic" panose="020B0600070205080204" pitchFamily="34" charset="-128"/>
              </a:rPr>
              <a:t>Conduct in a quiet and relaxed setting. </a:t>
            </a:r>
          </a:p>
          <a:p>
            <a:pPr marL="342900" indent="-342900">
              <a:buFont typeface="Arial" panose="020B0604020202020204" pitchFamily="34" charset="0"/>
              <a:buChar char="•"/>
              <a:defRPr/>
            </a:pPr>
            <a:r>
              <a:rPr lang="en-CA" sz="2000" dirty="0">
                <a:latin typeface="Calibri" panose="020F0502020204030204" pitchFamily="34" charset="0"/>
                <a:ea typeface="MS PGothic" panose="020B0600070205080204" pitchFamily="34" charset="-128"/>
              </a:rPr>
              <a:t>Begin by applying the monofilament to the hands, elbow or forehead so that patient what to expect.</a:t>
            </a:r>
          </a:p>
          <a:p>
            <a:pPr marL="342900" indent="-342900">
              <a:buFont typeface="Arial" panose="020B0604020202020204" pitchFamily="34" charset="0"/>
              <a:buChar char="•"/>
              <a:defRPr/>
            </a:pPr>
            <a:r>
              <a:rPr lang="en-CA" sz="2000" dirty="0">
                <a:latin typeface="Calibri" panose="020F0502020204030204" pitchFamily="34" charset="0"/>
                <a:ea typeface="MS PGothic" panose="020B0600070205080204" pitchFamily="34" charset="-128"/>
              </a:rPr>
              <a:t>Ensure that the patient can not see whether or where the monofilament is being applied.</a:t>
            </a:r>
          </a:p>
          <a:p>
            <a:pPr marL="342900" indent="-342900">
              <a:buFont typeface="Arial" panose="020B0604020202020204" pitchFamily="34" charset="0"/>
              <a:buChar char="•"/>
              <a:defRPr/>
            </a:pPr>
            <a:r>
              <a:rPr lang="en-CA" sz="2000" dirty="0">
                <a:latin typeface="Calibri" panose="020F0502020204030204" pitchFamily="34" charset="0"/>
                <a:ea typeface="MS PGothic" panose="020B0600070205080204" pitchFamily="34" charset="-128"/>
              </a:rPr>
              <a:t>Test the three sites on both feet shown in the figure.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extLst>
          </p:cNvPr>
          <p:cNvSpPr/>
          <p:nvPr/>
        </p:nvSpPr>
        <p:spPr>
          <a:xfrm>
            <a:off x="0" y="6080125"/>
            <a:ext cx="9144000" cy="777875"/>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7650" name="Title 4"/>
          <p:cNvSpPr>
            <a:spLocks noGrp="1"/>
          </p:cNvSpPr>
          <p:nvPr>
            <p:ph type="title" idx="4294967295"/>
          </p:nvPr>
        </p:nvSpPr>
        <p:spPr>
          <a:xfrm>
            <a:off x="528638" y="204788"/>
            <a:ext cx="8086725" cy="1143000"/>
          </a:xfrm>
        </p:spPr>
        <p:txBody>
          <a:bodyPr/>
          <a:lstStyle/>
          <a:p>
            <a:r>
              <a:rPr lang="en-US" altLang="en-US" sz="2800">
                <a:ea typeface="MS PGothic" charset="-128"/>
              </a:rPr>
              <a:t>Screening for Protective Sensation Using The 10 gram Monofilament</a:t>
            </a:r>
          </a:p>
        </p:txBody>
      </p:sp>
      <p:sp>
        <p:nvSpPr>
          <p:cNvPr id="27651" name="TextBox 1"/>
          <p:cNvSpPr txBox="1">
            <a:spLocks noChangeArrowheads="1"/>
          </p:cNvSpPr>
          <p:nvPr/>
        </p:nvSpPr>
        <p:spPr bwMode="auto">
          <a:xfrm>
            <a:off x="0" y="6184900"/>
            <a:ext cx="91440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nSpc>
                <a:spcPct val="90000"/>
              </a:lnSpc>
              <a:spcBef>
                <a:spcPts val="925"/>
              </a:spcBef>
              <a:buFont typeface="Arial" charset="0"/>
              <a:buNone/>
            </a:pPr>
            <a:r>
              <a:rPr lang="en-CA" altLang="en-US" sz="1400">
                <a:latin typeface="Open Sans" charset="0"/>
              </a:rPr>
              <a:t>Modified from: Schaper NC, Van Netten JJ, Apelqvist J, Lipsky BA, Bakker K; International Working Group on the Diabetic Foot. Prevention and management of foot problems in diabetes: A Summary Guidance for Daily Practice 2015, based on IWGDF Guidance Documents. Diabetes Metab Res Rev 2016;32 Suppl 1:7-15</a:t>
            </a:r>
          </a:p>
        </p:txBody>
      </p:sp>
      <p:grpSp>
        <p:nvGrpSpPr>
          <p:cNvPr id="27652" name="Group 1"/>
          <p:cNvGrpSpPr>
            <a:grpSpLocks/>
          </p:cNvGrpSpPr>
          <p:nvPr/>
        </p:nvGrpSpPr>
        <p:grpSpPr bwMode="auto">
          <a:xfrm>
            <a:off x="444500" y="1368425"/>
            <a:ext cx="3019425" cy="2720975"/>
            <a:chOff x="-599058" y="1367909"/>
            <a:chExt cx="3019425" cy="2720975"/>
          </a:xfrm>
        </p:grpSpPr>
        <p:pic>
          <p:nvPicPr>
            <p:cNvPr id="27660" name="Picture 4"/>
            <p:cNvPicPr>
              <a:picLocks noChangeAspect="1" noChangeArrowheads="1"/>
            </p:cNvPicPr>
            <p:nvPr/>
          </p:nvPicPr>
          <p:blipFill>
            <a:blip r:embed="rId2">
              <a:extLst>
                <a:ext uri="{28A0092B-C50C-407E-A947-70E740481C1C}">
                  <a14:useLocalDpi xmlns:a14="http://schemas.microsoft.com/office/drawing/2010/main" val="0"/>
                </a:ext>
              </a:extLst>
            </a:blip>
            <a:srcRect l="7350" t="1898" r="14763" b="56264"/>
            <a:stretch>
              <a:fillRect/>
            </a:stretch>
          </p:blipFill>
          <p:spPr bwMode="auto">
            <a:xfrm>
              <a:off x="-599058" y="1367909"/>
              <a:ext cx="3019425"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1" name="TextBox 1"/>
            <p:cNvSpPr txBox="1">
              <a:spLocks noChangeArrowheads="1"/>
            </p:cNvSpPr>
            <p:nvPr/>
          </p:nvSpPr>
          <p:spPr bwMode="auto">
            <a:xfrm>
              <a:off x="-334963" y="1443829"/>
              <a:ext cx="363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CA" altLang="en-US"/>
                <a:t>A</a:t>
              </a:r>
            </a:p>
          </p:txBody>
        </p:sp>
      </p:grpSp>
      <p:grpSp>
        <p:nvGrpSpPr>
          <p:cNvPr id="27653" name="Group 3"/>
          <p:cNvGrpSpPr>
            <a:grpSpLocks/>
          </p:cNvGrpSpPr>
          <p:nvPr/>
        </p:nvGrpSpPr>
        <p:grpSpPr bwMode="auto">
          <a:xfrm>
            <a:off x="4757738" y="1301750"/>
            <a:ext cx="3314700" cy="2693988"/>
            <a:chOff x="3625850" y="1301750"/>
            <a:chExt cx="3314700" cy="2693988"/>
          </a:xfrm>
        </p:grpSpPr>
        <p:pic>
          <p:nvPicPr>
            <p:cNvPr id="27658" name="Picture 4"/>
            <p:cNvPicPr>
              <a:picLocks noChangeAspect="1" noChangeArrowheads="1"/>
            </p:cNvPicPr>
            <p:nvPr/>
          </p:nvPicPr>
          <p:blipFill>
            <a:blip r:embed="rId2">
              <a:extLst>
                <a:ext uri="{28A0092B-C50C-407E-A947-70E740481C1C}">
                  <a14:useLocalDpi xmlns:a14="http://schemas.microsoft.com/office/drawing/2010/main" val="0"/>
                </a:ext>
              </a:extLst>
            </a:blip>
            <a:srcRect l="7655" t="50975" r="9822" b="9032"/>
            <a:stretch>
              <a:fillRect/>
            </a:stretch>
          </p:blipFill>
          <p:spPr bwMode="auto">
            <a:xfrm>
              <a:off x="3625850" y="1301750"/>
              <a:ext cx="3314700" cy="269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9" name="TextBox 3"/>
            <p:cNvSpPr txBox="1">
              <a:spLocks noChangeArrowheads="1"/>
            </p:cNvSpPr>
            <p:nvPr/>
          </p:nvSpPr>
          <p:spPr bwMode="auto">
            <a:xfrm>
              <a:off x="3954463" y="1325563"/>
              <a:ext cx="3508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CA" altLang="en-US"/>
                <a:t>B</a:t>
              </a:r>
            </a:p>
          </p:txBody>
        </p:sp>
      </p:grpSp>
      <p:sp>
        <p:nvSpPr>
          <p:cNvPr id="27654" name="TextBox 4"/>
          <p:cNvSpPr txBox="1">
            <a:spLocks noChangeArrowheads="1"/>
          </p:cNvSpPr>
          <p:nvPr/>
        </p:nvSpPr>
        <p:spPr bwMode="auto">
          <a:xfrm>
            <a:off x="434975" y="4721225"/>
            <a:ext cx="8475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endParaRPr lang="en-CA" altLang="en-US"/>
          </a:p>
        </p:txBody>
      </p:sp>
      <p:sp>
        <p:nvSpPr>
          <p:cNvPr id="27655" name="TextBox 5"/>
          <p:cNvSpPr txBox="1">
            <a:spLocks noChangeArrowheads="1"/>
          </p:cNvSpPr>
          <p:nvPr/>
        </p:nvSpPr>
        <p:spPr bwMode="auto">
          <a:xfrm>
            <a:off x="233363" y="3959225"/>
            <a:ext cx="877252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265113" indent="-265113">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CA" altLang="en-US" sz="2000" b="1"/>
              <a:t>How to Apply the monofilament:</a:t>
            </a:r>
          </a:p>
          <a:p>
            <a:pPr lvl="1">
              <a:buFont typeface="Arial" charset="0"/>
              <a:buChar char="•"/>
            </a:pPr>
            <a:r>
              <a:rPr lang="en-CA" altLang="en-US" sz="2000"/>
              <a:t>Repeat the application twice at the same site, but alternate the application with at least one ‘mock’ application in which no filament is applied (total three questions per site). </a:t>
            </a:r>
          </a:p>
          <a:p>
            <a:pPr lvl="1">
              <a:buFont typeface="Arial" charset="0"/>
              <a:buChar char="•"/>
            </a:pPr>
            <a:r>
              <a:rPr lang="en-CA" altLang="en-US" sz="2000"/>
              <a:t>Protective sensation is present at each site if the patient correctly answers two out of three applications. Incorrect answers – the patient is then considered to lack protective sensation and is at risk of foot ulceration.</a:t>
            </a:r>
          </a:p>
          <a:p>
            <a:pPr>
              <a:buFont typeface="Arial" charset="0"/>
              <a:buChar char="•"/>
            </a:pPr>
            <a:endParaRPr lang="en-CA" altLang="en-US" sz="2000"/>
          </a:p>
          <a:p>
            <a:pPr>
              <a:buFont typeface="Arial" charset="0"/>
              <a:buChar char="•"/>
            </a:pPr>
            <a:endParaRPr lang="en-CA" altLang="en-US" sz="2000"/>
          </a:p>
        </p:txBody>
      </p:sp>
      <p:sp>
        <p:nvSpPr>
          <p:cNvPr id="27656" name="TextBox 1"/>
          <p:cNvSpPr txBox="1">
            <a:spLocks noChangeArrowheads="1"/>
          </p:cNvSpPr>
          <p:nvPr/>
        </p:nvSpPr>
        <p:spPr bwMode="auto">
          <a:xfrm>
            <a:off x="1709738" y="1443038"/>
            <a:ext cx="32131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CA" altLang="en-US" sz="1600"/>
              <a:t>Apply the monofilament perpendicular to the skin surface</a:t>
            </a:r>
          </a:p>
        </p:txBody>
      </p:sp>
      <p:sp>
        <p:nvSpPr>
          <p:cNvPr id="27657" name="TextBox 3"/>
          <p:cNvSpPr txBox="1">
            <a:spLocks noChangeArrowheads="1"/>
          </p:cNvSpPr>
          <p:nvPr/>
        </p:nvSpPr>
        <p:spPr bwMode="auto">
          <a:xfrm>
            <a:off x="6100763" y="1347788"/>
            <a:ext cx="308451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CA" altLang="en-US" sz="1600"/>
              <a:t>Apply sufficient force to cause the filament to bend or buckle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idx="4294967295"/>
          </p:nvPr>
        </p:nvSpPr>
        <p:spPr>
          <a:xfrm>
            <a:off x="687388" y="395288"/>
            <a:ext cx="7775575" cy="1144587"/>
          </a:xfrm>
        </p:spPr>
        <p:txBody>
          <a:bodyPr/>
          <a:lstStyle/>
          <a:p>
            <a:r>
              <a:rPr lang="en-US" altLang="en-US">
                <a:ea typeface="MS PGothic" charset="-128"/>
              </a:rPr>
              <a:t>Who is at High Risk of Developing a Foot Ulcer?</a:t>
            </a:r>
          </a:p>
        </p:txBody>
      </p:sp>
      <p:sp>
        <p:nvSpPr>
          <p:cNvPr id="28674" name="Content Placeholder 2"/>
          <p:cNvSpPr>
            <a:spLocks noGrp="1"/>
          </p:cNvSpPr>
          <p:nvPr>
            <p:ph idx="4294967295"/>
          </p:nvPr>
        </p:nvSpPr>
        <p:spPr>
          <a:xfrm>
            <a:off x="990600" y="1601788"/>
            <a:ext cx="7775575" cy="4114800"/>
          </a:xfrm>
        </p:spPr>
        <p:txBody>
          <a:bodyPr/>
          <a:lstStyle/>
          <a:p>
            <a:pPr>
              <a:lnSpc>
                <a:spcPct val="110000"/>
              </a:lnSpc>
            </a:pPr>
            <a:r>
              <a:rPr lang="en-US" altLang="en-US" sz="2400" b="0">
                <a:ea typeface="MS PGothic" charset="-128"/>
              </a:rPr>
              <a:t>Peripheral neuropathy</a:t>
            </a:r>
          </a:p>
          <a:p>
            <a:pPr lvl="1">
              <a:lnSpc>
                <a:spcPct val="110000"/>
              </a:lnSpc>
            </a:pPr>
            <a:r>
              <a:rPr lang="en-US" altLang="en-US" sz="2400">
                <a:latin typeface="Open Sans" charset="0"/>
                <a:ea typeface="MS PGothic" charset="-128"/>
              </a:rPr>
              <a:t>Loss of protective sensation using 10 gram monofilament</a:t>
            </a:r>
          </a:p>
          <a:p>
            <a:pPr>
              <a:lnSpc>
                <a:spcPct val="110000"/>
              </a:lnSpc>
            </a:pPr>
            <a:r>
              <a:rPr lang="en-US" altLang="en-US" sz="2400" b="0">
                <a:ea typeface="MS PGothic" charset="-128"/>
              </a:rPr>
              <a:t>Previous ulceration or amputation</a:t>
            </a:r>
          </a:p>
          <a:p>
            <a:pPr>
              <a:lnSpc>
                <a:spcPct val="110000"/>
              </a:lnSpc>
            </a:pPr>
            <a:r>
              <a:rPr lang="en-US" altLang="en-US" sz="2400" b="0">
                <a:ea typeface="MS PGothic" charset="-128"/>
              </a:rPr>
              <a:t>Structural deformity or limited joint mobility</a:t>
            </a:r>
          </a:p>
          <a:p>
            <a:pPr>
              <a:lnSpc>
                <a:spcPct val="110000"/>
              </a:lnSpc>
            </a:pPr>
            <a:r>
              <a:rPr lang="en-US" altLang="en-US" sz="2400" b="0">
                <a:ea typeface="MS PGothic" charset="-128"/>
              </a:rPr>
              <a:t>Peripheral arterial disease</a:t>
            </a:r>
          </a:p>
          <a:p>
            <a:pPr>
              <a:lnSpc>
                <a:spcPct val="110000"/>
              </a:lnSpc>
            </a:pPr>
            <a:r>
              <a:rPr lang="en-US" altLang="en-US" sz="2400" b="0">
                <a:ea typeface="MS PGothic" charset="-128"/>
              </a:rPr>
              <a:t>Microvascular complications</a:t>
            </a:r>
          </a:p>
          <a:p>
            <a:pPr>
              <a:lnSpc>
                <a:spcPct val="110000"/>
              </a:lnSpc>
            </a:pPr>
            <a:r>
              <a:rPr lang="en-US" altLang="en-US" sz="2400" b="0">
                <a:ea typeface="MS PGothic" charset="-128"/>
              </a:rPr>
              <a:t>Elevated A1C</a:t>
            </a:r>
          </a:p>
          <a:p>
            <a:pPr>
              <a:lnSpc>
                <a:spcPct val="110000"/>
              </a:lnSpc>
            </a:pPr>
            <a:r>
              <a:rPr lang="en-US" altLang="en-US" sz="2400" b="0">
                <a:ea typeface="MS PGothic" charset="-128"/>
              </a:rPr>
              <a:t>Onychgryphosis</a:t>
            </a:r>
          </a:p>
        </p:txBody>
      </p:sp>
      <p:sp>
        <p:nvSpPr>
          <p:cNvPr id="28675" name="Text Box 5"/>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txBox="1">
            <a:spLocks/>
          </p:cNvSpPr>
          <p:nvPr/>
        </p:nvSpPr>
        <p:spPr bwMode="auto">
          <a:xfrm>
            <a:off x="727075" y="465138"/>
            <a:ext cx="77771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200" b="1">
                <a:solidFill>
                  <a:srgbClr val="1E3268"/>
                </a:solidFill>
                <a:latin typeface="Arial" charset="0"/>
              </a:rPr>
              <a:t>When Should a Foot Exam be Performed?</a:t>
            </a:r>
          </a:p>
        </p:txBody>
      </p:sp>
      <p:sp>
        <p:nvSpPr>
          <p:cNvPr id="30722" name="Text Box 22"/>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graphicFrame>
        <p:nvGraphicFramePr>
          <p:cNvPr id="2" name="Table 1"/>
          <p:cNvGraphicFramePr>
            <a:graphicFrameLocks noGrp="1"/>
          </p:cNvGraphicFramePr>
          <p:nvPr/>
        </p:nvGraphicFramePr>
        <p:xfrm>
          <a:off x="569913" y="1595438"/>
          <a:ext cx="8169275" cy="4465637"/>
        </p:xfrm>
        <a:graphic>
          <a:graphicData uri="http://schemas.openxmlformats.org/drawingml/2006/table">
            <a:tbl>
              <a:tblPr/>
              <a:tblGrid>
                <a:gridCol w="8169275"/>
              </a:tblGrid>
              <a:tr h="143827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endParaRPr kumimoji="0" lang="en-CA" altLang="en-US" sz="1700" b="1" i="0" u="none" strike="noStrike" cap="none" normalizeH="0" baseline="0">
                        <a:ln>
                          <a:noFill/>
                        </a:ln>
                        <a:solidFill>
                          <a:srgbClr val="FFFFFF"/>
                        </a:solidFill>
                        <a:effectLst/>
                        <a:latin typeface="Calibri" charset="0"/>
                        <a:ea typeface="MS PGothic" charset="-128"/>
                      </a:endParaRPr>
                    </a:p>
                  </a:txBody>
                  <a:tcPr marL="91429" marR="9142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3827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endParaRPr kumimoji="0" lang="en-CA" altLang="en-US" sz="1700" b="0" i="0" u="none" strike="noStrike" cap="none" normalizeH="0" baseline="0">
                        <a:ln>
                          <a:noFill/>
                        </a:ln>
                        <a:solidFill>
                          <a:srgbClr val="000000"/>
                        </a:solidFill>
                        <a:effectLst/>
                        <a:latin typeface="Calibri" charset="0"/>
                        <a:ea typeface="MS PGothic" charset="-128"/>
                      </a:endParaRPr>
                    </a:p>
                  </a:txBody>
                  <a:tcPr marL="91429" marR="9142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908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endParaRPr kumimoji="0" lang="en-CA" altLang="en-US" sz="1700" b="0" i="0" u="none" strike="noStrike" cap="none" normalizeH="0" baseline="0">
                        <a:ln>
                          <a:noFill/>
                        </a:ln>
                        <a:solidFill>
                          <a:srgbClr val="000000"/>
                        </a:solidFill>
                        <a:effectLst/>
                        <a:latin typeface="Calibri" charset="0"/>
                        <a:ea typeface="MS PGothic" charset="-128"/>
                      </a:endParaRPr>
                    </a:p>
                  </a:txBody>
                  <a:tcPr marL="91429" marR="9142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0733" name="TextBox 11"/>
          <p:cNvSpPr txBox="1">
            <a:spLocks noChangeArrowheads="1"/>
          </p:cNvSpPr>
          <p:nvPr/>
        </p:nvSpPr>
        <p:spPr bwMode="auto">
          <a:xfrm>
            <a:off x="1395413" y="2185988"/>
            <a:ext cx="24685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a:latin typeface="Open Sans" charset="0"/>
              </a:rPr>
              <a:t>Low Risk</a:t>
            </a:r>
          </a:p>
        </p:txBody>
      </p:sp>
      <p:sp>
        <p:nvSpPr>
          <p:cNvPr id="30734" name="Rectangle 12"/>
          <p:cNvSpPr>
            <a:spLocks noChangeArrowheads="1"/>
          </p:cNvSpPr>
          <p:nvPr/>
        </p:nvSpPr>
        <p:spPr bwMode="auto">
          <a:xfrm>
            <a:off x="5006975" y="2151063"/>
            <a:ext cx="4033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buFont typeface="Arial" charset="0"/>
              <a:buChar char="•"/>
            </a:pPr>
            <a:r>
              <a:rPr lang="en-US" altLang="en-US">
                <a:latin typeface="Open Sans" charset="0"/>
              </a:rPr>
              <a:t>Annually</a:t>
            </a:r>
          </a:p>
        </p:txBody>
      </p:sp>
      <p:sp>
        <p:nvSpPr>
          <p:cNvPr id="20" name="Down Arrow 14">
            <a:extLst>
              <a:ext uri="{FF2B5EF4-FFF2-40B4-BE49-F238E27FC236}"/>
            </a:extLst>
          </p:cNvPr>
          <p:cNvSpPr/>
          <p:nvPr/>
        </p:nvSpPr>
        <p:spPr>
          <a:xfrm rot="16200000">
            <a:off x="3629997" y="1877298"/>
            <a:ext cx="803467" cy="1134027"/>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CA">
              <a:latin typeface="Open Sans"/>
              <a:cs typeface="Open Sans"/>
            </a:endParaRPr>
          </a:p>
        </p:txBody>
      </p:sp>
      <p:sp>
        <p:nvSpPr>
          <p:cNvPr id="30738" name="TextBox 7"/>
          <p:cNvSpPr txBox="1">
            <a:spLocks noChangeArrowheads="1"/>
          </p:cNvSpPr>
          <p:nvPr/>
        </p:nvSpPr>
        <p:spPr bwMode="auto">
          <a:xfrm>
            <a:off x="1395413" y="3230563"/>
            <a:ext cx="18367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a:latin typeface="Open Sans" charset="0"/>
              </a:rPr>
              <a:t>High risk for ulcer</a:t>
            </a:r>
          </a:p>
        </p:txBody>
      </p:sp>
      <p:sp>
        <p:nvSpPr>
          <p:cNvPr id="30739" name="Rectangle 9"/>
          <p:cNvSpPr>
            <a:spLocks noChangeArrowheads="1"/>
          </p:cNvSpPr>
          <p:nvPr/>
        </p:nvSpPr>
        <p:spPr bwMode="auto">
          <a:xfrm>
            <a:off x="4978400" y="3252788"/>
            <a:ext cx="40354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buFont typeface="Arial" charset="0"/>
              <a:buChar char="•"/>
            </a:pPr>
            <a:r>
              <a:rPr lang="en-US" altLang="en-US">
                <a:latin typeface="Open Sans" charset="0"/>
              </a:rPr>
              <a:t>More frequent</a:t>
            </a:r>
          </a:p>
          <a:p>
            <a:pPr eaLnBrk="1" hangingPunct="1"/>
            <a:r>
              <a:rPr lang="en-US" altLang="en-US" sz="2000" i="1">
                <a:latin typeface="Open Sans" charset="0"/>
              </a:rPr>
              <a:t>	e.g. </a:t>
            </a:r>
            <a:r>
              <a:rPr lang="en-US" altLang="en-US" sz="2000">
                <a:latin typeface="Open Sans" charset="0"/>
              </a:rPr>
              <a:t> Every 3-6 months</a:t>
            </a:r>
            <a:endParaRPr lang="en-US" altLang="en-US" sz="2000" i="1">
              <a:latin typeface="Open Sans" charset="0"/>
            </a:endParaRPr>
          </a:p>
        </p:txBody>
      </p:sp>
      <p:sp>
        <p:nvSpPr>
          <p:cNvPr id="23" name="Down Arrow 16">
            <a:extLst>
              <a:ext uri="{FF2B5EF4-FFF2-40B4-BE49-F238E27FC236}"/>
            </a:extLst>
          </p:cNvPr>
          <p:cNvSpPr/>
          <p:nvPr/>
        </p:nvSpPr>
        <p:spPr>
          <a:xfrm rot="16200000">
            <a:off x="3656378" y="3115207"/>
            <a:ext cx="803467" cy="1134027"/>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CA">
              <a:latin typeface="Open Sans"/>
              <a:cs typeface="Open Sans"/>
            </a:endParaRPr>
          </a:p>
        </p:txBody>
      </p:sp>
      <p:sp>
        <p:nvSpPr>
          <p:cNvPr id="30743" name="Rectangle 8"/>
          <p:cNvSpPr>
            <a:spLocks noChangeArrowheads="1"/>
          </p:cNvSpPr>
          <p:nvPr/>
        </p:nvSpPr>
        <p:spPr bwMode="auto">
          <a:xfrm>
            <a:off x="4914900" y="4502150"/>
            <a:ext cx="39147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buFont typeface="Arial" charset="0"/>
              <a:buChar char="•"/>
            </a:pPr>
            <a:r>
              <a:rPr lang="en-US" altLang="en-US">
                <a:latin typeface="Open Sans" charset="0"/>
              </a:rPr>
              <a:t>Refer to an interprofessional team with expertise in foot ulcers</a:t>
            </a:r>
          </a:p>
        </p:txBody>
      </p:sp>
      <p:sp>
        <p:nvSpPr>
          <p:cNvPr id="25" name="Down Arrow 15">
            <a:extLst>
              <a:ext uri="{FF2B5EF4-FFF2-40B4-BE49-F238E27FC236}"/>
            </a:extLst>
          </p:cNvPr>
          <p:cNvSpPr/>
          <p:nvPr/>
        </p:nvSpPr>
        <p:spPr>
          <a:xfrm rot="16200000">
            <a:off x="3612096" y="4428774"/>
            <a:ext cx="803467" cy="1134027"/>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CA">
              <a:latin typeface="Open Sans"/>
              <a:cs typeface="Open Sans"/>
            </a:endParaRPr>
          </a:p>
        </p:txBody>
      </p:sp>
      <p:sp>
        <p:nvSpPr>
          <p:cNvPr id="30747" name="TextBox 6"/>
          <p:cNvSpPr txBox="1">
            <a:spLocks noChangeArrowheads="1"/>
          </p:cNvSpPr>
          <p:nvPr/>
        </p:nvSpPr>
        <p:spPr bwMode="auto">
          <a:xfrm>
            <a:off x="1365250" y="4595813"/>
            <a:ext cx="18367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a:latin typeface="Open Sans" charset="0"/>
              </a:rPr>
              <a:t>Foot ulcer present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txBox="1">
            <a:spLocks/>
          </p:cNvSpPr>
          <p:nvPr/>
        </p:nvSpPr>
        <p:spPr bwMode="auto">
          <a:xfrm>
            <a:off x="687388" y="608013"/>
            <a:ext cx="80851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600" b="1">
                <a:solidFill>
                  <a:srgbClr val="1E3268"/>
                </a:solidFill>
                <a:latin typeface="Arial" charset="0"/>
              </a:rPr>
              <a:t>Foot Ulcer:  Interprofessional Team Approach</a:t>
            </a:r>
          </a:p>
        </p:txBody>
      </p:sp>
      <p:sp>
        <p:nvSpPr>
          <p:cNvPr id="32770" name="Text Box 17"/>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graphicFrame>
        <p:nvGraphicFramePr>
          <p:cNvPr id="2" name="Table 1"/>
          <p:cNvGraphicFramePr>
            <a:graphicFrameLocks noGrp="1"/>
          </p:cNvGraphicFramePr>
          <p:nvPr/>
        </p:nvGraphicFramePr>
        <p:xfrm>
          <a:off x="117475" y="1987550"/>
          <a:ext cx="8899525" cy="3956050"/>
        </p:xfrm>
        <a:graphic>
          <a:graphicData uri="http://schemas.openxmlformats.org/drawingml/2006/table">
            <a:tbl>
              <a:tblPr/>
              <a:tblGrid>
                <a:gridCol w="8899525"/>
              </a:tblGrid>
              <a:tr h="197802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endParaRPr kumimoji="0" lang="en-CA" altLang="en-US" sz="1700" b="1" i="0" u="none" strike="noStrike" cap="none" normalizeH="0" baseline="0">
                        <a:ln>
                          <a:noFill/>
                        </a:ln>
                        <a:solidFill>
                          <a:srgbClr val="FFFFFF"/>
                        </a:solidFill>
                        <a:effectLst/>
                        <a:latin typeface="Calibri" charset="0"/>
                        <a:ea typeface="MS PGothic" charset="-128"/>
                      </a:endParaRPr>
                    </a:p>
                  </a:txBody>
                  <a:tcPr marL="91441" marR="91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7802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endParaRPr kumimoji="0" lang="en-CA" altLang="en-US" sz="1700" b="0" i="0" u="none" strike="noStrike" cap="none" normalizeH="0" baseline="0">
                        <a:ln>
                          <a:noFill/>
                        </a:ln>
                        <a:solidFill>
                          <a:srgbClr val="000000"/>
                        </a:solidFill>
                        <a:effectLst/>
                        <a:latin typeface="Calibri" charset="0"/>
                        <a:ea typeface="MS PGothic" charset="-128"/>
                      </a:endParaRPr>
                    </a:p>
                  </a:txBody>
                  <a:tcPr marL="91441" marR="91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2779" name="TextBox 13"/>
          <p:cNvSpPr txBox="1">
            <a:spLocks noChangeArrowheads="1"/>
          </p:cNvSpPr>
          <p:nvPr/>
        </p:nvSpPr>
        <p:spPr bwMode="auto">
          <a:xfrm>
            <a:off x="919163" y="2335213"/>
            <a:ext cx="18367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2800">
                <a:latin typeface="Open Sans" charset="0"/>
              </a:rPr>
              <a:t>High risk for ulcer</a:t>
            </a:r>
          </a:p>
        </p:txBody>
      </p:sp>
      <p:sp>
        <p:nvSpPr>
          <p:cNvPr id="14" name="Rectangle 10">
            <a:extLst>
              <a:ext uri="{FF2B5EF4-FFF2-40B4-BE49-F238E27FC236}"/>
            </a:extLst>
          </p:cNvPr>
          <p:cNvSpPr>
            <a:spLocks noChangeArrowheads="1"/>
          </p:cNvSpPr>
          <p:nvPr/>
        </p:nvSpPr>
        <p:spPr bwMode="auto">
          <a:xfrm>
            <a:off x="4773613" y="1976438"/>
            <a:ext cx="4243387" cy="1692275"/>
          </a:xfrm>
          <a:prstGeom prst="rect">
            <a:avLst/>
          </a:prstGeom>
          <a:noFill/>
          <a:ln>
            <a:noFill/>
          </a:ln>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6" charset="0"/>
                <a:ea typeface="MS PGothic" panose="020B0600070205080204" pitchFamily="34" charset="-128"/>
                <a:cs typeface="Open Sans" pitchFamily="6"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6" charset="0"/>
                <a:ea typeface="MS PGothic" panose="020B0600070205080204" pitchFamily="34" charset="-128"/>
                <a:cs typeface="Open Sans Light" pitchFamily="6"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6" charset="0"/>
                <a:ea typeface="Open Sans Light" pitchFamily="6" charset="0"/>
                <a:cs typeface="Open Sans Light" pitchFamily="6"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6" charset="0"/>
                <a:ea typeface="Open Sans Light" pitchFamily="6" charset="0"/>
                <a:cs typeface="Open Sans Light" pitchFamily="6"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6" charset="0"/>
                <a:ea typeface="Open Sans Light" pitchFamily="6" charset="0"/>
                <a:cs typeface="Open Sans Light" pitchFamily="6" charset="0"/>
              </a:defRPr>
            </a:lvl5pPr>
            <a:lvl6pPr marL="2514600" indent="-228600" defTabSz="841375"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6" charset="0"/>
                <a:ea typeface="Open Sans Light" pitchFamily="6" charset="0"/>
                <a:cs typeface="Open Sans Light" pitchFamily="6" charset="0"/>
              </a:defRPr>
            </a:lvl6pPr>
            <a:lvl7pPr marL="2971800" indent="-228600" defTabSz="841375"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6" charset="0"/>
                <a:ea typeface="Open Sans Light" pitchFamily="6" charset="0"/>
                <a:cs typeface="Open Sans Light" pitchFamily="6" charset="0"/>
              </a:defRPr>
            </a:lvl7pPr>
            <a:lvl8pPr marL="3429000" indent="-228600" defTabSz="841375"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6" charset="0"/>
                <a:ea typeface="Open Sans Light" pitchFamily="6" charset="0"/>
                <a:cs typeface="Open Sans Light" pitchFamily="6" charset="0"/>
              </a:defRPr>
            </a:lvl8pPr>
            <a:lvl9pPr marL="3886200" indent="-228600" defTabSz="841375"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6" charset="0"/>
                <a:ea typeface="Open Sans Light" pitchFamily="6" charset="0"/>
                <a:cs typeface="Open Sans Light" pitchFamily="6" charset="0"/>
              </a:defRPr>
            </a:lvl9pPr>
          </a:lstStyle>
          <a:p>
            <a:pPr marL="457200" indent="-457200" eaLnBrk="1" hangingPunct="1">
              <a:lnSpc>
                <a:spcPct val="100000"/>
              </a:lnSpc>
              <a:spcBef>
                <a:spcPct val="0"/>
              </a:spcBef>
              <a:defRPr/>
            </a:pPr>
            <a:r>
              <a:rPr lang="en-US" altLang="en-US" sz="2800" b="0" dirty="0">
                <a:solidFill>
                  <a:schemeClr val="tx1"/>
                </a:solidFill>
              </a:rPr>
              <a:t>Foot care education</a:t>
            </a:r>
          </a:p>
          <a:p>
            <a:pPr marL="342900" indent="-342900" eaLnBrk="1" hangingPunct="1">
              <a:lnSpc>
                <a:spcPct val="100000"/>
              </a:lnSpc>
              <a:spcBef>
                <a:spcPct val="0"/>
              </a:spcBef>
              <a:defRPr/>
            </a:pPr>
            <a:endParaRPr lang="en-US" altLang="en-US" sz="2000" b="0" dirty="0">
              <a:solidFill>
                <a:schemeClr val="tx1"/>
              </a:solidFill>
            </a:endParaRPr>
          </a:p>
          <a:p>
            <a:pPr marL="457200" indent="-457200" eaLnBrk="1" hangingPunct="1">
              <a:lnSpc>
                <a:spcPct val="100000"/>
              </a:lnSpc>
              <a:spcBef>
                <a:spcPct val="0"/>
              </a:spcBef>
              <a:defRPr/>
            </a:pPr>
            <a:r>
              <a:rPr lang="en-US" altLang="en-US" sz="2800" b="0" dirty="0">
                <a:solidFill>
                  <a:schemeClr val="tx1"/>
                </a:solidFill>
              </a:rPr>
              <a:t>Professionally-fitted footwear</a:t>
            </a:r>
          </a:p>
        </p:txBody>
      </p:sp>
      <p:sp>
        <p:nvSpPr>
          <p:cNvPr id="16" name="Down Arrow 18">
            <a:extLst>
              <a:ext uri="{FF2B5EF4-FFF2-40B4-BE49-F238E27FC236}"/>
            </a:extLst>
          </p:cNvPr>
          <p:cNvSpPr/>
          <p:nvPr/>
        </p:nvSpPr>
        <p:spPr>
          <a:xfrm rot="16200000">
            <a:off x="3593368" y="2222686"/>
            <a:ext cx="803467" cy="1134027"/>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CA" sz="2800">
              <a:latin typeface="Open Sans"/>
              <a:cs typeface="Open Sans"/>
            </a:endParaRPr>
          </a:p>
        </p:txBody>
      </p:sp>
      <p:sp>
        <p:nvSpPr>
          <p:cNvPr id="32784" name="Rectangle 11"/>
          <p:cNvSpPr>
            <a:spLocks noChangeArrowheads="1"/>
          </p:cNvSpPr>
          <p:nvPr/>
        </p:nvSpPr>
        <p:spPr bwMode="auto">
          <a:xfrm>
            <a:off x="4765675" y="4087813"/>
            <a:ext cx="41259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buFont typeface="Arial" charset="0"/>
              <a:buChar char="•"/>
            </a:pPr>
            <a:r>
              <a:rPr lang="en-US" altLang="en-US" sz="2800">
                <a:latin typeface="Open Sans" charset="0"/>
              </a:rPr>
              <a:t>Prompt referral to interprofessional team with expertise in foot ulcers</a:t>
            </a:r>
            <a:endParaRPr lang="en-US" altLang="en-US" sz="2800" i="1">
              <a:latin typeface="Open Sans" charset="0"/>
            </a:endParaRPr>
          </a:p>
        </p:txBody>
      </p:sp>
      <p:sp>
        <p:nvSpPr>
          <p:cNvPr id="19" name="Down Arrow 21">
            <a:extLst>
              <a:ext uri="{FF2B5EF4-FFF2-40B4-BE49-F238E27FC236}"/>
            </a:extLst>
          </p:cNvPr>
          <p:cNvSpPr/>
          <p:nvPr/>
        </p:nvSpPr>
        <p:spPr>
          <a:xfrm rot="16200000">
            <a:off x="3614115" y="4168933"/>
            <a:ext cx="803467" cy="1134027"/>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CA" sz="2800">
              <a:latin typeface="Open Sans"/>
              <a:cs typeface="Open Sans"/>
            </a:endParaRPr>
          </a:p>
        </p:txBody>
      </p:sp>
      <p:sp>
        <p:nvSpPr>
          <p:cNvPr id="32788" name="TextBox 26"/>
          <p:cNvSpPr txBox="1">
            <a:spLocks noChangeArrowheads="1"/>
          </p:cNvSpPr>
          <p:nvPr/>
        </p:nvSpPr>
        <p:spPr bwMode="auto">
          <a:xfrm>
            <a:off x="1004888" y="4303713"/>
            <a:ext cx="18367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2800">
                <a:latin typeface="Open Sans" charset="0"/>
              </a:rPr>
              <a:t>If ulcer develops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4"/>
          <p:cNvSpPr>
            <a:spLocks noGrp="1"/>
          </p:cNvSpPr>
          <p:nvPr>
            <p:ph type="title" idx="4294967295"/>
          </p:nvPr>
        </p:nvSpPr>
        <p:spPr/>
        <p:txBody>
          <a:bodyPr/>
          <a:lstStyle/>
          <a:p>
            <a:r>
              <a:rPr lang="en-CA" altLang="en-US">
                <a:ea typeface="MS PGothic" charset="-128"/>
              </a:rPr>
              <a:t>University of Texas Diabetic Wound Classiﬁcation System</a:t>
            </a:r>
          </a:p>
        </p:txBody>
      </p:sp>
      <p:sp>
        <p:nvSpPr>
          <p:cNvPr id="33794" name="Rectangle 5"/>
          <p:cNvSpPr>
            <a:spLocks noChangeArrowheads="1"/>
          </p:cNvSpPr>
          <p:nvPr/>
        </p:nvSpPr>
        <p:spPr bwMode="auto">
          <a:xfrm>
            <a:off x="-2460625" y="1270000"/>
            <a:ext cx="18415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181444" name="Group 196"/>
          <p:cNvGraphicFramePr>
            <a:graphicFrameLocks noGrp="1"/>
          </p:cNvGraphicFramePr>
          <p:nvPr/>
        </p:nvGraphicFramePr>
        <p:xfrm>
          <a:off x="428625" y="1841500"/>
          <a:ext cx="8397875" cy="4281488"/>
        </p:xfrm>
        <a:graphic>
          <a:graphicData uri="http://schemas.openxmlformats.org/drawingml/2006/table">
            <a:tbl>
              <a:tblPr/>
              <a:tblGrid>
                <a:gridCol w="1427163"/>
                <a:gridCol w="1909762"/>
                <a:gridCol w="2081213"/>
                <a:gridCol w="1455737"/>
                <a:gridCol w="1524000"/>
              </a:tblGrid>
              <a:tr h="47307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Calibri" charset="0"/>
                          <a:ea typeface="MS PGothic" charset="-128"/>
                        </a:rPr>
                        <a:t>Stage</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4">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just"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Calibri" charset="0"/>
                          <a:ea typeface="MS PGothic" charset="-128"/>
                        </a:rPr>
                        <a:t>Grade</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70008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t"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
                      </a:r>
                      <a:br>
                        <a:rPr kumimoji="0" lang="en-US" altLang="en-US" sz="2000" b="0" i="0" u="none" strike="noStrike" cap="none" normalizeH="0" baseline="0">
                          <a:ln>
                            <a:noFill/>
                          </a:ln>
                          <a:solidFill>
                            <a:srgbClr val="000000"/>
                          </a:solidFill>
                          <a:effectLst/>
                          <a:latin typeface="Calibri" charset="0"/>
                          <a:ea typeface="MS PGothic" charset="-128"/>
                        </a:rPr>
                      </a:b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Calibri" charset="0"/>
                          <a:ea typeface="MS PGothic" charset="-128"/>
                        </a:rPr>
                        <a:t>0</a:t>
                      </a:r>
                      <a:endParaRPr kumimoji="0" lang="en-US" altLang="en-US" sz="2000" b="1"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Calibri" charset="0"/>
                          <a:ea typeface="MS PGothic" charset="-128"/>
                        </a:rPr>
                        <a:t>I</a:t>
                      </a:r>
                      <a:endParaRPr kumimoji="0" lang="en-US" altLang="en-US" sz="2000" b="1"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chemeClr val="tx1"/>
                          </a:solidFill>
                          <a:effectLst/>
                          <a:latin typeface="Open Sans" charset="0"/>
                          <a:ea typeface="MS PGothic" charset="-128"/>
                        </a:rPr>
                        <a:t>II</a:t>
                      </a: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chemeClr val="tx1"/>
                          </a:solidFill>
                          <a:effectLst/>
                          <a:latin typeface="Open Sans" charset="0"/>
                          <a:ea typeface="MS PGothic" charset="-128"/>
                        </a:rPr>
                        <a:t>III</a:t>
                      </a: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130968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Calibri" charset="0"/>
                          <a:ea typeface="MS PGothic" charset="-128"/>
                        </a:rPr>
                        <a:t>A (no infection or ischemia)</a:t>
                      </a:r>
                      <a:endParaRPr kumimoji="0" lang="en-US" altLang="en-US" sz="2000" b="1"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Pre- or post-ulcerative lesion completely epithelialized</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Superficial wound not involving tendon, capsule, or bone</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Wound penetrating to tendon or capsule</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Wound penetrating to bone or joint</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9528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Calibri" charset="0"/>
                          <a:ea typeface="MS PGothic" charset="-128"/>
                        </a:rPr>
                        <a:t>B</a:t>
                      </a:r>
                      <a:endParaRPr kumimoji="0" lang="en-US" altLang="en-US" sz="2000" b="1"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Infection</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Infection</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Infection</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Infection</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9528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Calibri" charset="0"/>
                          <a:ea typeface="MS PGothic" charset="-128"/>
                        </a:rPr>
                        <a:t>C</a:t>
                      </a:r>
                      <a:endParaRPr kumimoji="0" lang="en-US" altLang="en-US" sz="2000" b="1"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Ischemia</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Ischemia</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Ischemia</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Ischemia</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00488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Calibri" charset="0"/>
                          <a:ea typeface="MS PGothic" charset="-128"/>
                        </a:rPr>
                        <a:t>D</a:t>
                      </a:r>
                      <a:endParaRPr kumimoji="0" lang="en-US" altLang="en-US" sz="2000" b="1"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Infection and ischemia</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Infection and ischemia</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Infection and ischemia</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Infection and ischemia</a:t>
                      </a:r>
                      <a:endParaRPr kumimoji="0" lang="en-US" altLang="en-US" sz="2000" b="0" i="0" u="none" strike="noStrike" cap="none" normalizeH="0" baseline="0">
                        <a:ln>
                          <a:noFill/>
                        </a:ln>
                        <a:solidFill>
                          <a:schemeClr val="tx1"/>
                        </a:solidFill>
                        <a:effectLst/>
                        <a:latin typeface="Open Sans" charset="0"/>
                        <a:ea typeface="MS PGothic" charset="-128"/>
                      </a:endParaRPr>
                    </a:p>
                  </a:txBody>
                  <a:tcPr marT="45457" marB="454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33836" name="Text Box 197"/>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p:txBody>
          <a:bodyPr/>
          <a:lstStyle/>
          <a:p>
            <a:r>
              <a:rPr lang="en-US" altLang="en-US">
                <a:ea typeface="MS PGothic" charset="-128"/>
              </a:rPr>
              <a:t>Recommendation 1</a:t>
            </a:r>
            <a:endParaRPr lang="en-CA" altLang="en-US">
              <a:ea typeface="MS PGothic" charset="-128"/>
            </a:endParaRPr>
          </a:p>
        </p:txBody>
      </p:sp>
      <p:sp>
        <p:nvSpPr>
          <p:cNvPr id="146435" name="Rectangle 3">
            <a:extLst>
              <a:ext uri="{FF2B5EF4-FFF2-40B4-BE49-F238E27FC236}"/>
            </a:extLst>
          </p:cNvPr>
          <p:cNvSpPr>
            <a:spLocks noGrp="1"/>
          </p:cNvSpPr>
          <p:nvPr>
            <p:ph type="body" idx="4294967295"/>
          </p:nvPr>
        </p:nvSpPr>
        <p:spPr>
          <a:xfrm>
            <a:off x="628650" y="1503363"/>
            <a:ext cx="8067675" cy="4329112"/>
          </a:xfrm>
        </p:spPr>
        <p:txBody>
          <a:bodyPr/>
          <a:lstStyle/>
          <a:p>
            <a:pPr marL="495300" indent="-495300">
              <a:lnSpc>
                <a:spcPct val="100000"/>
              </a:lnSpc>
              <a:spcBef>
                <a:spcPts val="900"/>
              </a:spcBef>
              <a:buFont typeface="Arial" charset="0"/>
              <a:buAutoNum type="arabicPeriod"/>
            </a:pPr>
            <a:r>
              <a:rPr lang="en-US" altLang="en-US" sz="2200" b="0">
                <a:ea typeface="MS PGothic" charset="-128"/>
              </a:rPr>
              <a:t>Health-care providers should perform </a:t>
            </a:r>
            <a:r>
              <a:rPr lang="en-US" altLang="en-US" sz="2200">
                <a:ea typeface="MS PGothic" charset="-128"/>
              </a:rPr>
              <a:t>foot examinations </a:t>
            </a:r>
            <a:r>
              <a:rPr lang="en-US" altLang="en-US" sz="2200" b="0">
                <a:ea typeface="MS PGothic" charset="-128"/>
              </a:rPr>
              <a:t>to identify people with diabetes at risk for ulcers and lower-extremity amputation </a:t>
            </a:r>
            <a:r>
              <a:rPr lang="en-US" altLang="en-US" sz="1800" b="0">
                <a:ea typeface="MS PGothic" charset="-128"/>
              </a:rPr>
              <a:t>[Grade C, Level 3] </a:t>
            </a:r>
            <a:r>
              <a:rPr lang="en-US" altLang="en-US" sz="2200" b="0">
                <a:ea typeface="MS PGothic" charset="-128"/>
              </a:rPr>
              <a:t>at least </a:t>
            </a:r>
            <a:r>
              <a:rPr lang="en-US" altLang="en-US" sz="2200">
                <a:ea typeface="MS PGothic" charset="-128"/>
              </a:rPr>
              <a:t>annually</a:t>
            </a:r>
            <a:r>
              <a:rPr lang="en-US" altLang="en-US" sz="2200" b="0">
                <a:ea typeface="MS PGothic" charset="-128"/>
              </a:rPr>
              <a:t> and at </a:t>
            </a:r>
            <a:r>
              <a:rPr lang="en-US" altLang="en-US" sz="2200">
                <a:ea typeface="MS PGothic" charset="-128"/>
              </a:rPr>
              <a:t>more frequent </a:t>
            </a:r>
            <a:r>
              <a:rPr lang="en-US" altLang="en-US" sz="2200" b="0">
                <a:ea typeface="MS PGothic" charset="-128"/>
              </a:rPr>
              <a:t>intervals in high-risk people </a:t>
            </a:r>
            <a:r>
              <a:rPr lang="en-US" altLang="en-US" sz="1800" b="0">
                <a:ea typeface="MS PGothic" charset="-128"/>
              </a:rPr>
              <a:t>[Grade D, Level 4]</a:t>
            </a:r>
            <a:r>
              <a:rPr lang="en-US" altLang="en-US" sz="2200" b="0">
                <a:ea typeface="MS PGothic" charset="-128"/>
              </a:rPr>
              <a:t>. The examination should include assessment for:</a:t>
            </a:r>
          </a:p>
          <a:p>
            <a:pPr lvl="1">
              <a:spcBef>
                <a:spcPts val="900"/>
              </a:spcBef>
            </a:pPr>
            <a:r>
              <a:rPr lang="en-US" altLang="en-US" sz="2400">
                <a:latin typeface="Open Sans" charset="0"/>
                <a:ea typeface="MS PGothic" charset="-128"/>
              </a:rPr>
              <a:t>Neuropathy, </a:t>
            </a:r>
          </a:p>
          <a:p>
            <a:pPr lvl="1">
              <a:spcBef>
                <a:spcPts val="900"/>
              </a:spcBef>
            </a:pPr>
            <a:r>
              <a:rPr lang="en-US" altLang="en-US" sz="2400">
                <a:latin typeface="Open Sans" charset="0"/>
                <a:ea typeface="MS PGothic" charset="-128"/>
              </a:rPr>
              <a:t>Skin changes (e.g., calluses, ulcers, infection), </a:t>
            </a:r>
          </a:p>
          <a:p>
            <a:pPr lvl="1">
              <a:spcBef>
                <a:spcPts val="900"/>
              </a:spcBef>
            </a:pPr>
            <a:r>
              <a:rPr lang="en-US" altLang="en-US" sz="2400">
                <a:latin typeface="Open Sans" charset="0"/>
                <a:ea typeface="MS PGothic" charset="-128"/>
              </a:rPr>
              <a:t>Peripheral arterial disease (e.g., pedal pulses and skin temperature), </a:t>
            </a:r>
          </a:p>
          <a:p>
            <a:pPr lvl="1">
              <a:spcBef>
                <a:spcPts val="900"/>
              </a:spcBef>
            </a:pPr>
            <a:r>
              <a:rPr lang="en-US" altLang="en-US" sz="2400">
                <a:latin typeface="Open Sans" charset="0"/>
                <a:ea typeface="MS PGothic" charset="-128"/>
              </a:rPr>
              <a:t>Structural abnormalities (e.g., range of motion of ankles and toe joints, bony deformities) </a:t>
            </a:r>
            <a:r>
              <a:rPr lang="en-US" altLang="en-US" sz="1800">
                <a:latin typeface="Open Sans" charset="0"/>
                <a:ea typeface="MS PGothic" charset="-128"/>
              </a:rPr>
              <a:t>[Grade D, Level 4]</a:t>
            </a:r>
          </a:p>
        </p:txBody>
      </p:sp>
      <p:sp>
        <p:nvSpPr>
          <p:cNvPr id="34819" name="Text Box 10"/>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idx="4294967295"/>
          </p:nvPr>
        </p:nvSpPr>
        <p:spPr/>
        <p:txBody>
          <a:bodyPr/>
          <a:lstStyle/>
          <a:p>
            <a:r>
              <a:rPr lang="en-US" altLang="en-US">
                <a:ea typeface="MS PGothic" charset="-128"/>
              </a:rPr>
              <a:t>Recommendation 2</a:t>
            </a:r>
            <a:endParaRPr lang="en-CA" altLang="en-US">
              <a:ea typeface="MS PGothic" charset="-128"/>
            </a:endParaRPr>
          </a:p>
        </p:txBody>
      </p:sp>
      <p:sp>
        <p:nvSpPr>
          <p:cNvPr id="35842" name="Rectangle 3"/>
          <p:cNvSpPr>
            <a:spLocks noGrp="1"/>
          </p:cNvSpPr>
          <p:nvPr>
            <p:ph type="body" idx="4294967295"/>
          </p:nvPr>
        </p:nvSpPr>
        <p:spPr>
          <a:xfrm>
            <a:off x="506413" y="1625600"/>
            <a:ext cx="8008937" cy="4329113"/>
          </a:xfrm>
        </p:spPr>
        <p:txBody>
          <a:bodyPr/>
          <a:lstStyle/>
          <a:p>
            <a:pPr marL="495300" indent="-495300">
              <a:lnSpc>
                <a:spcPct val="100000"/>
              </a:lnSpc>
              <a:buFont typeface="Arial" charset="0"/>
              <a:buAutoNum type="arabicPeriod" startAt="2"/>
            </a:pPr>
            <a:r>
              <a:rPr lang="en-US" altLang="en-US" sz="2400" b="0">
                <a:ea typeface="MS PGothic" charset="-128"/>
              </a:rPr>
              <a:t>People with diabetes who are at </a:t>
            </a:r>
            <a:r>
              <a:rPr lang="en-US" altLang="en-US" sz="2400">
                <a:ea typeface="MS PGothic" charset="-128"/>
              </a:rPr>
              <a:t>high risk </a:t>
            </a:r>
            <a:r>
              <a:rPr lang="en-US" altLang="en-US" sz="2400" b="0">
                <a:ea typeface="MS PGothic" charset="-128"/>
              </a:rPr>
              <a:t>of developing foot ulcers should receive </a:t>
            </a:r>
            <a:r>
              <a:rPr lang="en-US" altLang="en-US" sz="2400">
                <a:ea typeface="MS PGothic" charset="-128"/>
              </a:rPr>
              <a:t>foot care education</a:t>
            </a:r>
            <a:r>
              <a:rPr lang="en-US" altLang="en-US" sz="2400" b="0">
                <a:ea typeface="MS PGothic" charset="-128"/>
              </a:rPr>
              <a:t> (including counseling to avoid foot trauma) and </a:t>
            </a:r>
            <a:r>
              <a:rPr lang="en-US" altLang="en-US" sz="2400">
                <a:ea typeface="MS PGothic" charset="-128"/>
              </a:rPr>
              <a:t>professionally fitted footwear </a:t>
            </a:r>
            <a:r>
              <a:rPr lang="en-US" altLang="en-US" sz="2000" b="0">
                <a:ea typeface="MS PGothic" charset="-128"/>
              </a:rPr>
              <a:t>[Grade D, Consensus].</a:t>
            </a:r>
            <a:r>
              <a:rPr lang="en-US" altLang="en-US" sz="2400" b="0">
                <a:ea typeface="MS PGothic" charset="-128"/>
              </a:rPr>
              <a:t> </a:t>
            </a:r>
          </a:p>
          <a:p>
            <a:pPr lvl="1">
              <a:lnSpc>
                <a:spcPct val="100000"/>
              </a:lnSpc>
            </a:pPr>
            <a:r>
              <a:rPr lang="en-US" altLang="en-US" sz="2000">
                <a:latin typeface="Open Sans" charset="0"/>
                <a:ea typeface="MS PGothic" charset="-128"/>
              </a:rPr>
              <a:t>When foot complications occur, </a:t>
            </a:r>
            <a:r>
              <a:rPr lang="en-US" altLang="en-US" sz="2000" b="1">
                <a:latin typeface="Open Sans" charset="0"/>
                <a:ea typeface="MS PGothic" charset="-128"/>
              </a:rPr>
              <a:t>early referral </a:t>
            </a:r>
            <a:r>
              <a:rPr lang="en-US" altLang="en-US" sz="2000">
                <a:latin typeface="Open Sans" charset="0"/>
                <a:ea typeface="MS PGothic" charset="-128"/>
              </a:rPr>
              <a:t>to a health-care professional trained in foot care is recommended </a:t>
            </a:r>
            <a:r>
              <a:rPr lang="en-US" altLang="en-US" sz="1600">
                <a:latin typeface="Open Sans" charset="0"/>
                <a:ea typeface="MS PGothic" charset="-128"/>
              </a:rPr>
              <a:t>[Grade C, Level 3]</a:t>
            </a:r>
            <a:endParaRPr lang="en-CA" altLang="en-US" sz="1600">
              <a:latin typeface="Open Sans" charset="0"/>
              <a:ea typeface="MS PGothic" charset="-128"/>
            </a:endParaRPr>
          </a:p>
        </p:txBody>
      </p:sp>
      <p:sp>
        <p:nvSpPr>
          <p:cNvPr id="35843" name="Text Box 12"/>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
        <p:nvSpPr>
          <p:cNvPr id="35844" name="Rectangle 14"/>
          <p:cNvSpPr>
            <a:spLocks noChangeArrowheads="1"/>
          </p:cNvSpPr>
          <p:nvPr/>
        </p:nvSpPr>
        <p:spPr bwMode="auto">
          <a:xfrm>
            <a:off x="4403725" y="3200400"/>
            <a:ext cx="338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r>
              <a:rPr lang="en-US" altLang="en-US" b="1">
                <a:solidFill>
                  <a:schemeClr val="bg1"/>
                </a:solidFill>
              </a:rPr>
              <a:t>2</a:t>
            </a:r>
          </a:p>
        </p:txBody>
      </p:sp>
      <p:sp>
        <p:nvSpPr>
          <p:cNvPr id="3584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idx="4294967295"/>
          </p:nvPr>
        </p:nvSpPr>
        <p:spPr/>
        <p:txBody>
          <a:bodyPr/>
          <a:lstStyle/>
          <a:p>
            <a:r>
              <a:rPr lang="en-US" altLang="en-US">
                <a:ea typeface="MS PGothic" charset="-128"/>
              </a:rPr>
              <a:t>Recommendation 3</a:t>
            </a:r>
            <a:endParaRPr lang="en-CA" altLang="en-US">
              <a:ea typeface="MS PGothic" charset="-128"/>
            </a:endParaRPr>
          </a:p>
        </p:txBody>
      </p:sp>
      <p:sp>
        <p:nvSpPr>
          <p:cNvPr id="36866" name="Rectangle 3"/>
          <p:cNvSpPr>
            <a:spLocks noGrp="1"/>
          </p:cNvSpPr>
          <p:nvPr>
            <p:ph type="body" idx="4294967295"/>
          </p:nvPr>
        </p:nvSpPr>
        <p:spPr>
          <a:xfrm>
            <a:off x="506413" y="1625600"/>
            <a:ext cx="7886700" cy="4329113"/>
          </a:xfrm>
        </p:spPr>
        <p:txBody>
          <a:bodyPr/>
          <a:lstStyle/>
          <a:p>
            <a:pPr marL="495300" indent="-495300">
              <a:lnSpc>
                <a:spcPct val="100000"/>
              </a:lnSpc>
              <a:buFont typeface="Arial" charset="0"/>
              <a:buNone/>
            </a:pPr>
            <a:r>
              <a:rPr lang="en-US" altLang="en-US" sz="2400" b="0">
                <a:ea typeface="MS PGothic" charset="-128"/>
              </a:rPr>
              <a:t>3.   People with diabetes who develop a </a:t>
            </a:r>
            <a:r>
              <a:rPr lang="en-US" altLang="en-US" sz="2400">
                <a:ea typeface="MS PGothic" charset="-128"/>
              </a:rPr>
              <a:t>foot ulcer </a:t>
            </a:r>
            <a:r>
              <a:rPr lang="en-US" altLang="en-US" sz="2400" b="0">
                <a:ea typeface="MS PGothic" charset="-128"/>
              </a:rPr>
              <a:t>or show signs of </a:t>
            </a:r>
            <a:r>
              <a:rPr lang="en-US" altLang="en-US" sz="2400">
                <a:ea typeface="MS PGothic" charset="-128"/>
              </a:rPr>
              <a:t>infection</a:t>
            </a:r>
            <a:r>
              <a:rPr lang="en-US" altLang="en-US" sz="2400" b="0">
                <a:ea typeface="MS PGothic" charset="-128"/>
              </a:rPr>
              <a:t> even in the absence of pain should be </a:t>
            </a:r>
            <a:r>
              <a:rPr lang="en-US" altLang="en-US" sz="2400">
                <a:ea typeface="MS PGothic" charset="-128"/>
              </a:rPr>
              <a:t>treated promptly </a:t>
            </a:r>
            <a:r>
              <a:rPr lang="en-US" altLang="en-US" sz="2400" b="0">
                <a:ea typeface="MS PGothic" charset="-128"/>
              </a:rPr>
              <a:t>by an </a:t>
            </a:r>
            <a:r>
              <a:rPr lang="en-US" altLang="en-US" sz="2400">
                <a:ea typeface="MS PGothic" charset="-128"/>
              </a:rPr>
              <a:t>interprofessional</a:t>
            </a:r>
            <a:r>
              <a:rPr lang="en-US" altLang="en-US" sz="2400" b="0">
                <a:ea typeface="MS PGothic" charset="-128"/>
              </a:rPr>
              <a:t> health-care team (when available) with expertise in the treatment of foot ulcers to prevent recurrent foot ulcers and amputation </a:t>
            </a:r>
            <a:r>
              <a:rPr lang="en-US" altLang="en-US" sz="2000" b="0">
                <a:ea typeface="MS PGothic" charset="-128"/>
              </a:rPr>
              <a:t>[Grade C, Level 3]</a:t>
            </a:r>
            <a:endParaRPr lang="en-CA" altLang="en-US" sz="2000" b="0">
              <a:ea typeface="MS PGothic" charset="-128"/>
            </a:endParaRPr>
          </a:p>
        </p:txBody>
      </p:sp>
      <p:sp>
        <p:nvSpPr>
          <p:cNvPr id="36867" name="Text Box 7"/>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298340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p:cNvSpPr>
          <p:nvPr>
            <p:ph type="title" idx="4294967295"/>
          </p:nvPr>
        </p:nvSpPr>
        <p:spPr/>
        <p:txBody>
          <a:bodyPr/>
          <a:lstStyle/>
          <a:p>
            <a:r>
              <a:rPr lang="en-US" altLang="en-US">
                <a:ea typeface="MS PGothic" charset="-128"/>
              </a:rPr>
              <a:t>Recommendation 4</a:t>
            </a:r>
            <a:endParaRPr lang="en-CA" altLang="en-US">
              <a:ea typeface="MS PGothic" charset="-128"/>
            </a:endParaRPr>
          </a:p>
        </p:txBody>
      </p:sp>
      <p:sp>
        <p:nvSpPr>
          <p:cNvPr id="37890" name="Rectangle 3"/>
          <p:cNvSpPr>
            <a:spLocks noGrp="1"/>
          </p:cNvSpPr>
          <p:nvPr>
            <p:ph type="body" idx="4294967295"/>
          </p:nvPr>
        </p:nvSpPr>
        <p:spPr>
          <a:xfrm>
            <a:off x="506413" y="1625600"/>
            <a:ext cx="7886700" cy="4329113"/>
          </a:xfrm>
        </p:spPr>
        <p:txBody>
          <a:bodyPr/>
          <a:lstStyle/>
          <a:p>
            <a:pPr marL="495300" indent="-495300">
              <a:lnSpc>
                <a:spcPct val="100000"/>
              </a:lnSpc>
              <a:buFont typeface="Arial" charset="0"/>
              <a:buAutoNum type="arabicPeriod" startAt="4"/>
            </a:pPr>
            <a:r>
              <a:rPr lang="en-US" altLang="en-US" sz="2400" b="0">
                <a:ea typeface="MS PGothic" charset="-128"/>
              </a:rPr>
              <a:t>There is </a:t>
            </a:r>
            <a:r>
              <a:rPr lang="en-US" altLang="en-US" sz="2400">
                <a:ea typeface="MS PGothic" charset="-128"/>
              </a:rPr>
              <a:t>insufﬁcient evidence </a:t>
            </a:r>
            <a:r>
              <a:rPr lang="en-US" altLang="en-US" sz="2400" b="0">
                <a:ea typeface="MS PGothic" charset="-128"/>
              </a:rPr>
              <a:t>to recommend any </a:t>
            </a:r>
            <a:r>
              <a:rPr lang="en-US" altLang="en-US" sz="2400">
                <a:ea typeface="MS PGothic" charset="-128"/>
              </a:rPr>
              <a:t>specific dressing type </a:t>
            </a:r>
            <a:r>
              <a:rPr lang="en-US" altLang="en-US" sz="2400" b="0">
                <a:ea typeface="MS PGothic" charset="-128"/>
              </a:rPr>
              <a:t>for typical diabetic foot ulcers </a:t>
            </a:r>
            <a:r>
              <a:rPr lang="en-US" altLang="en-US" sz="2000" b="0">
                <a:ea typeface="MS PGothic" charset="-128"/>
              </a:rPr>
              <a:t>[Grade C, Level 3].</a:t>
            </a:r>
            <a:r>
              <a:rPr lang="en-US" altLang="en-US" sz="2400" b="0">
                <a:ea typeface="MS PGothic" charset="-128"/>
              </a:rPr>
              <a:t> </a:t>
            </a:r>
          </a:p>
          <a:p>
            <a:pPr lvl="1">
              <a:lnSpc>
                <a:spcPct val="100000"/>
              </a:lnSpc>
            </a:pPr>
            <a:r>
              <a:rPr lang="en-US" altLang="en-US" sz="2000" b="1">
                <a:latin typeface="Open Sans" charset="0"/>
                <a:ea typeface="MS PGothic" charset="-128"/>
              </a:rPr>
              <a:t>Debridement</a:t>
            </a:r>
            <a:r>
              <a:rPr lang="en-US" altLang="en-US" sz="2000">
                <a:latin typeface="Open Sans" charset="0"/>
                <a:ea typeface="MS PGothic" charset="-128"/>
              </a:rPr>
              <a:t> of nonviable tissue [Grade A, Level 1A] and general principles of wound care include the provision of a </a:t>
            </a:r>
            <a:r>
              <a:rPr lang="en-US" altLang="en-US" sz="2000" b="1">
                <a:latin typeface="Open Sans" charset="0"/>
                <a:ea typeface="MS PGothic" charset="-128"/>
              </a:rPr>
              <a:t>physiologically moist wound environment</a:t>
            </a:r>
            <a:r>
              <a:rPr lang="en-US" altLang="en-US" sz="2000">
                <a:latin typeface="Open Sans" charset="0"/>
                <a:ea typeface="MS PGothic" charset="-128"/>
              </a:rPr>
              <a:t>, and </a:t>
            </a:r>
            <a:r>
              <a:rPr lang="en-US" altLang="en-US" sz="2000" b="1">
                <a:latin typeface="Open Sans" charset="0"/>
                <a:ea typeface="MS PGothic" charset="-128"/>
              </a:rPr>
              <a:t>off-loading </a:t>
            </a:r>
            <a:r>
              <a:rPr lang="en-US" altLang="en-US" sz="2000">
                <a:latin typeface="Open Sans" charset="0"/>
                <a:ea typeface="MS PGothic" charset="-128"/>
              </a:rPr>
              <a:t>the ulcer </a:t>
            </a:r>
            <a:r>
              <a:rPr lang="en-US" altLang="en-US" sz="1600">
                <a:latin typeface="Open Sans" charset="0"/>
                <a:ea typeface="MS PGothic" charset="-128"/>
              </a:rPr>
              <a:t>[Grade D, Consensus]</a:t>
            </a:r>
            <a:endParaRPr lang="en-CA" altLang="en-US" sz="2000">
              <a:latin typeface="Open Sans" charset="0"/>
              <a:ea typeface="MS PGothic" charset="-128"/>
            </a:endParaRPr>
          </a:p>
        </p:txBody>
      </p:sp>
      <p:sp>
        <p:nvSpPr>
          <p:cNvPr id="37891" name="Text Box 8"/>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idx="4294967295"/>
          </p:nvPr>
        </p:nvSpPr>
        <p:spPr/>
        <p:txBody>
          <a:bodyPr/>
          <a:lstStyle/>
          <a:p>
            <a:r>
              <a:rPr lang="en-US" altLang="en-US">
                <a:ea typeface="MS PGothic" charset="-128"/>
              </a:rPr>
              <a:t>Recommendation 5</a:t>
            </a:r>
            <a:endParaRPr lang="en-CA" altLang="en-US">
              <a:ea typeface="MS PGothic" charset="-128"/>
            </a:endParaRPr>
          </a:p>
        </p:txBody>
      </p:sp>
      <p:sp>
        <p:nvSpPr>
          <p:cNvPr id="38914" name="Text Box 5"/>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
        <p:nvSpPr>
          <p:cNvPr id="38915" name="Rectangle 3"/>
          <p:cNvSpPr txBox="1">
            <a:spLocks/>
          </p:cNvSpPr>
          <p:nvPr/>
        </p:nvSpPr>
        <p:spPr bwMode="auto">
          <a:xfrm>
            <a:off x="506413" y="1625600"/>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lstStyle>
            <a:lvl1pPr marL="495300" indent="-495300">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spcBef>
                <a:spcPts val="925"/>
              </a:spcBef>
              <a:buFont typeface="Arial" charset="0"/>
              <a:buAutoNum type="arabicPeriod" startAt="5"/>
            </a:pPr>
            <a:r>
              <a:rPr lang="en-US" altLang="en-US">
                <a:solidFill>
                  <a:srgbClr val="1E3268"/>
                </a:solidFill>
                <a:latin typeface="Open Sans" charset="0"/>
              </a:rPr>
              <a:t>There is </a:t>
            </a:r>
            <a:r>
              <a:rPr lang="en-US" altLang="en-US" b="1">
                <a:solidFill>
                  <a:srgbClr val="1E3268"/>
                </a:solidFill>
                <a:latin typeface="Open Sans" charset="0"/>
              </a:rPr>
              <a:t>insufficient evidence </a:t>
            </a:r>
            <a:r>
              <a:rPr lang="en-US" altLang="en-US">
                <a:solidFill>
                  <a:srgbClr val="1E3268"/>
                </a:solidFill>
                <a:latin typeface="Open Sans" charset="0"/>
              </a:rPr>
              <a:t>to recommend the routine use of </a:t>
            </a:r>
            <a:r>
              <a:rPr lang="en-US" altLang="en-US" b="1">
                <a:solidFill>
                  <a:srgbClr val="1E3268"/>
                </a:solidFill>
                <a:latin typeface="Open Sans" charset="0"/>
              </a:rPr>
              <a:t>adjunctive wound-healing therapies </a:t>
            </a:r>
            <a:r>
              <a:rPr lang="en-US" altLang="en-US">
                <a:solidFill>
                  <a:srgbClr val="1E3268"/>
                </a:solidFill>
                <a:latin typeface="Open Sans" charset="0"/>
              </a:rPr>
              <a:t>(eg. topical growth factors, granulocyte colony-stimulating factors, or dermal substitutes), for typical diabetic foot ulcers.   </a:t>
            </a:r>
          </a:p>
          <a:p>
            <a:pPr lvl="1">
              <a:spcBef>
                <a:spcPts val="463"/>
              </a:spcBef>
              <a:buFont typeface="Arial" charset="0"/>
              <a:buChar char="•"/>
            </a:pPr>
            <a:r>
              <a:rPr lang="en-US" altLang="en-US" sz="2000">
                <a:solidFill>
                  <a:srgbClr val="1E3268"/>
                </a:solidFill>
                <a:latin typeface="Open Sans" charset="0"/>
              </a:rPr>
              <a:t>Provided that all other modifiable factors (e.g. pressure offloading, infection, foot deformity etc) have been addressed, adjunctive wound-healing therapies may be considered for non-healing, non-ischemic wounds </a:t>
            </a:r>
            <a:r>
              <a:rPr lang="en-US" altLang="en-US" sz="1400">
                <a:solidFill>
                  <a:srgbClr val="1E3268"/>
                </a:solidFill>
                <a:latin typeface="Open Sans" charset="0"/>
              </a:rPr>
              <a:t>[Grade A, Level 1].</a:t>
            </a:r>
            <a:endParaRPr lang="en-CA" altLang="en-US" sz="1400">
              <a:solidFill>
                <a:srgbClr val="1E3268"/>
              </a:solidFill>
              <a:latin typeface="Open Sans"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idx="4294967295"/>
          </p:nvPr>
        </p:nvSpPr>
        <p:spPr/>
        <p:txBody>
          <a:bodyPr/>
          <a:lstStyle/>
          <a:p>
            <a:pPr eaLnBrk="1" hangingPunct="1"/>
            <a:r>
              <a:rPr lang="en-CA" altLang="en-US">
                <a:ea typeface="MS PGothic" charset="-128"/>
              </a:rPr>
              <a:t>Key Messages</a:t>
            </a:r>
          </a:p>
        </p:txBody>
      </p:sp>
      <p:sp>
        <p:nvSpPr>
          <p:cNvPr id="39938" name="Content Placeholder 2"/>
          <p:cNvSpPr>
            <a:spLocks noGrp="1"/>
          </p:cNvSpPr>
          <p:nvPr>
            <p:ph type="body" idx="4294967295"/>
          </p:nvPr>
        </p:nvSpPr>
        <p:spPr>
          <a:xfrm>
            <a:off x="628650" y="1677988"/>
            <a:ext cx="7886700" cy="4329112"/>
          </a:xfrm>
        </p:spPr>
        <p:txBody>
          <a:bodyPr/>
          <a:lstStyle/>
          <a:p>
            <a:pPr>
              <a:lnSpc>
                <a:spcPct val="100000"/>
              </a:lnSpc>
            </a:pPr>
            <a:r>
              <a:rPr lang="en-US" altLang="en-US" b="0">
                <a:ea typeface="MS PGothic" charset="-128"/>
              </a:rPr>
              <a:t>In persons with diabetes, lower extremity complications are a major cause of morbidity and mortality</a:t>
            </a:r>
          </a:p>
          <a:p>
            <a:pPr>
              <a:lnSpc>
                <a:spcPct val="100000"/>
              </a:lnSpc>
            </a:pPr>
            <a:r>
              <a:rPr lang="en-US" altLang="en-US" b="0">
                <a:ea typeface="MS PGothic" charset="-128"/>
              </a:rPr>
              <a:t>The </a:t>
            </a:r>
            <a:r>
              <a:rPr lang="en-US" altLang="en-US">
                <a:ea typeface="MS PGothic" charset="-128"/>
              </a:rPr>
              <a:t>treatment of foot ulcers </a:t>
            </a:r>
            <a:r>
              <a:rPr lang="en-US" altLang="en-US" b="0">
                <a:ea typeface="MS PGothic" charset="-128"/>
              </a:rPr>
              <a:t>in people who have diabetes requires a </a:t>
            </a:r>
            <a:r>
              <a:rPr lang="en-US" altLang="en-US">
                <a:ea typeface="MS PGothic" charset="-128"/>
              </a:rPr>
              <a:t>interprofessional</a:t>
            </a:r>
            <a:r>
              <a:rPr lang="en-US" altLang="en-US" b="0">
                <a:ea typeface="MS PGothic" charset="-128"/>
              </a:rPr>
              <a:t>  approach that addresses </a:t>
            </a:r>
            <a:r>
              <a:rPr lang="en-US" altLang="en-US">
                <a:ea typeface="MS PGothic" charset="-128"/>
              </a:rPr>
              <a:t>glycemic</a:t>
            </a:r>
            <a:r>
              <a:rPr lang="en-US" altLang="en-US" b="0">
                <a:ea typeface="MS PGothic" charset="-128"/>
              </a:rPr>
              <a:t> control, infection, </a:t>
            </a:r>
            <a:r>
              <a:rPr lang="en-US" altLang="en-US">
                <a:ea typeface="MS PGothic" charset="-128"/>
              </a:rPr>
              <a:t>off-loading </a:t>
            </a:r>
            <a:r>
              <a:rPr lang="en-US" altLang="en-US" b="0">
                <a:ea typeface="MS PGothic" charset="-128"/>
              </a:rPr>
              <a:t>of high-pressure areas, lower-extremity </a:t>
            </a:r>
            <a:r>
              <a:rPr lang="en-US" altLang="en-US">
                <a:ea typeface="MS PGothic" charset="-128"/>
              </a:rPr>
              <a:t>vascular status</a:t>
            </a:r>
            <a:r>
              <a:rPr lang="en-US" altLang="en-US" b="0">
                <a:ea typeface="MS PGothic" charset="-128"/>
              </a:rPr>
              <a:t>, and local </a:t>
            </a:r>
            <a:r>
              <a:rPr lang="en-US" altLang="en-US">
                <a:ea typeface="MS PGothic" charset="-128"/>
              </a:rPr>
              <a:t>wound care</a:t>
            </a:r>
          </a:p>
        </p:txBody>
      </p:sp>
      <p:sp>
        <p:nvSpPr>
          <p:cNvPr id="39939" name="Text Box 6"/>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idx="4294967295"/>
          </p:nvPr>
        </p:nvSpPr>
        <p:spPr/>
        <p:txBody>
          <a:bodyPr/>
          <a:lstStyle/>
          <a:p>
            <a:pPr eaLnBrk="1" hangingPunct="1"/>
            <a:r>
              <a:rPr lang="en-CA" altLang="en-US">
                <a:ea typeface="MS PGothic" charset="-128"/>
              </a:rPr>
              <a:t>Key Messages</a:t>
            </a:r>
          </a:p>
        </p:txBody>
      </p:sp>
      <p:sp>
        <p:nvSpPr>
          <p:cNvPr id="40962" name="Content Placeholder 2"/>
          <p:cNvSpPr>
            <a:spLocks noGrp="1"/>
          </p:cNvSpPr>
          <p:nvPr>
            <p:ph type="body" idx="4294967295"/>
          </p:nvPr>
        </p:nvSpPr>
        <p:spPr/>
        <p:txBody>
          <a:bodyPr/>
          <a:lstStyle/>
          <a:p>
            <a:pPr>
              <a:lnSpc>
                <a:spcPct val="100000"/>
              </a:lnSpc>
            </a:pPr>
            <a:r>
              <a:rPr lang="en-US" altLang="en-US" sz="2800">
                <a:ea typeface="MS PGothic" charset="-128"/>
              </a:rPr>
              <a:t>Antibiotic</a:t>
            </a:r>
            <a:r>
              <a:rPr lang="en-US" altLang="en-US" sz="2800" b="0">
                <a:ea typeface="MS PGothic" charset="-128"/>
              </a:rPr>
              <a:t> therapy is </a:t>
            </a:r>
            <a:r>
              <a:rPr lang="en-US" altLang="en-US" sz="2800">
                <a:ea typeface="MS PGothic" charset="-128"/>
              </a:rPr>
              <a:t>not required </a:t>
            </a:r>
            <a:r>
              <a:rPr lang="en-US" altLang="en-US" sz="2800" b="0">
                <a:ea typeface="MS PGothic" charset="-128"/>
              </a:rPr>
              <a:t>for </a:t>
            </a:r>
            <a:r>
              <a:rPr lang="en-US" altLang="en-US" sz="2800">
                <a:ea typeface="MS PGothic" charset="-128"/>
              </a:rPr>
              <a:t>uninfected</a:t>
            </a:r>
            <a:r>
              <a:rPr lang="en-US" altLang="en-US" sz="2800" b="0">
                <a:ea typeface="MS PGothic" charset="-128"/>
              </a:rPr>
              <a:t> neuropathic foot ulcers</a:t>
            </a:r>
          </a:p>
          <a:p>
            <a:pPr>
              <a:lnSpc>
                <a:spcPct val="100000"/>
              </a:lnSpc>
            </a:pPr>
            <a:r>
              <a:rPr lang="en-US" altLang="en-US" sz="2800">
                <a:ea typeface="MS PGothic" charset="-128"/>
              </a:rPr>
              <a:t>Proprietary adjunctive wound dressings and technologies</a:t>
            </a:r>
            <a:r>
              <a:rPr lang="en-US" altLang="en-US" sz="2800" b="0">
                <a:ea typeface="MS PGothic" charset="-128"/>
              </a:rPr>
              <a:t> including antimicrobial dressings </a:t>
            </a:r>
            <a:r>
              <a:rPr lang="en-US" altLang="en-US" sz="2800">
                <a:ea typeface="MS PGothic" charset="-128"/>
              </a:rPr>
              <a:t>lack sufficient evidence </a:t>
            </a:r>
            <a:r>
              <a:rPr lang="en-US" altLang="en-US" sz="2800" b="0">
                <a:ea typeface="MS PGothic" charset="-128"/>
              </a:rPr>
              <a:t>to support their routine use in the treatment of neuropathic ulcers</a:t>
            </a:r>
          </a:p>
          <a:p>
            <a:pPr>
              <a:lnSpc>
                <a:spcPct val="100000"/>
              </a:lnSpc>
            </a:pPr>
            <a:endParaRPr lang="en-US" altLang="en-US" sz="2800" b="0">
              <a:ea typeface="MS PGothic" charset="-128"/>
            </a:endParaRPr>
          </a:p>
        </p:txBody>
      </p:sp>
      <p:sp>
        <p:nvSpPr>
          <p:cNvPr id="40963" name="Text Box 4"/>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nvPr>
        </p:nvSpPr>
        <p:spPr/>
        <p:txBody>
          <a:bodyPr/>
          <a:lstStyle/>
          <a:p>
            <a:r>
              <a:rPr lang="en-US" altLang="en-US">
                <a:ea typeface="MS PGothic" charset="-128"/>
              </a:rPr>
              <a:t>Key Messages for People with Diabetes</a:t>
            </a:r>
            <a:endParaRPr lang="en-CA" altLang="en-US">
              <a:ea typeface="MS PGothic" charset="-128"/>
            </a:endParaRPr>
          </a:p>
        </p:txBody>
      </p:sp>
      <p:sp>
        <p:nvSpPr>
          <p:cNvPr id="41986" name="Rectangle 3"/>
          <p:cNvSpPr>
            <a:spLocks noGrp="1"/>
          </p:cNvSpPr>
          <p:nvPr>
            <p:ph type="body" idx="4294967295"/>
          </p:nvPr>
        </p:nvSpPr>
        <p:spPr>
          <a:xfrm>
            <a:off x="628650" y="1825625"/>
            <a:ext cx="8064500" cy="4824413"/>
          </a:xfrm>
        </p:spPr>
        <p:txBody>
          <a:bodyPr/>
          <a:lstStyle/>
          <a:p>
            <a:pPr>
              <a:lnSpc>
                <a:spcPct val="100000"/>
              </a:lnSpc>
            </a:pPr>
            <a:r>
              <a:rPr lang="en-US" altLang="en-US" sz="2400" b="0">
                <a:ea typeface="MS PGothic" charset="-128"/>
              </a:rPr>
              <a:t>Diabetes can cause nerve damage (also known as diabetic peripheral neuropathy) and poor blood flow or circulation to the legs and feet (also known as peripheral arterial disease)</a:t>
            </a:r>
          </a:p>
          <a:p>
            <a:pPr>
              <a:lnSpc>
                <a:spcPct val="100000"/>
              </a:lnSpc>
            </a:pPr>
            <a:r>
              <a:rPr lang="en-US" altLang="en-US" sz="2400" b="0">
                <a:ea typeface="MS PGothic" charset="-128"/>
              </a:rPr>
              <a:t>As a result of neuropathy, people with diabetes are less likely to feel a foot injury, such as a blister or cut. Diabetes can also make these injuries more difficult to heal. Unnoticed and untreated, even small foot injuries can quickly become infected, potentially leading to serious complications</a:t>
            </a:r>
          </a:p>
          <a:p>
            <a:pPr>
              <a:lnSpc>
                <a:spcPct val="100000"/>
              </a:lnSpc>
            </a:pPr>
            <a:endParaRPr lang="en-CA" altLang="en-US" b="0">
              <a:ea typeface="MS PGothic" charset="-128"/>
            </a:endParaRPr>
          </a:p>
        </p:txBody>
      </p:sp>
      <p:sp>
        <p:nvSpPr>
          <p:cNvPr id="41987" name="Text Box 8"/>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p:cNvSpPr>
          <p:nvPr>
            <p:ph type="title" idx="4294967295"/>
          </p:nvPr>
        </p:nvSpPr>
        <p:spPr/>
        <p:txBody>
          <a:bodyPr/>
          <a:lstStyle/>
          <a:p>
            <a:r>
              <a:rPr lang="en-US" altLang="en-US">
                <a:ea typeface="MS PGothic" charset="-128"/>
              </a:rPr>
              <a:t>Key Messages for People with Diabetes</a:t>
            </a:r>
            <a:endParaRPr lang="en-CA" altLang="en-US">
              <a:ea typeface="MS PGothic" charset="-128"/>
            </a:endParaRPr>
          </a:p>
        </p:txBody>
      </p:sp>
      <p:sp>
        <p:nvSpPr>
          <p:cNvPr id="43010" name="Rectangle 3"/>
          <p:cNvSpPr>
            <a:spLocks noGrp="1"/>
          </p:cNvSpPr>
          <p:nvPr>
            <p:ph type="body" idx="4294967295"/>
          </p:nvPr>
        </p:nvSpPr>
        <p:spPr>
          <a:xfrm>
            <a:off x="628650" y="1825625"/>
            <a:ext cx="8064500" cy="4824413"/>
          </a:xfrm>
        </p:spPr>
        <p:txBody>
          <a:bodyPr/>
          <a:lstStyle/>
          <a:p>
            <a:pPr>
              <a:lnSpc>
                <a:spcPct val="100000"/>
              </a:lnSpc>
            </a:pPr>
            <a:r>
              <a:rPr lang="en-US" altLang="en-US" sz="2400" b="0">
                <a:ea typeface="MS PGothic" charset="-128"/>
              </a:rPr>
              <a:t>A good daily foot care routine will help keep your feet healthy.</a:t>
            </a:r>
          </a:p>
          <a:p>
            <a:pPr lvl="1">
              <a:lnSpc>
                <a:spcPct val="100000"/>
              </a:lnSpc>
            </a:pPr>
            <a:r>
              <a:rPr lang="en-US" altLang="en-US" sz="2400">
                <a:latin typeface="Open Sans" charset="0"/>
                <a:ea typeface="MS PGothic" charset="-128"/>
              </a:rPr>
              <a:t>Examine your feet and legs daily</a:t>
            </a:r>
          </a:p>
          <a:p>
            <a:pPr lvl="1">
              <a:lnSpc>
                <a:spcPct val="100000"/>
              </a:lnSpc>
            </a:pPr>
            <a:r>
              <a:rPr lang="en-US" altLang="en-US" sz="2400">
                <a:latin typeface="Open Sans" charset="0"/>
                <a:ea typeface="MS PGothic" charset="-128"/>
              </a:rPr>
              <a:t>Care for you nails regularly</a:t>
            </a:r>
          </a:p>
          <a:p>
            <a:pPr lvl="1">
              <a:lnSpc>
                <a:spcPct val="100000"/>
              </a:lnSpc>
            </a:pPr>
            <a:r>
              <a:rPr lang="en-US" altLang="en-US" sz="2400">
                <a:latin typeface="Open Sans" charset="0"/>
                <a:ea typeface="MS PGothic" charset="-128"/>
              </a:rPr>
              <a:t>Apply moisturizing lotion if your feet are dry</a:t>
            </a:r>
          </a:p>
          <a:p>
            <a:pPr lvl="2">
              <a:lnSpc>
                <a:spcPct val="100000"/>
              </a:lnSpc>
            </a:pPr>
            <a:r>
              <a:rPr lang="en-US" altLang="en-US" sz="2000">
                <a:latin typeface="Open Sans" charset="0"/>
              </a:rPr>
              <a:t>Avoid lotion between the toes</a:t>
            </a:r>
          </a:p>
          <a:p>
            <a:pPr lvl="2">
              <a:lnSpc>
                <a:spcPct val="100000"/>
              </a:lnSpc>
            </a:pPr>
            <a:r>
              <a:rPr lang="en-US" altLang="en-US" sz="2000">
                <a:latin typeface="Open Sans" charset="0"/>
              </a:rPr>
              <a:t>Massage well, minimize residue</a:t>
            </a:r>
          </a:p>
          <a:p>
            <a:pPr lvl="1">
              <a:lnSpc>
                <a:spcPct val="100000"/>
              </a:lnSpc>
            </a:pPr>
            <a:r>
              <a:rPr lang="en-US" altLang="en-US" sz="2400">
                <a:latin typeface="Open Sans" charset="0"/>
                <a:ea typeface="MS PGothic" charset="-128"/>
              </a:rPr>
              <a:t>Wear properly fitting footwear</a:t>
            </a:r>
          </a:p>
          <a:p>
            <a:pPr lvl="1">
              <a:lnSpc>
                <a:spcPct val="100000"/>
              </a:lnSpc>
            </a:pPr>
            <a:r>
              <a:rPr lang="en-US" altLang="en-US" sz="2400">
                <a:latin typeface="Open Sans" charset="0"/>
                <a:ea typeface="MS PGothic" charset="-128"/>
              </a:rPr>
              <a:t>Test your bath water with your hand before you step in, to make sure the water is not too hot</a:t>
            </a:r>
          </a:p>
        </p:txBody>
      </p:sp>
      <p:sp>
        <p:nvSpPr>
          <p:cNvPr id="43011" name="Text Box 5"/>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idx="4294967295"/>
          </p:nvPr>
        </p:nvSpPr>
        <p:spPr/>
        <p:txBody>
          <a:bodyPr/>
          <a:lstStyle/>
          <a:p>
            <a:r>
              <a:rPr lang="en-US" altLang="en-US">
                <a:ea typeface="MS PGothic" charset="-128"/>
              </a:rPr>
              <a:t>Key Messages for People with Diabetes</a:t>
            </a:r>
            <a:endParaRPr lang="en-CA" altLang="en-US">
              <a:ea typeface="MS PGothic" charset="-128"/>
            </a:endParaRPr>
          </a:p>
        </p:txBody>
      </p:sp>
      <p:sp>
        <p:nvSpPr>
          <p:cNvPr id="44034" name="Rectangle 3"/>
          <p:cNvSpPr>
            <a:spLocks noGrp="1"/>
          </p:cNvSpPr>
          <p:nvPr>
            <p:ph type="body" idx="4294967295"/>
          </p:nvPr>
        </p:nvSpPr>
        <p:spPr>
          <a:xfrm>
            <a:off x="628650" y="1825625"/>
            <a:ext cx="8064500" cy="4824413"/>
          </a:xfrm>
        </p:spPr>
        <p:txBody>
          <a:bodyPr/>
          <a:lstStyle/>
          <a:p>
            <a:pPr>
              <a:lnSpc>
                <a:spcPct val="100000"/>
              </a:lnSpc>
            </a:pPr>
            <a:r>
              <a:rPr lang="en-US" altLang="en-US" sz="2400" b="0">
                <a:ea typeface="MS PGothic" charset="-128"/>
              </a:rPr>
              <a:t>Do not treat any of the following yourself, rather, have them treated by your doctor or other foot care specialist (such as foot care nurse, podiatrist or chiropodist):</a:t>
            </a:r>
          </a:p>
          <a:p>
            <a:pPr lvl="1">
              <a:lnSpc>
                <a:spcPct val="100000"/>
              </a:lnSpc>
            </a:pPr>
            <a:r>
              <a:rPr lang="en-US" altLang="en-US" sz="2000">
                <a:latin typeface="Open Sans" charset="0"/>
                <a:ea typeface="MS PGothic" charset="-128"/>
              </a:rPr>
              <a:t>Corns (thick or hard skin on toes)</a:t>
            </a:r>
          </a:p>
          <a:p>
            <a:pPr lvl="1">
              <a:lnSpc>
                <a:spcPct val="100000"/>
              </a:lnSpc>
            </a:pPr>
            <a:r>
              <a:rPr lang="en-US" altLang="en-US" sz="2000">
                <a:latin typeface="Open Sans" charset="0"/>
                <a:ea typeface="MS PGothic" charset="-128"/>
              </a:rPr>
              <a:t>Callouses (thick skin on bottom of feet)</a:t>
            </a:r>
          </a:p>
          <a:p>
            <a:pPr lvl="1">
              <a:lnSpc>
                <a:spcPct val="100000"/>
              </a:lnSpc>
            </a:pPr>
            <a:r>
              <a:rPr lang="en-US" altLang="en-US" sz="2000">
                <a:latin typeface="Open Sans" charset="0"/>
                <a:ea typeface="MS PGothic" charset="-128"/>
              </a:rPr>
              <a:t>Ingrown toenails</a:t>
            </a:r>
          </a:p>
          <a:p>
            <a:pPr lvl="1">
              <a:lnSpc>
                <a:spcPct val="100000"/>
              </a:lnSpc>
            </a:pPr>
            <a:r>
              <a:rPr lang="en-US" altLang="en-US" sz="2000">
                <a:latin typeface="Open Sans" charset="0"/>
                <a:ea typeface="MS PGothic" charset="-128"/>
              </a:rPr>
              <a:t>Warts, splinters, or other wounds</a:t>
            </a:r>
          </a:p>
          <a:p>
            <a:pPr>
              <a:lnSpc>
                <a:spcPct val="100000"/>
              </a:lnSpc>
            </a:pPr>
            <a:r>
              <a:rPr lang="en-US" altLang="en-US" sz="2400" b="0">
                <a:ea typeface="MS PGothic" charset="-128"/>
              </a:rPr>
              <a:t>If you have any swelling, warmth, redness or pain in your legs or feet, see your health-care provider or foot specialist right away</a:t>
            </a:r>
          </a:p>
        </p:txBody>
      </p:sp>
      <p:sp>
        <p:nvSpPr>
          <p:cNvPr id="44035" name="Text Box 5"/>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4"/>
          <p:cNvSpPr>
            <a:spLocks noGrp="1"/>
          </p:cNvSpPr>
          <p:nvPr>
            <p:ph type="title"/>
          </p:nvPr>
        </p:nvSpPr>
        <p:spPr>
          <a:xfrm>
            <a:off x="666750" y="147638"/>
            <a:ext cx="7886700" cy="1325562"/>
          </a:xfrm>
        </p:spPr>
        <p:txBody>
          <a:bodyPr/>
          <a:lstStyle/>
          <a:p>
            <a:pPr algn="ctr"/>
            <a:r>
              <a:rPr lang="en-US" altLang="en-US" sz="3600" b="0">
                <a:ea typeface="MS PGothic" charset="-128"/>
              </a:rPr>
              <a:t>Visit </a:t>
            </a:r>
            <a:r>
              <a:rPr lang="en-US" altLang="en-US" sz="3600">
                <a:ea typeface="MS PGothic" charset="-128"/>
              </a:rPr>
              <a:t>guidelines.diabetes.ca</a:t>
            </a:r>
            <a:r>
              <a:rPr lang="en-US" altLang="en-US" sz="3600" b="0">
                <a:ea typeface="MS PGothic" charset="-128"/>
              </a:rPr>
              <a:t> </a:t>
            </a:r>
            <a:br>
              <a:rPr lang="en-US" altLang="en-US" sz="3600" b="0">
                <a:ea typeface="MS PGothic" charset="-128"/>
              </a:rPr>
            </a:br>
            <a:endParaRPr lang="en-US" altLang="en-US" sz="3600" b="0">
              <a:ea typeface="MS PGothic" charset="-128"/>
            </a:endParaRPr>
          </a:p>
        </p:txBody>
      </p:sp>
      <p:pic>
        <p:nvPicPr>
          <p:cNvPr id="45058"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641350" y="0"/>
            <a:ext cx="7886700" cy="1325563"/>
          </a:xfrm>
        </p:spPr>
        <p:txBody>
          <a:bodyPr/>
          <a:lstStyle/>
          <a:p>
            <a:pPr algn="ctr"/>
            <a:r>
              <a:rPr lang="en-US" altLang="en-US">
                <a:ea typeface="MS PGothic" charset="-128"/>
              </a:rPr>
              <a:t>Or download the App</a:t>
            </a:r>
          </a:p>
        </p:txBody>
      </p:sp>
      <p:pic>
        <p:nvPicPr>
          <p:cNvPr id="4608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idx="4294967295"/>
          </p:nvPr>
        </p:nvSpPr>
        <p:spPr/>
        <p:txBody>
          <a:bodyPr/>
          <a:lstStyle/>
          <a:p>
            <a:r>
              <a:rPr lang="en-US" altLang="en-US">
                <a:latin typeface="Arial" charset="0"/>
                <a:ea typeface="MS PGothic" charset="-128"/>
              </a:rPr>
              <a:t>Diabetes Canada Clinical Practice Guidelines</a:t>
            </a:r>
          </a:p>
        </p:txBody>
      </p:sp>
      <p:sp>
        <p:nvSpPr>
          <p:cNvPr id="47106" name="Content Placeholder 2"/>
          <p:cNvSpPr>
            <a:spLocks noGrp="1"/>
          </p:cNvSpPr>
          <p:nvPr>
            <p:ph idx="4294967295"/>
          </p:nvPr>
        </p:nvSpPr>
        <p:spPr/>
        <p:txBody>
          <a:bodyPr/>
          <a:lstStyle/>
          <a:p>
            <a:pPr marL="0" indent="0">
              <a:buFontTx/>
              <a:buNone/>
            </a:pPr>
            <a:endParaRPr lang="en-US" altLang="en-US">
              <a:ea typeface="MS PGothic" charset="-128"/>
              <a:hlinkClick r:id="rId3"/>
            </a:endParaRPr>
          </a:p>
          <a:p>
            <a:pPr marL="0" indent="0">
              <a:buFontTx/>
              <a:buNone/>
            </a:pPr>
            <a:r>
              <a:rPr lang="en-US" altLang="en-US">
                <a:solidFill>
                  <a:srgbClr val="C00000"/>
                </a:solidFill>
                <a:ea typeface="MS PGothic" charset="-128"/>
                <a:hlinkClick r:id="rId3"/>
              </a:rPr>
              <a:t>www.guidelines.diabetes.ca</a:t>
            </a:r>
            <a:r>
              <a:rPr lang="en-US" altLang="en-US">
                <a:solidFill>
                  <a:srgbClr val="C00000"/>
                </a:solidFill>
                <a:ea typeface="MS PGothic" charset="-128"/>
              </a:rPr>
              <a:t> </a:t>
            </a:r>
            <a:r>
              <a:rPr lang="en-US" altLang="en-US">
                <a:solidFill>
                  <a:schemeClr val="accent1"/>
                </a:solidFill>
                <a:ea typeface="MS PGothic" charset="-128"/>
              </a:rPr>
              <a:t>– for health-care providers</a:t>
            </a:r>
          </a:p>
          <a:p>
            <a:pPr marL="0" indent="0">
              <a:buFontTx/>
              <a:buNone/>
            </a:pPr>
            <a:endParaRPr lang="en-US" altLang="en-US">
              <a:solidFill>
                <a:schemeClr val="accent1"/>
              </a:solidFill>
              <a:ea typeface="MS PGothic" charset="-128"/>
            </a:endParaRPr>
          </a:p>
          <a:p>
            <a:pPr marL="0" indent="0">
              <a:buFontTx/>
              <a:buNone/>
            </a:pPr>
            <a:r>
              <a:rPr lang="en-US" altLang="en-US">
                <a:ea typeface="MS PGothic" charset="-128"/>
              </a:rPr>
              <a:t>1-800-BANTING (226-8464)</a:t>
            </a:r>
          </a:p>
          <a:p>
            <a:pPr marL="0" indent="0">
              <a:buFontTx/>
              <a:buNone/>
            </a:pPr>
            <a:endParaRPr lang="en-US" altLang="en-US">
              <a:ea typeface="MS PGothic" charset="-128"/>
            </a:endParaRPr>
          </a:p>
          <a:p>
            <a:pPr marL="0" indent="0">
              <a:buFontTx/>
              <a:buNone/>
            </a:pPr>
            <a:r>
              <a:rPr lang="en-US" altLang="en-US">
                <a:ea typeface="MS PGothic" charset="-128"/>
                <a:hlinkClick r:id="rId4"/>
              </a:rPr>
              <a:t>www.diabetes.ca </a:t>
            </a:r>
            <a:r>
              <a:rPr lang="en-US" altLang="en-US">
                <a:solidFill>
                  <a:schemeClr val="accent1"/>
                </a:solidFill>
                <a:ea typeface="MS PGothic" charset="-128"/>
              </a:rPr>
              <a:t>– for people with diabetes</a:t>
            </a:r>
          </a:p>
          <a:p>
            <a:pPr marL="0" indent="0">
              <a:buFontTx/>
              <a:buNone/>
            </a:pPr>
            <a:endParaRPr lang="en-US" altLang="en-US">
              <a:solidFill>
                <a:schemeClr val="accent1"/>
              </a:solidFill>
              <a:ea typeface="MS PGothic" charset="-128"/>
            </a:endParaRPr>
          </a:p>
          <a:p>
            <a:pPr marL="0" indent="0"/>
            <a:endParaRPr lang="en-US" altLang="en-US">
              <a:ea typeface="MS PGothic"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CA" altLang="en-US">
                <a:ea typeface="MS PGothic" charset="-128"/>
              </a:rPr>
              <a:t>Key Changes</a:t>
            </a:r>
          </a:p>
        </p:txBody>
      </p:sp>
      <p:sp>
        <p:nvSpPr>
          <p:cNvPr id="17410" name="Content Placeholder 2"/>
          <p:cNvSpPr>
            <a:spLocks noGrp="1"/>
          </p:cNvSpPr>
          <p:nvPr>
            <p:ph type="body" idx="4294967295"/>
          </p:nvPr>
        </p:nvSpPr>
        <p:spPr/>
        <p:txBody>
          <a:bodyPr/>
          <a:lstStyle/>
          <a:p>
            <a:pPr>
              <a:lnSpc>
                <a:spcPct val="100000"/>
              </a:lnSpc>
            </a:pPr>
            <a:r>
              <a:rPr lang="en-CA" altLang="ja-JP" sz="2400" b="0">
                <a:ea typeface="MS PGothic" charset="-128"/>
              </a:rPr>
              <a:t>New information on </a:t>
            </a:r>
          </a:p>
          <a:p>
            <a:pPr lvl="1">
              <a:lnSpc>
                <a:spcPct val="100000"/>
              </a:lnSpc>
            </a:pPr>
            <a:r>
              <a:rPr lang="en-CA" altLang="ja-JP" sz="2400">
                <a:latin typeface="Open Sans" charset="0"/>
                <a:ea typeface="MS PGothic" charset="-128"/>
              </a:rPr>
              <a:t>Detailed instructions on use of the 10 gram monofilament to screen for the presence or absence of protective sensation</a:t>
            </a:r>
          </a:p>
          <a:p>
            <a:pPr>
              <a:lnSpc>
                <a:spcPct val="100000"/>
              </a:lnSpc>
            </a:pPr>
            <a:endParaRPr lang="en-CA" altLang="ja-JP" sz="2400" b="0">
              <a:ea typeface="MS PGothic" charset="-128"/>
            </a:endParaRPr>
          </a:p>
        </p:txBody>
      </p:sp>
      <p:sp>
        <p:nvSpPr>
          <p:cNvPr id="1741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7412"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Content Placeholder 2"/>
          <p:cNvSpPr>
            <a:spLocks noGrp="1"/>
          </p:cNvSpPr>
          <p:nvPr>
            <p:ph idx="4294967295"/>
          </p:nvPr>
        </p:nvSpPr>
        <p:spPr>
          <a:xfrm>
            <a:off x="668338" y="1295400"/>
            <a:ext cx="8001000" cy="4114800"/>
          </a:xfrm>
        </p:spPr>
        <p:txBody>
          <a:bodyPr/>
          <a:lstStyle/>
          <a:p>
            <a:pPr>
              <a:lnSpc>
                <a:spcPct val="110000"/>
              </a:lnSpc>
              <a:buClr>
                <a:srgbClr val="FF0000"/>
              </a:buClr>
              <a:buFont typeface="Wingdings" charset="2"/>
              <a:buChar char="ü"/>
            </a:pPr>
            <a:r>
              <a:rPr lang="en-US" altLang="en-US" sz="2800">
                <a:ea typeface="MS PGothic" charset="-128"/>
              </a:rPr>
              <a:t>EDUCATE</a:t>
            </a:r>
            <a:r>
              <a:rPr lang="en-US" altLang="en-US" sz="2800" b="0">
                <a:ea typeface="MS PGothic" charset="-128"/>
              </a:rPr>
              <a:t> about proper foot care</a:t>
            </a:r>
          </a:p>
          <a:p>
            <a:pPr>
              <a:lnSpc>
                <a:spcPct val="110000"/>
              </a:lnSpc>
              <a:buClr>
                <a:srgbClr val="FF0000"/>
              </a:buClr>
              <a:buFont typeface="Wingdings" charset="2"/>
              <a:buChar char="ü"/>
            </a:pPr>
            <a:r>
              <a:rPr lang="en-US" altLang="en-US" sz="2800">
                <a:ea typeface="MS PGothic" charset="-128"/>
              </a:rPr>
              <a:t>EXAMINE</a:t>
            </a:r>
            <a:r>
              <a:rPr lang="en-US" altLang="en-US" sz="2800" b="0">
                <a:ea typeface="MS PGothic" charset="-128"/>
              </a:rPr>
              <a:t> for structural, vascular, neuropathy problems</a:t>
            </a:r>
          </a:p>
          <a:p>
            <a:pPr>
              <a:lnSpc>
                <a:spcPct val="110000"/>
              </a:lnSpc>
              <a:buClr>
                <a:srgbClr val="FF0000"/>
              </a:buClr>
              <a:buFont typeface="Wingdings" charset="2"/>
              <a:buChar char="ü"/>
            </a:pPr>
            <a:r>
              <a:rPr lang="en-US" altLang="en-US" sz="2800">
                <a:ea typeface="MS PGothic" charset="-128"/>
              </a:rPr>
              <a:t>DO</a:t>
            </a:r>
            <a:r>
              <a:rPr lang="en-US" altLang="en-US" sz="2800" b="0">
                <a:ea typeface="MS PGothic" charset="-128"/>
              </a:rPr>
              <a:t> a 10 gram monofilament assessment</a:t>
            </a:r>
          </a:p>
          <a:p>
            <a:pPr>
              <a:lnSpc>
                <a:spcPct val="110000"/>
              </a:lnSpc>
              <a:buClr>
                <a:srgbClr val="FF0000"/>
              </a:buClr>
              <a:buFont typeface="Wingdings" charset="2"/>
              <a:buChar char="ü"/>
            </a:pPr>
            <a:r>
              <a:rPr lang="en-US" altLang="en-US" sz="2800">
                <a:ea typeface="MS PGothic" charset="-128"/>
              </a:rPr>
              <a:t>IDENTIFY</a:t>
            </a:r>
            <a:r>
              <a:rPr lang="en-US" altLang="en-US" sz="2800" b="0">
                <a:ea typeface="MS PGothic" charset="-128"/>
              </a:rPr>
              <a:t> those at high risk of foot ulcers and educate, assess more frequently, and consider appropriately fitted footwear</a:t>
            </a:r>
          </a:p>
          <a:p>
            <a:pPr>
              <a:lnSpc>
                <a:spcPct val="110000"/>
              </a:lnSpc>
              <a:buClr>
                <a:srgbClr val="FF0000"/>
              </a:buClr>
              <a:buFont typeface="Wingdings" charset="2"/>
              <a:buChar char="ü"/>
            </a:pPr>
            <a:r>
              <a:rPr lang="en-US" altLang="en-US" sz="2800">
                <a:ea typeface="MS PGothic" charset="-128"/>
              </a:rPr>
              <a:t>REFER</a:t>
            </a:r>
            <a:r>
              <a:rPr lang="en-US" altLang="en-US" sz="2800" b="0">
                <a:ea typeface="MS PGothic" charset="-128"/>
              </a:rPr>
              <a:t> persons with foot ulcers and other complications to those specialized in foot care</a:t>
            </a:r>
          </a:p>
        </p:txBody>
      </p:sp>
      <p:sp>
        <p:nvSpPr>
          <p:cNvPr id="18434" name="Title 1"/>
          <p:cNvSpPr>
            <a:spLocks noGrp="1"/>
          </p:cNvSpPr>
          <p:nvPr>
            <p:ph type="title" idx="4294967295"/>
          </p:nvPr>
        </p:nvSpPr>
        <p:spPr>
          <a:xfrm>
            <a:off x="628650" y="365125"/>
            <a:ext cx="6643688" cy="863600"/>
          </a:xfrm>
        </p:spPr>
        <p:txBody>
          <a:bodyPr/>
          <a:lstStyle/>
          <a:p>
            <a:r>
              <a:rPr lang="en-CA" altLang="en-US">
                <a:ea typeface="MS PGothic" charset="-128"/>
              </a:rPr>
              <a:t>Foot Care Checklist</a:t>
            </a:r>
          </a:p>
        </p:txBody>
      </p:sp>
      <p:sp>
        <p:nvSpPr>
          <p:cNvPr id="18435" name="Text Box 5"/>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extLst>
          </p:cNvPr>
          <p:cNvSpPr txBox="1"/>
          <p:nvPr/>
        </p:nvSpPr>
        <p:spPr>
          <a:xfrm>
            <a:off x="696913" y="5967413"/>
            <a:ext cx="9144000" cy="215900"/>
          </a:xfrm>
          <a:prstGeom prst="rect">
            <a:avLst/>
          </a:prstGeom>
          <a:noFill/>
        </p:spPr>
        <p:txBody>
          <a:bodyPr>
            <a:spAutoFit/>
          </a:bodyPr>
          <a:lstStyle/>
          <a:p>
            <a:pPr eaLnBrk="1" hangingPunct="1">
              <a:defRPr/>
            </a:pPr>
            <a:r>
              <a:rPr lang="en-US" sz="800" dirty="0">
                <a:solidFill>
                  <a:schemeClr val="tx2"/>
                </a:solidFill>
                <a:latin typeface="Arial Narrow"/>
                <a:ea typeface="+mn-ea"/>
                <a:cs typeface="Arial Narrow"/>
              </a:rPr>
              <a:t>Public Health Agency of Canada (August 2011);  using 2008/09 data from the Canadian Chronic Disease Surveillance System (Public Health Agency of Canada).</a:t>
            </a:r>
          </a:p>
        </p:txBody>
      </p:sp>
      <p:pic>
        <p:nvPicPr>
          <p:cNvPr id="1945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913" y="1033463"/>
            <a:ext cx="7985125" cy="497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3"/>
          <p:cNvSpPr>
            <a:spLocks noGrp="1"/>
          </p:cNvSpPr>
          <p:nvPr>
            <p:ph type="title" idx="4294967295"/>
          </p:nvPr>
        </p:nvSpPr>
        <p:spPr>
          <a:xfrm>
            <a:off x="0" y="26988"/>
            <a:ext cx="9144000" cy="1006475"/>
          </a:xfrm>
          <a:solidFill>
            <a:schemeClr val="accent1"/>
          </a:solidFill>
        </p:spPr>
        <p:txBody>
          <a:bodyPr/>
          <a:lstStyle/>
          <a:p>
            <a:r>
              <a:rPr lang="en-US" altLang="en-US" sz="2400">
                <a:ea typeface="MS PGothic" charset="-128"/>
              </a:rPr>
              <a:t>      </a:t>
            </a:r>
            <a:r>
              <a:rPr lang="en-US" altLang="en-US" sz="2400">
                <a:solidFill>
                  <a:schemeClr val="bg1"/>
                </a:solidFill>
                <a:ea typeface="MS PGothic" charset="-128"/>
              </a:rPr>
              <a:t>People with Diabetes are 20X More Likely to be  </a:t>
            </a:r>
            <a:br>
              <a:rPr lang="en-US" altLang="en-US" sz="2400">
                <a:solidFill>
                  <a:schemeClr val="bg1"/>
                </a:solidFill>
                <a:ea typeface="MS PGothic" charset="-128"/>
              </a:rPr>
            </a:br>
            <a:r>
              <a:rPr lang="en-US" altLang="en-US" sz="2400">
                <a:solidFill>
                  <a:schemeClr val="bg1"/>
                </a:solidFill>
                <a:ea typeface="MS PGothic" charset="-128"/>
              </a:rPr>
              <a:t>      Hospitalized for Non-traumatic Limb Amputation</a:t>
            </a:r>
          </a:p>
        </p:txBody>
      </p:sp>
      <p:sp>
        <p:nvSpPr>
          <p:cNvPr id="19460" name="Rectangle 7"/>
          <p:cNvSpPr>
            <a:spLocks noChangeArrowheads="1"/>
          </p:cNvSpPr>
          <p:nvPr/>
        </p:nvSpPr>
        <p:spPr bwMode="auto">
          <a:xfrm>
            <a:off x="7612063" y="1630363"/>
            <a:ext cx="1069975" cy="3778250"/>
          </a:xfrm>
          <a:prstGeom prst="rect">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endParaRPr lang="en-CA" altLang="en-US">
              <a:latin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idx="4294967295"/>
          </p:nvPr>
        </p:nvSpPr>
        <p:spPr>
          <a:xfrm>
            <a:off x="704850" y="555625"/>
            <a:ext cx="7772400" cy="4598988"/>
          </a:xfrm>
        </p:spPr>
        <p:txBody>
          <a:bodyPr/>
          <a:lstStyle/>
          <a:p>
            <a:pPr algn="ctr">
              <a:lnSpc>
                <a:spcPct val="200000"/>
              </a:lnSpc>
            </a:pPr>
            <a:r>
              <a:rPr lang="en-US" altLang="en-US" sz="3600">
                <a:solidFill>
                  <a:srgbClr val="203864"/>
                </a:solidFill>
                <a:ea typeface="MS PGothic" charset="-128"/>
              </a:rPr>
              <a:t>Prevention through education</a:t>
            </a:r>
            <a:br>
              <a:rPr lang="en-US" altLang="en-US" sz="3600">
                <a:solidFill>
                  <a:srgbClr val="203864"/>
                </a:solidFill>
                <a:ea typeface="MS PGothic" charset="-128"/>
              </a:rPr>
            </a:br>
            <a:r>
              <a:rPr lang="en-US" altLang="en-US" sz="3600">
                <a:solidFill>
                  <a:srgbClr val="203864"/>
                </a:solidFill>
                <a:ea typeface="MS PGothic" charset="-128"/>
              </a:rPr>
              <a:t>Proper risk assessment</a:t>
            </a:r>
            <a:br>
              <a:rPr lang="en-US" altLang="en-US" sz="3600">
                <a:solidFill>
                  <a:srgbClr val="203864"/>
                </a:solidFill>
                <a:ea typeface="MS PGothic" charset="-128"/>
              </a:rPr>
            </a:br>
            <a:r>
              <a:rPr lang="en-US" altLang="en-US" sz="3600">
                <a:solidFill>
                  <a:srgbClr val="203864"/>
                </a:solidFill>
                <a:ea typeface="MS PGothic" charset="-128"/>
              </a:rPr>
              <a:t>Early and aggressive treatment</a:t>
            </a:r>
          </a:p>
        </p:txBody>
      </p:sp>
      <p:sp>
        <p:nvSpPr>
          <p:cNvPr id="20482" name="Text Box 3"/>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idx="4294967295"/>
          </p:nvPr>
        </p:nvSpPr>
        <p:spPr>
          <a:xfrm>
            <a:off x="0" y="-147638"/>
            <a:ext cx="9144000" cy="1143001"/>
          </a:xfrm>
          <a:solidFill>
            <a:schemeClr val="accent1"/>
          </a:solidFill>
        </p:spPr>
        <p:txBody>
          <a:bodyPr/>
          <a:lstStyle/>
          <a:p>
            <a:r>
              <a:rPr lang="en-US" altLang="en-US" sz="2800">
                <a:solidFill>
                  <a:schemeClr val="bg1"/>
                </a:solidFill>
                <a:ea typeface="MS PGothic" charset="-128"/>
              </a:rPr>
              <a:t>Educate People with Diabetes on Proper Foot Care – The </a:t>
            </a:r>
            <a:r>
              <a:rPr lang="ja-JP" altLang="en-US" sz="2800">
                <a:solidFill>
                  <a:schemeClr val="bg1"/>
                </a:solidFill>
                <a:ea typeface="MS PGothic" charset="-128"/>
              </a:rPr>
              <a:t>“</a:t>
            </a:r>
            <a:r>
              <a:rPr lang="en-US" altLang="ja-JP" sz="2800">
                <a:solidFill>
                  <a:schemeClr val="bg1"/>
                </a:solidFill>
                <a:ea typeface="MS PGothic" charset="-128"/>
              </a:rPr>
              <a:t>DO</a:t>
            </a:r>
            <a:r>
              <a:rPr lang="ja-JP" altLang="en-US" sz="2800">
                <a:solidFill>
                  <a:schemeClr val="bg1"/>
                </a:solidFill>
                <a:ea typeface="MS PGothic" charset="-128"/>
              </a:rPr>
              <a:t>’</a:t>
            </a:r>
            <a:r>
              <a:rPr lang="en-US" altLang="ja-JP" sz="2800">
                <a:solidFill>
                  <a:schemeClr val="bg1"/>
                </a:solidFill>
                <a:ea typeface="MS PGothic" charset="-128"/>
              </a:rPr>
              <a:t>s</a:t>
            </a:r>
            <a:r>
              <a:rPr lang="ja-JP" altLang="en-US" sz="2800">
                <a:solidFill>
                  <a:schemeClr val="bg1"/>
                </a:solidFill>
                <a:ea typeface="MS PGothic" charset="-128"/>
              </a:rPr>
              <a:t>”</a:t>
            </a:r>
            <a:endParaRPr lang="en-US" altLang="en-US" sz="2800">
              <a:solidFill>
                <a:schemeClr val="bg1"/>
              </a:solidFill>
              <a:ea typeface="MS PGothic" charset="-128"/>
            </a:endParaRPr>
          </a:p>
        </p:txBody>
      </p:sp>
      <p:graphicFrame>
        <p:nvGraphicFramePr>
          <p:cNvPr id="194595" name="Group 35"/>
          <p:cNvGraphicFramePr>
            <a:graphicFrameLocks noGrp="1"/>
          </p:cNvGraphicFramePr>
          <p:nvPr/>
        </p:nvGraphicFramePr>
        <p:xfrm>
          <a:off x="0" y="971550"/>
          <a:ext cx="9144000" cy="5192713"/>
        </p:xfrm>
        <a:graphic>
          <a:graphicData uri="http://schemas.openxmlformats.org/drawingml/2006/table">
            <a:tbl>
              <a:tblPr/>
              <a:tblGrid>
                <a:gridCol w="9144000"/>
              </a:tblGrid>
              <a:tr h="40163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FFFFFF"/>
                          </a:solidFill>
                          <a:effectLst/>
                          <a:latin typeface="Arial" charset="0"/>
                          <a:ea typeface="MS PGothic" charset="-128"/>
                        </a:rPr>
                        <a:t>DO …</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609600">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Check your feet </a:t>
                      </a:r>
                      <a:r>
                        <a:rPr kumimoji="0" lang="en-US" altLang="en-US" sz="1700" b="1" i="0" u="none" strike="noStrike" cap="none" normalizeH="0" baseline="0">
                          <a:ln>
                            <a:noFill/>
                          </a:ln>
                          <a:solidFill>
                            <a:srgbClr val="000000"/>
                          </a:solidFill>
                          <a:effectLst/>
                          <a:latin typeface="Arial" charset="0"/>
                          <a:ea typeface="MS PGothic" charset="-128"/>
                        </a:rPr>
                        <a:t>every day </a:t>
                      </a:r>
                      <a:r>
                        <a:rPr kumimoji="0" lang="en-US" altLang="en-US" sz="1700" b="0" i="0" u="none" strike="noStrike" cap="none" normalizeH="0" baseline="0">
                          <a:ln>
                            <a:noFill/>
                          </a:ln>
                          <a:solidFill>
                            <a:srgbClr val="000000"/>
                          </a:solidFill>
                          <a:effectLst/>
                          <a:latin typeface="Arial" charset="0"/>
                          <a:ea typeface="MS PGothic" charset="-128"/>
                        </a:rPr>
                        <a:t>for cuts, cracks, bruises, blisters, sores, infections, unusual markings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366713">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Use a </a:t>
                      </a:r>
                      <a:r>
                        <a:rPr kumimoji="0" lang="en-US" altLang="en-US" sz="1700" b="1" i="0" u="none" strike="noStrike" cap="none" normalizeH="0" baseline="0">
                          <a:ln>
                            <a:noFill/>
                          </a:ln>
                          <a:solidFill>
                            <a:srgbClr val="000000"/>
                          </a:solidFill>
                          <a:effectLst/>
                          <a:latin typeface="Arial" charset="0"/>
                          <a:ea typeface="MS PGothic" charset="-128"/>
                        </a:rPr>
                        <a:t>mirror</a:t>
                      </a:r>
                      <a:r>
                        <a:rPr kumimoji="0" lang="en-US" altLang="en-US" sz="1700" b="0" i="0" u="none" strike="noStrike" cap="none" normalizeH="0" baseline="0">
                          <a:ln>
                            <a:noFill/>
                          </a:ln>
                          <a:solidFill>
                            <a:srgbClr val="000000"/>
                          </a:solidFill>
                          <a:effectLst/>
                          <a:latin typeface="Arial" charset="0"/>
                          <a:ea typeface="MS PGothic" charset="-128"/>
                        </a:rPr>
                        <a:t> to see the bottom of your feet if you can not lift them up</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40163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Check the </a:t>
                      </a:r>
                      <a:r>
                        <a:rPr kumimoji="0" lang="en-US" altLang="en-US" sz="1700" b="1" i="0" u="none" strike="noStrike" cap="none" normalizeH="0" baseline="0">
                          <a:ln>
                            <a:noFill/>
                          </a:ln>
                          <a:solidFill>
                            <a:srgbClr val="000000"/>
                          </a:solidFill>
                          <a:effectLst/>
                          <a:latin typeface="Arial" charset="0"/>
                          <a:ea typeface="MS PGothic" charset="-128"/>
                        </a:rPr>
                        <a:t>colour</a:t>
                      </a:r>
                      <a:r>
                        <a:rPr kumimoji="0" lang="en-US" altLang="en-US" sz="1700" b="0" i="0" u="none" strike="noStrike" cap="none" normalizeH="0" baseline="0">
                          <a:ln>
                            <a:noFill/>
                          </a:ln>
                          <a:solidFill>
                            <a:srgbClr val="000000"/>
                          </a:solidFill>
                          <a:effectLst/>
                          <a:latin typeface="Arial" charset="0"/>
                          <a:ea typeface="MS PGothic" charset="-128"/>
                        </a:rPr>
                        <a:t> of your legs &amp; feet – seek help if there is swelling, warmth or redness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385763">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charset="0"/>
                          <a:ea typeface="MS PGothic" charset="-128"/>
                        </a:rPr>
                        <a:t>Wash and dry your feet every day</a:t>
                      </a:r>
                      <a:r>
                        <a:rPr kumimoji="0" lang="en-US" altLang="en-US" sz="1700" b="0" i="0" u="none" strike="noStrike" cap="none" normalizeH="0" baseline="0">
                          <a:ln>
                            <a:noFill/>
                          </a:ln>
                          <a:solidFill>
                            <a:srgbClr val="000000"/>
                          </a:solidFill>
                          <a:effectLst/>
                          <a:latin typeface="Arial" charset="0"/>
                          <a:ea typeface="MS PGothic" charset="-128"/>
                        </a:rPr>
                        <a:t>, especially between the toes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39528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Apply a good </a:t>
                      </a:r>
                      <a:r>
                        <a:rPr kumimoji="0" lang="en-US" altLang="en-US" sz="1700" b="1" i="0" u="none" strike="noStrike" cap="none" normalizeH="0" baseline="0">
                          <a:ln>
                            <a:noFill/>
                          </a:ln>
                          <a:solidFill>
                            <a:srgbClr val="000000"/>
                          </a:solidFill>
                          <a:effectLst/>
                          <a:latin typeface="Arial" charset="0"/>
                          <a:ea typeface="MS PGothic" charset="-128"/>
                        </a:rPr>
                        <a:t>skin lotion every day </a:t>
                      </a:r>
                      <a:r>
                        <a:rPr kumimoji="0" lang="en-US" altLang="en-US" sz="1700" b="0" i="0" u="none" strike="noStrike" cap="none" normalizeH="0" baseline="0">
                          <a:ln>
                            <a:noFill/>
                          </a:ln>
                          <a:solidFill>
                            <a:srgbClr val="000000"/>
                          </a:solidFill>
                          <a:effectLst/>
                          <a:latin typeface="Arial" charset="0"/>
                          <a:ea typeface="MS PGothic" charset="-128"/>
                        </a:rPr>
                        <a:t>on your heels and soles.  Wipe off excess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355600">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charset="0"/>
                          <a:ea typeface="MS PGothic" charset="-128"/>
                        </a:rPr>
                        <a:t>Change your socks every day</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355600">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Trim your </a:t>
                      </a:r>
                      <a:r>
                        <a:rPr kumimoji="0" lang="en-US" altLang="en-US" sz="1700" b="1" i="0" u="none" strike="noStrike" cap="none" normalizeH="0" baseline="0">
                          <a:ln>
                            <a:noFill/>
                          </a:ln>
                          <a:solidFill>
                            <a:srgbClr val="000000"/>
                          </a:solidFill>
                          <a:effectLst/>
                          <a:latin typeface="Arial" charset="0"/>
                          <a:ea typeface="MS PGothic" charset="-128"/>
                        </a:rPr>
                        <a:t>nails straight across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411163">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Clean a cut or scratch with </a:t>
                      </a:r>
                      <a:r>
                        <a:rPr kumimoji="0" lang="en-US" altLang="en-US" sz="1700" b="1" i="0" u="none" strike="noStrike" cap="none" normalizeH="0" baseline="0">
                          <a:ln>
                            <a:noFill/>
                          </a:ln>
                          <a:solidFill>
                            <a:srgbClr val="000000"/>
                          </a:solidFill>
                          <a:effectLst/>
                          <a:latin typeface="Arial" charset="0"/>
                          <a:ea typeface="MS PGothic" charset="-128"/>
                        </a:rPr>
                        <a:t>mild soap and water </a:t>
                      </a:r>
                      <a:r>
                        <a:rPr kumimoji="0" lang="en-US" altLang="en-US" sz="1700" b="0" i="0" u="none" strike="noStrike" cap="none" normalizeH="0" baseline="0">
                          <a:ln>
                            <a:noFill/>
                          </a:ln>
                          <a:solidFill>
                            <a:srgbClr val="000000"/>
                          </a:solidFill>
                          <a:effectLst/>
                          <a:latin typeface="Arial" charset="0"/>
                          <a:ea typeface="MS PGothic" charset="-128"/>
                        </a:rPr>
                        <a:t>and </a:t>
                      </a:r>
                      <a:r>
                        <a:rPr kumimoji="0" lang="en-US" altLang="en-US" sz="1700" b="1" i="0" u="none" strike="noStrike" cap="none" normalizeH="0" baseline="0">
                          <a:ln>
                            <a:noFill/>
                          </a:ln>
                          <a:solidFill>
                            <a:srgbClr val="000000"/>
                          </a:solidFill>
                          <a:effectLst/>
                          <a:latin typeface="Arial" charset="0"/>
                          <a:ea typeface="MS PGothic" charset="-128"/>
                        </a:rPr>
                        <a:t>cover</a:t>
                      </a:r>
                      <a:r>
                        <a:rPr kumimoji="0" lang="en-US" altLang="en-US" sz="1700" b="0" i="0" u="none" strike="noStrike" cap="none" normalizeH="0" baseline="0">
                          <a:ln>
                            <a:noFill/>
                          </a:ln>
                          <a:solidFill>
                            <a:srgbClr val="000000"/>
                          </a:solidFill>
                          <a:effectLst/>
                          <a:latin typeface="Arial" charset="0"/>
                          <a:ea typeface="MS PGothic" charset="-128"/>
                        </a:rPr>
                        <a:t> with dry dressing</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423863">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Wear good supportive shoes or professionally fitted shoes with low heels (under 5cm)</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368300">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Buy shoes in the late afternoon since your feet swell by then</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366713">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Avoid extreme cold and heat (including the sun)</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35083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See a foot care specialist if you need advice or treatment</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txBox="1">
            <a:spLocks/>
          </p:cNvSpPr>
          <p:nvPr/>
        </p:nvSpPr>
        <p:spPr bwMode="auto">
          <a:xfrm>
            <a:off x="0" y="17463"/>
            <a:ext cx="9144000" cy="13065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nchor="ct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nSpc>
                <a:spcPct val="90000"/>
              </a:lnSpc>
            </a:pPr>
            <a:r>
              <a:rPr lang="en-US" altLang="en-US" sz="2800" b="1">
                <a:solidFill>
                  <a:schemeClr val="bg1"/>
                </a:solidFill>
                <a:latin typeface="Open Sans" charset="0"/>
              </a:rPr>
              <a:t>Educate People with Diabetes on Proper Foot Care – The </a:t>
            </a:r>
            <a:r>
              <a:rPr lang="ja-JP" altLang="en-US" sz="2800" b="1">
                <a:solidFill>
                  <a:schemeClr val="bg1"/>
                </a:solidFill>
                <a:latin typeface="Open Sans" charset="0"/>
              </a:rPr>
              <a:t>“</a:t>
            </a:r>
            <a:r>
              <a:rPr lang="en-US" altLang="ja-JP" sz="2800" b="1">
                <a:solidFill>
                  <a:schemeClr val="bg1"/>
                </a:solidFill>
                <a:latin typeface="Open Sans" charset="0"/>
              </a:rPr>
              <a:t>DON</a:t>
            </a:r>
            <a:r>
              <a:rPr lang="ja-JP" altLang="en-US" sz="2800" b="1">
                <a:solidFill>
                  <a:schemeClr val="bg1"/>
                </a:solidFill>
                <a:latin typeface="Open Sans" charset="0"/>
              </a:rPr>
              <a:t>’</a:t>
            </a:r>
            <a:r>
              <a:rPr lang="en-US" altLang="ja-JP" sz="2800" b="1">
                <a:solidFill>
                  <a:schemeClr val="bg1"/>
                </a:solidFill>
                <a:latin typeface="Open Sans" charset="0"/>
              </a:rPr>
              <a:t>Ts</a:t>
            </a:r>
            <a:r>
              <a:rPr lang="ja-JP" altLang="en-US" sz="2800" b="1">
                <a:solidFill>
                  <a:schemeClr val="bg1"/>
                </a:solidFill>
                <a:latin typeface="Open Sans" charset="0"/>
              </a:rPr>
              <a:t>”</a:t>
            </a:r>
            <a:endParaRPr lang="en-US" altLang="en-US" sz="2800" b="1">
              <a:solidFill>
                <a:schemeClr val="bg1"/>
              </a:solidFill>
              <a:latin typeface="Open Sans" charset="0"/>
            </a:endParaRPr>
          </a:p>
        </p:txBody>
      </p:sp>
      <p:graphicFrame>
        <p:nvGraphicFramePr>
          <p:cNvPr id="8" name="Group 34"/>
          <p:cNvGraphicFramePr>
            <a:graphicFrameLocks noGrp="1"/>
          </p:cNvGraphicFramePr>
          <p:nvPr/>
        </p:nvGraphicFramePr>
        <p:xfrm>
          <a:off x="0" y="1323975"/>
          <a:ext cx="9144000" cy="4810125"/>
        </p:xfrm>
        <a:graphic>
          <a:graphicData uri="http://schemas.openxmlformats.org/drawingml/2006/table">
            <a:tbl>
              <a:tblPr/>
              <a:tblGrid>
                <a:gridCol w="9144000"/>
              </a:tblGrid>
              <a:tr h="44132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FFFFFF"/>
                          </a:solidFill>
                          <a:effectLst/>
                          <a:latin typeface="Arial" charset="0"/>
                          <a:ea typeface="MS PGothic" charset="-128"/>
                        </a:rPr>
                        <a:t>DO NOT …</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63023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Cut your own </a:t>
                      </a:r>
                      <a:r>
                        <a:rPr kumimoji="0" lang="en-US" altLang="en-US" sz="1700" b="1" i="0" u="none" strike="noStrike" cap="none" normalizeH="0" baseline="0">
                          <a:ln>
                            <a:noFill/>
                          </a:ln>
                          <a:solidFill>
                            <a:srgbClr val="000000"/>
                          </a:solidFill>
                          <a:effectLst/>
                          <a:latin typeface="Arial" charset="0"/>
                          <a:ea typeface="MS PGothic" charset="-128"/>
                        </a:rPr>
                        <a:t>corns </a:t>
                      </a:r>
                      <a:r>
                        <a:rPr kumimoji="0" lang="en-US" altLang="en-US" sz="1700" b="0" i="0" u="none" strike="noStrike" cap="none" normalizeH="0" baseline="0">
                          <a:ln>
                            <a:noFill/>
                          </a:ln>
                          <a:solidFill>
                            <a:srgbClr val="000000"/>
                          </a:solidFill>
                          <a:effectLst/>
                          <a:latin typeface="Arial" charset="0"/>
                          <a:ea typeface="MS PGothic" charset="-128"/>
                        </a:rPr>
                        <a:t>or</a:t>
                      </a:r>
                      <a:r>
                        <a:rPr kumimoji="0" lang="en-US" altLang="en-US" sz="1700" b="1" i="0" u="none" strike="noStrike" cap="none" normalizeH="0" baseline="0">
                          <a:ln>
                            <a:noFill/>
                          </a:ln>
                          <a:solidFill>
                            <a:srgbClr val="000000"/>
                          </a:solidFill>
                          <a:effectLst/>
                          <a:latin typeface="Arial" charset="0"/>
                          <a:ea typeface="MS PGothic" charset="-128"/>
                        </a:rPr>
                        <a:t> callouses, </a:t>
                      </a:r>
                      <a:r>
                        <a:rPr kumimoji="0" lang="en-US" altLang="en-US" sz="1700" b="0" i="0" u="none" strike="noStrike" cap="none" normalizeH="0" baseline="0">
                          <a:ln>
                            <a:noFill/>
                          </a:ln>
                          <a:solidFill>
                            <a:srgbClr val="000000"/>
                          </a:solidFill>
                          <a:effectLst/>
                          <a:latin typeface="Arial" charset="0"/>
                          <a:ea typeface="MS PGothic" charset="-128"/>
                        </a:rPr>
                        <a:t>nor</a:t>
                      </a:r>
                      <a:r>
                        <a:rPr kumimoji="0" lang="en-US" altLang="en-US" sz="1700" b="1" i="0" u="none" strike="noStrike" cap="none" normalizeH="0" baseline="0">
                          <a:ln>
                            <a:noFill/>
                          </a:ln>
                          <a:solidFill>
                            <a:srgbClr val="000000"/>
                          </a:solidFill>
                          <a:effectLst/>
                          <a:latin typeface="Arial" charset="0"/>
                          <a:ea typeface="MS PGothic" charset="-128"/>
                        </a:rPr>
                        <a:t> </a:t>
                      </a:r>
                      <a:r>
                        <a:rPr kumimoji="0" lang="en-US" altLang="en-US" sz="1700" b="0" i="0" u="none" strike="noStrike" cap="none" normalizeH="0" baseline="0">
                          <a:ln>
                            <a:noFill/>
                          </a:ln>
                          <a:solidFill>
                            <a:srgbClr val="000000"/>
                          </a:solidFill>
                          <a:effectLst/>
                          <a:latin typeface="Arial" charset="0"/>
                          <a:ea typeface="MS PGothic" charset="-128"/>
                        </a:rPr>
                        <a:t>treat your own </a:t>
                      </a:r>
                      <a:r>
                        <a:rPr kumimoji="0" lang="en-US" altLang="en-US" sz="1700" b="1" i="0" u="none" strike="noStrike" cap="none" normalizeH="0" baseline="0">
                          <a:ln>
                            <a:noFill/>
                          </a:ln>
                          <a:solidFill>
                            <a:srgbClr val="000000"/>
                          </a:solidFill>
                          <a:effectLst/>
                          <a:latin typeface="Arial" charset="0"/>
                          <a:ea typeface="MS PGothic" charset="-128"/>
                        </a:rPr>
                        <a:t>in-growing toenails </a:t>
                      </a:r>
                      <a:r>
                        <a:rPr kumimoji="0" lang="en-US" altLang="en-US" sz="1700" b="0" i="0" u="none" strike="noStrike" cap="none" normalizeH="0" baseline="0">
                          <a:ln>
                            <a:noFill/>
                          </a:ln>
                          <a:solidFill>
                            <a:srgbClr val="000000"/>
                          </a:solidFill>
                          <a:effectLst/>
                          <a:latin typeface="Arial" charset="0"/>
                          <a:ea typeface="MS PGothic" charset="-128"/>
                        </a:rPr>
                        <a:t>or</a:t>
                      </a:r>
                      <a:r>
                        <a:rPr kumimoji="0" lang="en-US" altLang="en-US" sz="1700" b="1" i="0" u="none" strike="noStrike" cap="none" normalizeH="0" baseline="0">
                          <a:ln>
                            <a:noFill/>
                          </a:ln>
                          <a:solidFill>
                            <a:srgbClr val="000000"/>
                          </a:solidFill>
                          <a:effectLst/>
                          <a:latin typeface="Arial" charset="0"/>
                          <a:ea typeface="MS PGothic" charset="-128"/>
                        </a:rPr>
                        <a:t> slivers </a:t>
                      </a:r>
                      <a:r>
                        <a:rPr kumimoji="0" lang="en-US" altLang="en-US" sz="1700" b="0" i="0" u="none" strike="noStrike" cap="none" normalizeH="0" baseline="0">
                          <a:ln>
                            <a:noFill/>
                          </a:ln>
                          <a:solidFill>
                            <a:srgbClr val="000000"/>
                          </a:solidFill>
                          <a:effectLst/>
                          <a:latin typeface="Arial" charset="0"/>
                          <a:ea typeface="MS PGothic" charset="-128"/>
                        </a:rPr>
                        <a:t>with a </a:t>
                      </a:r>
                      <a:r>
                        <a:rPr kumimoji="0" lang="en-US" altLang="en-US" sz="1700" b="1" i="0" u="none" strike="noStrike" cap="none" normalizeH="0" baseline="0">
                          <a:ln>
                            <a:noFill/>
                          </a:ln>
                          <a:solidFill>
                            <a:srgbClr val="000000"/>
                          </a:solidFill>
                          <a:effectLst/>
                          <a:latin typeface="Arial" charset="0"/>
                          <a:ea typeface="MS PGothic" charset="-128"/>
                        </a:rPr>
                        <a:t>razor or scissors</a:t>
                      </a:r>
                      <a:r>
                        <a:rPr kumimoji="0" lang="en-US" altLang="en-US" sz="1700" b="0" i="0" u="none" strike="noStrike" cap="none" normalizeH="0" baseline="0">
                          <a:ln>
                            <a:noFill/>
                          </a:ln>
                          <a:solidFill>
                            <a:srgbClr val="000000"/>
                          </a:solidFill>
                          <a:effectLst/>
                          <a:latin typeface="Arial" charset="0"/>
                          <a:ea typeface="MS PGothic" charset="-128"/>
                        </a:rPr>
                        <a:t>.  See your doctor or foot care specialist</a:t>
                      </a:r>
                      <a:endParaRPr kumimoji="0" lang="en-US" altLang="en-US" sz="1700" b="1" i="0" u="none" strike="noStrike" cap="none" normalizeH="0" baseline="0">
                        <a:ln>
                          <a:noFill/>
                        </a:ln>
                        <a:solidFill>
                          <a:srgbClr val="000000"/>
                        </a:solidFill>
                        <a:effectLst/>
                        <a:latin typeface="Arial" charset="0"/>
                        <a:ea typeface="MS PGothic" charset="-128"/>
                      </a:endParaRP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43973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Use over-the-counter medications to treat corns and warts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42227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charset="0"/>
                          <a:ea typeface="MS PGothic" charset="-128"/>
                        </a:rPr>
                        <a:t>Apply heat </a:t>
                      </a:r>
                      <a:r>
                        <a:rPr kumimoji="0" lang="en-US" altLang="en-US" sz="1700" b="0" i="0" u="none" strike="noStrike" cap="none" normalizeH="0" baseline="0">
                          <a:ln>
                            <a:noFill/>
                          </a:ln>
                          <a:solidFill>
                            <a:srgbClr val="000000"/>
                          </a:solidFill>
                          <a:effectLst/>
                          <a:latin typeface="Arial" charset="0"/>
                          <a:ea typeface="MS PGothic" charset="-128"/>
                        </a:rPr>
                        <a:t>with a hot water bottle or electric blanket – may cause burns unknowingly</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43338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charset="0"/>
                          <a:ea typeface="MS PGothic" charset="-128"/>
                        </a:rPr>
                        <a:t>Soak</a:t>
                      </a:r>
                      <a:r>
                        <a:rPr kumimoji="0" lang="en-US" altLang="en-US" sz="1700" b="0" i="0" u="none" strike="noStrike" cap="none" normalizeH="0" baseline="0">
                          <a:ln>
                            <a:noFill/>
                          </a:ln>
                          <a:solidFill>
                            <a:srgbClr val="000000"/>
                          </a:solidFill>
                          <a:effectLst/>
                          <a:latin typeface="Arial" charset="0"/>
                          <a:ea typeface="MS PGothic" charset="-128"/>
                        </a:rPr>
                        <a:t> your feet or use</a:t>
                      </a:r>
                      <a:r>
                        <a:rPr kumimoji="0" lang="en-US" altLang="en-US" sz="1700" b="1" i="0" u="none" strike="noStrike" cap="none" normalizeH="0" baseline="0">
                          <a:ln>
                            <a:noFill/>
                          </a:ln>
                          <a:solidFill>
                            <a:srgbClr val="000000"/>
                          </a:solidFill>
                          <a:effectLst/>
                          <a:latin typeface="Arial" charset="0"/>
                          <a:ea typeface="MS PGothic" charset="-128"/>
                        </a:rPr>
                        <a:t> lotion between your toes</a:t>
                      </a:r>
                      <a:endParaRPr kumimoji="0" lang="en-US" altLang="en-US" sz="1700" b="0" i="0" u="none" strike="noStrike" cap="none" normalizeH="0" baseline="0">
                        <a:ln>
                          <a:noFill/>
                        </a:ln>
                        <a:solidFill>
                          <a:srgbClr val="000000"/>
                        </a:solidFill>
                        <a:effectLst/>
                        <a:latin typeface="Arial" charset="0"/>
                        <a:ea typeface="MS PGothic" charset="-128"/>
                      </a:endParaRP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35083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Take very </a:t>
                      </a:r>
                      <a:r>
                        <a:rPr kumimoji="0" lang="en-US" altLang="en-US" sz="1700" b="1" i="0" u="none" strike="noStrike" cap="none" normalizeH="0" baseline="0">
                          <a:ln>
                            <a:noFill/>
                          </a:ln>
                          <a:solidFill>
                            <a:srgbClr val="000000"/>
                          </a:solidFill>
                          <a:effectLst/>
                          <a:latin typeface="Arial" charset="0"/>
                          <a:ea typeface="MS PGothic" charset="-128"/>
                        </a:rPr>
                        <a:t>hot baths </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449263">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Walk </a:t>
                      </a:r>
                      <a:r>
                        <a:rPr kumimoji="0" lang="en-US" altLang="en-US" sz="1700" b="1" i="0" u="none" strike="noStrike" cap="none" normalizeH="0" baseline="0">
                          <a:ln>
                            <a:noFill/>
                          </a:ln>
                          <a:solidFill>
                            <a:srgbClr val="000000"/>
                          </a:solidFill>
                          <a:effectLst/>
                          <a:latin typeface="Arial" charset="0"/>
                          <a:ea typeface="MS PGothic" charset="-128"/>
                        </a:rPr>
                        <a:t>barefoot</a:t>
                      </a:r>
                      <a:r>
                        <a:rPr kumimoji="0" lang="en-US" altLang="en-US" sz="1700" b="0" i="0" u="none" strike="noStrike" cap="none" normalizeH="0" baseline="0">
                          <a:ln>
                            <a:noFill/>
                          </a:ln>
                          <a:solidFill>
                            <a:srgbClr val="000000"/>
                          </a:solidFill>
                          <a:effectLst/>
                          <a:latin typeface="Arial" charset="0"/>
                          <a:ea typeface="MS PGothic" charset="-128"/>
                        </a:rPr>
                        <a:t> inside or outside</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463550">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Wear </a:t>
                      </a:r>
                      <a:r>
                        <a:rPr kumimoji="0" lang="en-US" altLang="en-US" sz="1700" b="1" i="0" u="none" strike="noStrike" cap="none" normalizeH="0" baseline="0">
                          <a:ln>
                            <a:noFill/>
                          </a:ln>
                          <a:solidFill>
                            <a:srgbClr val="000000"/>
                          </a:solidFill>
                          <a:effectLst/>
                          <a:latin typeface="Arial" charset="0"/>
                          <a:ea typeface="MS PGothic" charset="-128"/>
                        </a:rPr>
                        <a:t>tight socks, garter or elastics or knee highs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40322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Wear over-the-counter insoles – may cause blisters if not right for your feet</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40163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charset="0"/>
                          <a:ea typeface="MS PGothic" charset="-128"/>
                        </a:rPr>
                        <a:t>Sit for long periods of time</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374650">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charset="0"/>
                          <a:ea typeface="MS PGothic" charset="-128"/>
                        </a:rPr>
                        <a:t>Smoke</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idx="4294967295"/>
          </p:nvPr>
        </p:nvSpPr>
        <p:spPr>
          <a:xfrm>
            <a:off x="685800" y="487363"/>
            <a:ext cx="7772400" cy="1143000"/>
          </a:xfrm>
        </p:spPr>
        <p:txBody>
          <a:bodyPr/>
          <a:lstStyle/>
          <a:p>
            <a:r>
              <a:rPr lang="en-CA" altLang="en-US">
                <a:ea typeface="MS PGothic" charset="-128"/>
              </a:rPr>
              <a:t>How to Perform Proper Foot Examination </a:t>
            </a:r>
          </a:p>
        </p:txBody>
      </p:sp>
      <p:sp>
        <p:nvSpPr>
          <p:cNvPr id="23554" name="Text Box 22"/>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32.  Foot Care   </a:t>
            </a:r>
          </a:p>
        </p:txBody>
      </p:sp>
      <p:graphicFrame>
        <p:nvGraphicFramePr>
          <p:cNvPr id="2" name="Table 1"/>
          <p:cNvGraphicFramePr>
            <a:graphicFrameLocks noGrp="1"/>
          </p:cNvGraphicFramePr>
          <p:nvPr/>
        </p:nvGraphicFramePr>
        <p:xfrm>
          <a:off x="563563" y="1630363"/>
          <a:ext cx="8016875" cy="4448175"/>
        </p:xfrm>
        <a:graphic>
          <a:graphicData uri="http://schemas.openxmlformats.org/drawingml/2006/table">
            <a:tbl>
              <a:tblPr/>
              <a:tblGrid>
                <a:gridCol w="8016875"/>
              </a:tblGrid>
              <a:tr h="1903413">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endParaRPr kumimoji="0" lang="en-CA" altLang="en-US" sz="1700" b="1" i="0" u="none" strike="noStrike" cap="none" normalizeH="0" baseline="0">
                        <a:ln>
                          <a:noFill/>
                        </a:ln>
                        <a:solidFill>
                          <a:srgbClr val="FFFFFF"/>
                        </a:solidFill>
                        <a:effectLst/>
                        <a:latin typeface="Calibri" charset="0"/>
                        <a:ea typeface="MS PGothic" charset="-128"/>
                      </a:endParaRPr>
                    </a:p>
                  </a:txBody>
                  <a:tcPr marL="91439" marR="9143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03338">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endParaRPr kumimoji="0" lang="en-CA" altLang="en-US" sz="1700" b="0" i="0" u="none" strike="noStrike" cap="none" normalizeH="0" baseline="0">
                        <a:ln>
                          <a:noFill/>
                        </a:ln>
                        <a:solidFill>
                          <a:srgbClr val="000000"/>
                        </a:solidFill>
                        <a:effectLst/>
                        <a:latin typeface="Calibri" charset="0"/>
                        <a:ea typeface="MS PGothic" charset="-128"/>
                      </a:endParaRPr>
                    </a:p>
                  </a:txBody>
                  <a:tcPr marL="91439" marR="9143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41425">
                <a:tc>
                  <a:txBody>
                    <a:bodyPr/>
                    <a:lstStyle>
                      <a:lvl1pPr>
                        <a:lnSpc>
                          <a:spcPct val="90000"/>
                        </a:lnSpc>
                        <a:spcBef>
                          <a:spcPts val="925"/>
                        </a:spcBef>
                        <a:buFont typeface="Arial" charset="0"/>
                        <a:defRPr sz="2200" b="1">
                          <a:solidFill>
                            <a:srgbClr val="1E3268"/>
                          </a:solidFill>
                          <a:latin typeface="Open Sans" charset="0"/>
                          <a:ea typeface="MS PGothic" charset="-128"/>
                        </a:defRPr>
                      </a:lvl1pPr>
                      <a:lvl2pPr marL="742950" indent="-285750">
                        <a:lnSpc>
                          <a:spcPct val="90000"/>
                        </a:lnSpc>
                        <a:spcBef>
                          <a:spcPts val="463"/>
                        </a:spcBef>
                        <a:buFont typeface="Arial" charset="0"/>
                        <a:defRPr sz="2000">
                          <a:solidFill>
                            <a:srgbClr val="1E3268"/>
                          </a:solidFill>
                          <a:latin typeface="Open Sans Light" charset="0"/>
                          <a:ea typeface="MS PGothic" charset="-128"/>
                        </a:defRPr>
                      </a:lvl2pPr>
                      <a:lvl3pPr marL="1143000" indent="-228600">
                        <a:lnSpc>
                          <a:spcPct val="90000"/>
                        </a:lnSpc>
                        <a:spcBef>
                          <a:spcPts val="463"/>
                        </a:spcBef>
                        <a:buFont typeface="Arial" charset="0"/>
                        <a:defRPr sz="1600">
                          <a:solidFill>
                            <a:srgbClr val="1E3268"/>
                          </a:solidFill>
                          <a:latin typeface="Open Sans Light" charset="0"/>
                          <a:ea typeface="MS PGothic" charset="-128"/>
                        </a:defRPr>
                      </a:lvl3pPr>
                      <a:lvl4pPr marL="1600200" indent="-228600">
                        <a:lnSpc>
                          <a:spcPct val="90000"/>
                        </a:lnSpc>
                        <a:spcBef>
                          <a:spcPts val="463"/>
                        </a:spcBef>
                        <a:buFont typeface="Arial" charset="0"/>
                        <a:defRPr sz="1500">
                          <a:solidFill>
                            <a:srgbClr val="1E3268"/>
                          </a:solidFill>
                          <a:latin typeface="Open Sans Light" charset="0"/>
                          <a:ea typeface="MS PGothic" charset="-128"/>
                        </a:defRPr>
                      </a:lvl4pPr>
                      <a:lvl5pPr marL="2057400" indent="-22860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endParaRPr kumimoji="0" lang="en-CA" altLang="en-US" sz="1700" b="0" i="0" u="none" strike="noStrike" cap="none" normalizeH="0" baseline="0">
                        <a:ln>
                          <a:noFill/>
                        </a:ln>
                        <a:solidFill>
                          <a:srgbClr val="000000"/>
                        </a:solidFill>
                        <a:effectLst/>
                        <a:latin typeface="Calibri" charset="0"/>
                        <a:ea typeface="MS PGothic" charset="-128"/>
                      </a:endParaRPr>
                    </a:p>
                  </a:txBody>
                  <a:tcPr marL="91439" marR="9143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565" name="TextBox 4"/>
          <p:cNvSpPr txBox="1">
            <a:spLocks noChangeArrowheads="1"/>
          </p:cNvSpPr>
          <p:nvPr/>
        </p:nvSpPr>
        <p:spPr bwMode="auto">
          <a:xfrm>
            <a:off x="635000" y="2078038"/>
            <a:ext cx="22558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a:latin typeface="Open Sans" charset="0"/>
              </a:rPr>
              <a:t>Structural </a:t>
            </a:r>
          </a:p>
          <a:p>
            <a:pPr eaLnBrk="1" hangingPunct="1"/>
            <a:r>
              <a:rPr lang="en-US" altLang="en-US">
                <a:latin typeface="Open Sans" charset="0"/>
              </a:rPr>
              <a:t>Abnormalities</a:t>
            </a:r>
          </a:p>
        </p:txBody>
      </p:sp>
      <p:sp>
        <p:nvSpPr>
          <p:cNvPr id="23566" name="Rectangle 10"/>
          <p:cNvSpPr>
            <a:spLocks noChangeArrowheads="1"/>
          </p:cNvSpPr>
          <p:nvPr/>
        </p:nvSpPr>
        <p:spPr bwMode="auto">
          <a:xfrm>
            <a:off x="4945063" y="1589088"/>
            <a:ext cx="35591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buFont typeface="Arial" charset="0"/>
              <a:buChar char="•"/>
            </a:pPr>
            <a:r>
              <a:rPr lang="en-US" altLang="en-US">
                <a:latin typeface="Open Sans" charset="0"/>
              </a:rPr>
              <a:t>Skin changes</a:t>
            </a:r>
          </a:p>
          <a:p>
            <a:pPr eaLnBrk="1" hangingPunct="1">
              <a:buFont typeface="Arial" charset="0"/>
              <a:buChar char="•"/>
            </a:pPr>
            <a:r>
              <a:rPr lang="en-US" altLang="en-US">
                <a:latin typeface="Open Sans" charset="0"/>
              </a:rPr>
              <a:t>Evidence of infection</a:t>
            </a:r>
          </a:p>
          <a:p>
            <a:pPr eaLnBrk="1" hangingPunct="1">
              <a:buFont typeface="Arial" charset="0"/>
              <a:buChar char="•"/>
            </a:pPr>
            <a:r>
              <a:rPr lang="en-US" altLang="en-US">
                <a:latin typeface="Open Sans" charset="0"/>
              </a:rPr>
              <a:t>Callous or ulcer</a:t>
            </a:r>
          </a:p>
          <a:p>
            <a:pPr eaLnBrk="1" hangingPunct="1">
              <a:buFont typeface="Arial" charset="0"/>
              <a:buChar char="•"/>
            </a:pPr>
            <a:r>
              <a:rPr lang="en-US" altLang="en-US">
                <a:latin typeface="Open Sans" charset="0"/>
              </a:rPr>
              <a:t>Range of motion</a:t>
            </a:r>
          </a:p>
          <a:p>
            <a:pPr eaLnBrk="1" hangingPunct="1">
              <a:buFont typeface="Arial" charset="0"/>
              <a:buChar char="•"/>
            </a:pPr>
            <a:r>
              <a:rPr lang="en-US" altLang="en-US">
                <a:latin typeface="Open Sans" charset="0"/>
              </a:rPr>
              <a:t>Charcot foot</a:t>
            </a:r>
          </a:p>
        </p:txBody>
      </p:sp>
      <p:sp>
        <p:nvSpPr>
          <p:cNvPr id="19" name="Down Arrow 26">
            <a:extLst>
              <a:ext uri="{FF2B5EF4-FFF2-40B4-BE49-F238E27FC236}"/>
            </a:extLst>
          </p:cNvPr>
          <p:cNvSpPr/>
          <p:nvPr/>
        </p:nvSpPr>
        <p:spPr>
          <a:xfrm rot="16200000">
            <a:off x="3593368" y="1995270"/>
            <a:ext cx="803467" cy="1134027"/>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CA">
              <a:latin typeface="Open Sans"/>
              <a:cs typeface="Open Sans"/>
            </a:endParaRPr>
          </a:p>
        </p:txBody>
      </p:sp>
      <p:sp>
        <p:nvSpPr>
          <p:cNvPr id="23570" name="TextBox 13"/>
          <p:cNvSpPr txBox="1">
            <a:spLocks noChangeArrowheads="1"/>
          </p:cNvSpPr>
          <p:nvPr/>
        </p:nvSpPr>
        <p:spPr bwMode="auto">
          <a:xfrm>
            <a:off x="654050" y="3527425"/>
            <a:ext cx="2185988"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a:latin typeface="Open Sans" charset="0"/>
              </a:rPr>
              <a:t>Peripheral Arterial Assessment</a:t>
            </a:r>
          </a:p>
        </p:txBody>
      </p:sp>
      <p:sp>
        <p:nvSpPr>
          <p:cNvPr id="23571" name="Rectangle 11"/>
          <p:cNvSpPr>
            <a:spLocks noChangeArrowheads="1"/>
          </p:cNvSpPr>
          <p:nvPr/>
        </p:nvSpPr>
        <p:spPr bwMode="auto">
          <a:xfrm>
            <a:off x="4926013" y="3594100"/>
            <a:ext cx="3879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buFont typeface="Arial" charset="0"/>
              <a:buChar char="•"/>
            </a:pPr>
            <a:r>
              <a:rPr lang="en-US" altLang="en-US">
                <a:latin typeface="Open Sans" charset="0"/>
              </a:rPr>
              <a:t>Temperature</a:t>
            </a:r>
          </a:p>
          <a:p>
            <a:pPr eaLnBrk="1" hangingPunct="1">
              <a:buFont typeface="Arial" charset="0"/>
              <a:buChar char="•"/>
            </a:pPr>
            <a:r>
              <a:rPr lang="en-US" altLang="en-US">
                <a:latin typeface="Open Sans" charset="0"/>
              </a:rPr>
              <a:t>Skin changes</a:t>
            </a:r>
          </a:p>
          <a:p>
            <a:pPr eaLnBrk="1" hangingPunct="1">
              <a:buFont typeface="Arial" charset="0"/>
              <a:buChar char="•"/>
            </a:pPr>
            <a:r>
              <a:rPr lang="en-US" altLang="en-US">
                <a:latin typeface="Open Sans" charset="0"/>
              </a:rPr>
              <a:t>Ankle Brachial Index</a:t>
            </a:r>
          </a:p>
        </p:txBody>
      </p:sp>
      <p:sp>
        <p:nvSpPr>
          <p:cNvPr id="23" name="Down Arrow 28">
            <a:extLst>
              <a:ext uri="{FF2B5EF4-FFF2-40B4-BE49-F238E27FC236}"/>
            </a:extLst>
          </p:cNvPr>
          <p:cNvSpPr/>
          <p:nvPr/>
        </p:nvSpPr>
        <p:spPr>
          <a:xfrm rot="16200000">
            <a:off x="3630824" y="3760462"/>
            <a:ext cx="803467" cy="1134027"/>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CA">
              <a:latin typeface="Open Sans"/>
              <a:cs typeface="Open Sans"/>
            </a:endParaRPr>
          </a:p>
        </p:txBody>
      </p:sp>
      <p:sp>
        <p:nvSpPr>
          <p:cNvPr id="23575" name="TextBox 23"/>
          <p:cNvSpPr txBox="1">
            <a:spLocks noChangeArrowheads="1"/>
          </p:cNvSpPr>
          <p:nvPr/>
        </p:nvSpPr>
        <p:spPr bwMode="auto">
          <a:xfrm>
            <a:off x="636588" y="5191125"/>
            <a:ext cx="20875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a:latin typeface="Open Sans" charset="0"/>
              </a:rPr>
              <a:t>Neuropathy Assessment</a:t>
            </a:r>
          </a:p>
        </p:txBody>
      </p:sp>
      <p:sp>
        <p:nvSpPr>
          <p:cNvPr id="23576" name="Rectangle 24"/>
          <p:cNvSpPr>
            <a:spLocks noChangeArrowheads="1"/>
          </p:cNvSpPr>
          <p:nvPr/>
        </p:nvSpPr>
        <p:spPr bwMode="auto">
          <a:xfrm>
            <a:off x="4945063" y="5346700"/>
            <a:ext cx="3879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buFont typeface="Arial" charset="0"/>
              <a:buChar char="•"/>
            </a:pPr>
            <a:r>
              <a:rPr lang="en-US" altLang="en-US">
                <a:latin typeface="Open Sans" charset="0"/>
              </a:rPr>
              <a:t>10 gram monofilament</a:t>
            </a:r>
          </a:p>
        </p:txBody>
      </p:sp>
      <p:sp>
        <p:nvSpPr>
          <p:cNvPr id="30" name="Down Arrow 27">
            <a:extLst>
              <a:ext uri="{FF2B5EF4-FFF2-40B4-BE49-F238E27FC236}"/>
            </a:extLst>
          </p:cNvPr>
          <p:cNvSpPr/>
          <p:nvPr/>
        </p:nvSpPr>
        <p:spPr>
          <a:xfrm rot="16200000">
            <a:off x="3612096" y="5002537"/>
            <a:ext cx="803467" cy="1134027"/>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CA">
              <a:latin typeface="Open Sans"/>
              <a:cs typeface="Open San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TotalTime>
  <Words>2259</Words>
  <Application>Microsoft Macintosh PowerPoint</Application>
  <PresentationFormat>Letter Paper (8.5x11 in)</PresentationFormat>
  <Paragraphs>245</Paragraphs>
  <Slides>29</Slides>
  <Notes>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29</vt:i4>
      </vt:variant>
    </vt:vector>
  </HeadingPairs>
  <TitlesOfParts>
    <vt:vector size="40" baseType="lpstr">
      <vt:lpstr>Arial</vt:lpstr>
      <vt:lpstr>Arial Narrow</vt:lpstr>
      <vt:lpstr>Calibri</vt:lpstr>
      <vt:lpstr>MS PGothic</vt:lpstr>
      <vt:lpstr>ＭＳ Ｐゴシック</vt:lpstr>
      <vt:lpstr>Open Sans</vt:lpstr>
      <vt:lpstr>Open Sans Light</vt:lpstr>
      <vt:lpstr>Times New Roman</vt:lpstr>
      <vt:lpstr>Wingdings</vt:lpstr>
      <vt:lpstr>Office Theme</vt:lpstr>
      <vt:lpstr>1_Office Theme</vt:lpstr>
      <vt:lpstr>Foot Care</vt:lpstr>
      <vt:lpstr>PowerPoint Presentation</vt:lpstr>
      <vt:lpstr>Key Changes</vt:lpstr>
      <vt:lpstr>Foot Care Checklist</vt:lpstr>
      <vt:lpstr>      People with Diabetes are 20X More Likely to be         Hospitalized for Non-traumatic Limb Amputation</vt:lpstr>
      <vt:lpstr>Prevention through education Proper risk assessment Early and aggressive treatment</vt:lpstr>
      <vt:lpstr>Educate People with Diabetes on Proper Foot Care – The “DO’s”</vt:lpstr>
      <vt:lpstr>PowerPoint Presentation</vt:lpstr>
      <vt:lpstr>How to Perform Proper Foot Examination </vt:lpstr>
      <vt:lpstr>Key Elements of the Lower Extremity Physical Examination</vt:lpstr>
      <vt:lpstr>Screening for Protective Sensation Using The 10 gram Monofilament</vt:lpstr>
      <vt:lpstr>Screening for Protective Sensation Using The 10 gram Monofilament</vt:lpstr>
      <vt:lpstr>Who is at High Risk of Developing a Foot Ulcer?</vt:lpstr>
      <vt:lpstr>PowerPoint Presentation</vt:lpstr>
      <vt:lpstr>PowerPoint Presentation</vt:lpstr>
      <vt:lpstr>University of Texas Diabetic Wound Classiﬁcation System</vt:lpstr>
      <vt:lpstr>Recommendation 1</vt:lpstr>
      <vt:lpstr>Recommendation 2</vt:lpstr>
      <vt:lpstr>Recommendation 3</vt:lpstr>
      <vt:lpstr>Recommendation 4</vt:lpstr>
      <vt:lpstr>Recommendation 5</vt:lpstr>
      <vt:lpstr>Key Messages</vt:lpstr>
      <vt:lpstr>Key Messages</vt:lpstr>
      <vt:lpstr>Key Messages for People with Diabetes</vt:lpstr>
      <vt:lpstr>Key Messages for People with Diabetes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Foot Care</dc:title>
  <dc:creator>Kate Campbell</dc:creator>
  <cp:lastModifiedBy>Kate Campbell</cp:lastModifiedBy>
  <cp:revision>4</cp:revision>
  <cp:lastPrinted>2017-01-20T14:54:31Z</cp:lastPrinted>
  <dcterms:created xsi:type="dcterms:W3CDTF">2018-04-09T17:37:30Z</dcterms:created>
  <dcterms:modified xsi:type="dcterms:W3CDTF">2018-10-24T02:53:30Z</dcterms:modified>
</cp:coreProperties>
</file>